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18" r:id="rId3"/>
    <p:sldId id="265" r:id="rId4"/>
    <p:sldId id="284" r:id="rId5"/>
    <p:sldId id="323" r:id="rId6"/>
    <p:sldId id="320" r:id="rId7"/>
    <p:sldId id="285" r:id="rId8"/>
    <p:sldId id="286" r:id="rId9"/>
    <p:sldId id="287" r:id="rId10"/>
    <p:sldId id="290" r:id="rId11"/>
    <p:sldId id="293" r:id="rId12"/>
    <p:sldId id="291" r:id="rId13"/>
    <p:sldId id="292" r:id="rId14"/>
    <p:sldId id="288" r:id="rId15"/>
    <p:sldId id="289" r:id="rId16"/>
    <p:sldId id="295" r:id="rId17"/>
    <p:sldId id="296" r:id="rId18"/>
    <p:sldId id="297" r:id="rId19"/>
    <p:sldId id="321" r:id="rId20"/>
    <p:sldId id="300" r:id="rId21"/>
    <p:sldId id="301" r:id="rId22"/>
    <p:sldId id="302" r:id="rId23"/>
    <p:sldId id="303" r:id="rId24"/>
    <p:sldId id="304" r:id="rId25"/>
    <p:sldId id="305" r:id="rId26"/>
    <p:sldId id="306" r:id="rId27"/>
    <p:sldId id="319" r:id="rId28"/>
    <p:sldId id="322" r:id="rId29"/>
    <p:sldId id="308" r:id="rId30"/>
    <p:sldId id="309" r:id="rId31"/>
    <p:sldId id="310" r:id="rId32"/>
    <p:sldId id="311" r:id="rId33"/>
    <p:sldId id="312" r:id="rId34"/>
    <p:sldId id="313" r:id="rId35"/>
    <p:sldId id="314" r:id="rId36"/>
    <p:sldId id="315" r:id="rId37"/>
    <p:sldId id="316" r:id="rId38"/>
    <p:sldId id="317" r:id="rId39"/>
    <p:sldId id="283"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p:restoredTop sz="92459"/>
  </p:normalViewPr>
  <p:slideViewPr>
    <p:cSldViewPr snapToGrid="0" snapToObjects="1">
      <p:cViewPr varScale="1">
        <p:scale>
          <a:sx n="53" d="100"/>
          <a:sy n="53" d="100"/>
        </p:scale>
        <p:origin x="1308" y="2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crisisovraindebitamento.giustizia.it/registro.asp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crisisovraindebitamento.giustizia.it/registro.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A409C-B878-4193-A0A5-4838169FC345}" type="doc">
      <dgm:prSet loTypeId="urn:microsoft.com/office/officeart/2005/8/layout/chart3" loCatId="cycle" qsTypeId="urn:microsoft.com/office/officeart/2005/8/quickstyle/simple1" qsCatId="simple" csTypeId="urn:microsoft.com/office/officeart/2005/8/colors/accent1_2" csCatId="accent1"/>
      <dgm:spPr/>
      <dgm:t>
        <a:bodyPr/>
        <a:lstStyle/>
        <a:p>
          <a:endParaRPr lang="en-US"/>
        </a:p>
      </dgm:t>
    </dgm:pt>
    <dgm:pt modelId="{9FAD4729-F78F-4EC6-AA2D-A54989229F5A}">
      <dgm:prSet custT="1"/>
      <dgm:spPr/>
      <dgm:t>
        <a:bodyPr/>
        <a:lstStyle/>
        <a:p>
          <a:r>
            <a:rPr lang="en-US" sz="1800" dirty="0"/>
            <a:t>La norma </a:t>
          </a:r>
          <a:r>
            <a:rPr lang="en-US" sz="1800" dirty="0" err="1"/>
            <a:t>riforma</a:t>
          </a:r>
          <a:r>
            <a:rPr lang="en-US" sz="1800" dirty="0"/>
            <a:t> e </a:t>
          </a:r>
          <a:r>
            <a:rPr lang="en-US" sz="1800" dirty="0" err="1"/>
            <a:t>sostituisce</a:t>
          </a:r>
          <a:r>
            <a:rPr lang="en-US" sz="1800" dirty="0"/>
            <a:t> la Legge </a:t>
          </a:r>
          <a:r>
            <a:rPr lang="en-US" sz="1800" dirty="0" err="1"/>
            <a:t>Fallimentare</a:t>
          </a:r>
          <a:r>
            <a:rPr lang="en-US" sz="1800" dirty="0"/>
            <a:t> ed </a:t>
          </a:r>
          <a:r>
            <a:rPr lang="en-US" sz="1800" dirty="0" err="1"/>
            <a:t>interviene</a:t>
          </a:r>
          <a:r>
            <a:rPr lang="en-US" sz="1800" dirty="0"/>
            <a:t> </a:t>
          </a:r>
          <a:r>
            <a:rPr lang="en-US" sz="1800" dirty="0" err="1"/>
            <a:t>anche</a:t>
          </a:r>
          <a:r>
            <a:rPr lang="en-US" sz="1800" dirty="0"/>
            <a:t> </a:t>
          </a:r>
          <a:r>
            <a:rPr lang="en-US" sz="1800" dirty="0" err="1"/>
            <a:t>sulla</a:t>
          </a:r>
          <a:r>
            <a:rPr lang="en-US" sz="1800" dirty="0"/>
            <a:t> </a:t>
          </a:r>
          <a:r>
            <a:rPr lang="en-US" sz="1800" dirty="0" err="1"/>
            <a:t>insolvenza</a:t>
          </a:r>
          <a:r>
            <a:rPr lang="en-US" sz="1800" dirty="0"/>
            <a:t> </a:t>
          </a:r>
          <a:r>
            <a:rPr lang="en-US" sz="1800" dirty="0" err="1"/>
            <a:t>dei</a:t>
          </a:r>
          <a:r>
            <a:rPr lang="en-US" sz="1800" dirty="0"/>
            <a:t> </a:t>
          </a:r>
          <a:r>
            <a:rPr lang="en-US" sz="1800" dirty="0" err="1"/>
            <a:t>consumatori</a:t>
          </a:r>
          <a:r>
            <a:rPr lang="en-US" sz="1800" dirty="0"/>
            <a:t>/</a:t>
          </a:r>
          <a:r>
            <a:rPr lang="en-US" sz="1800" dirty="0" err="1"/>
            <a:t>persone</a:t>
          </a:r>
          <a:r>
            <a:rPr lang="en-US" sz="1800" dirty="0"/>
            <a:t> </a:t>
          </a:r>
          <a:r>
            <a:rPr lang="en-US" sz="1800" dirty="0" err="1"/>
            <a:t>fisiche</a:t>
          </a:r>
          <a:r>
            <a:rPr lang="en-US" sz="1800" dirty="0"/>
            <a:t> </a:t>
          </a:r>
          <a:r>
            <a:rPr lang="en-US" sz="1800" dirty="0" err="1"/>
            <a:t>abolendo</a:t>
          </a:r>
          <a:r>
            <a:rPr lang="en-US" sz="1800" dirty="0"/>
            <a:t> la Legge n. 3/12</a:t>
          </a:r>
        </a:p>
      </dgm:t>
    </dgm:pt>
    <dgm:pt modelId="{9CCDDEA3-3D72-4225-829B-72ACD3480649}" type="parTrans" cxnId="{31E903D7-FC12-400B-A129-A34736761F12}">
      <dgm:prSet/>
      <dgm:spPr/>
      <dgm:t>
        <a:bodyPr/>
        <a:lstStyle/>
        <a:p>
          <a:endParaRPr lang="en-US"/>
        </a:p>
      </dgm:t>
    </dgm:pt>
    <dgm:pt modelId="{6950AE28-CC0C-448B-B5C7-47505194528A}" type="sibTrans" cxnId="{31E903D7-FC12-400B-A129-A34736761F12}">
      <dgm:prSet/>
      <dgm:spPr/>
      <dgm:t>
        <a:bodyPr/>
        <a:lstStyle/>
        <a:p>
          <a:endParaRPr lang="en-US"/>
        </a:p>
      </dgm:t>
    </dgm:pt>
    <dgm:pt modelId="{D3D3B97F-6A1B-4665-8161-758DC5208434}">
      <dgm:prSet custT="1"/>
      <dgm:spPr/>
      <dgm:t>
        <a:bodyPr/>
        <a:lstStyle/>
        <a:p>
          <a:r>
            <a:rPr lang="en-US" sz="1800" dirty="0" err="1"/>
            <a:t>Emanata</a:t>
          </a:r>
          <a:r>
            <a:rPr lang="en-US" sz="1800" dirty="0"/>
            <a:t> </a:t>
          </a:r>
          <a:r>
            <a:rPr lang="en-US" sz="1800" dirty="0" err="1"/>
            <a:t>nel</a:t>
          </a:r>
          <a:r>
            <a:rPr lang="en-US" sz="1800" dirty="0"/>
            <a:t> </a:t>
          </a:r>
          <a:r>
            <a:rPr lang="en-US" sz="1800" dirty="0" err="1"/>
            <a:t>gennaio</a:t>
          </a:r>
          <a:r>
            <a:rPr lang="en-US" sz="1800" dirty="0"/>
            <a:t> 2019 con il </a:t>
          </a:r>
          <a:r>
            <a:rPr lang="en-US" sz="1800" dirty="0" err="1"/>
            <a:t>Decreto</a:t>
          </a:r>
          <a:r>
            <a:rPr lang="en-US" sz="1800" dirty="0"/>
            <a:t> </a:t>
          </a:r>
          <a:r>
            <a:rPr lang="en-US" sz="1800" dirty="0" err="1"/>
            <a:t>Legislativo</a:t>
          </a:r>
          <a:r>
            <a:rPr lang="en-US" sz="1800" dirty="0"/>
            <a:t> n. 14/19 è </a:t>
          </a:r>
          <a:r>
            <a:rPr lang="en-US" sz="1800" dirty="0" err="1"/>
            <a:t>entrato</a:t>
          </a:r>
          <a:r>
            <a:rPr lang="en-US" sz="1800" dirty="0"/>
            <a:t> in </a:t>
          </a:r>
          <a:r>
            <a:rPr lang="en-US" sz="1800" dirty="0" err="1"/>
            <a:t>vigore</a:t>
          </a:r>
          <a:r>
            <a:rPr lang="en-US" sz="1800" dirty="0"/>
            <a:t> </a:t>
          </a:r>
          <a:r>
            <a:rPr lang="en-US" sz="1800" dirty="0" err="1"/>
            <a:t>definitivamente</a:t>
          </a:r>
          <a:r>
            <a:rPr lang="en-US" sz="1800" dirty="0"/>
            <a:t> il 15 </a:t>
          </a:r>
          <a:r>
            <a:rPr lang="en-US" sz="1800" dirty="0" err="1"/>
            <a:t>luglio</a:t>
          </a:r>
          <a:r>
            <a:rPr lang="en-US" sz="1800" dirty="0"/>
            <a:t> 2022</a:t>
          </a:r>
        </a:p>
      </dgm:t>
    </dgm:pt>
    <dgm:pt modelId="{359BE9D4-C204-4A23-8F96-DA4788FC63E6}" type="parTrans" cxnId="{7A08878B-3668-429C-AC20-63855B417FD8}">
      <dgm:prSet/>
      <dgm:spPr/>
      <dgm:t>
        <a:bodyPr/>
        <a:lstStyle/>
        <a:p>
          <a:endParaRPr lang="en-US"/>
        </a:p>
      </dgm:t>
    </dgm:pt>
    <dgm:pt modelId="{6D3B8544-4E12-4B66-BAE1-8F8BA768C299}" type="sibTrans" cxnId="{7A08878B-3668-429C-AC20-63855B417FD8}">
      <dgm:prSet/>
      <dgm:spPr/>
      <dgm:t>
        <a:bodyPr/>
        <a:lstStyle/>
        <a:p>
          <a:endParaRPr lang="en-US"/>
        </a:p>
      </dgm:t>
    </dgm:pt>
    <dgm:pt modelId="{96A94646-7FCD-4DC0-AC83-89305CBC0360}" type="pres">
      <dgm:prSet presAssocID="{51FA409C-B878-4193-A0A5-4838169FC345}" presName="compositeShape" presStyleCnt="0">
        <dgm:presLayoutVars>
          <dgm:chMax val="7"/>
          <dgm:dir/>
          <dgm:resizeHandles val="exact"/>
        </dgm:presLayoutVars>
      </dgm:prSet>
      <dgm:spPr/>
    </dgm:pt>
    <dgm:pt modelId="{F28D32F9-B2CB-43E6-B7E5-20F1515C5A05}" type="pres">
      <dgm:prSet presAssocID="{51FA409C-B878-4193-A0A5-4838169FC345}" presName="wedge1" presStyleLbl="node1" presStyleIdx="0" presStyleCnt="2"/>
      <dgm:spPr/>
    </dgm:pt>
    <dgm:pt modelId="{B02A3220-85BA-4A4A-B9C4-DF81512A4312}" type="pres">
      <dgm:prSet presAssocID="{51FA409C-B878-4193-A0A5-4838169FC345}" presName="wedge1Tx" presStyleLbl="node1" presStyleIdx="0" presStyleCnt="2">
        <dgm:presLayoutVars>
          <dgm:chMax val="0"/>
          <dgm:chPref val="0"/>
          <dgm:bulletEnabled val="1"/>
        </dgm:presLayoutVars>
      </dgm:prSet>
      <dgm:spPr/>
    </dgm:pt>
    <dgm:pt modelId="{44E63CCB-9248-4BDF-AFE3-23F233D5A7FD}" type="pres">
      <dgm:prSet presAssocID="{51FA409C-B878-4193-A0A5-4838169FC345}" presName="wedge2" presStyleLbl="node1" presStyleIdx="1" presStyleCnt="2"/>
      <dgm:spPr/>
    </dgm:pt>
    <dgm:pt modelId="{F291C486-161B-4EFD-8F2E-3B6EE5BAA0CE}" type="pres">
      <dgm:prSet presAssocID="{51FA409C-B878-4193-A0A5-4838169FC345}" presName="wedge2Tx" presStyleLbl="node1" presStyleIdx="1" presStyleCnt="2">
        <dgm:presLayoutVars>
          <dgm:chMax val="0"/>
          <dgm:chPref val="0"/>
          <dgm:bulletEnabled val="1"/>
        </dgm:presLayoutVars>
      </dgm:prSet>
      <dgm:spPr/>
    </dgm:pt>
  </dgm:ptLst>
  <dgm:cxnLst>
    <dgm:cxn modelId="{5D290148-A04E-4D89-93E1-CB067F5EC2A2}" type="presOf" srcId="{D3D3B97F-6A1B-4665-8161-758DC5208434}" destId="{44E63CCB-9248-4BDF-AFE3-23F233D5A7FD}" srcOrd="0" destOrd="0" presId="urn:microsoft.com/office/officeart/2005/8/layout/chart3"/>
    <dgm:cxn modelId="{AD867E52-69DA-4FAC-AC29-D231E28FBAB7}" type="presOf" srcId="{9FAD4729-F78F-4EC6-AA2D-A54989229F5A}" destId="{B02A3220-85BA-4A4A-B9C4-DF81512A4312}" srcOrd="1" destOrd="0" presId="urn:microsoft.com/office/officeart/2005/8/layout/chart3"/>
    <dgm:cxn modelId="{B23FEE82-ACDB-4361-8907-AC271DD5B673}" type="presOf" srcId="{D3D3B97F-6A1B-4665-8161-758DC5208434}" destId="{F291C486-161B-4EFD-8F2E-3B6EE5BAA0CE}" srcOrd="1" destOrd="0" presId="urn:microsoft.com/office/officeart/2005/8/layout/chart3"/>
    <dgm:cxn modelId="{7A08878B-3668-429C-AC20-63855B417FD8}" srcId="{51FA409C-B878-4193-A0A5-4838169FC345}" destId="{D3D3B97F-6A1B-4665-8161-758DC5208434}" srcOrd="1" destOrd="0" parTransId="{359BE9D4-C204-4A23-8F96-DA4788FC63E6}" sibTransId="{6D3B8544-4E12-4B66-BAE1-8F8BA768C299}"/>
    <dgm:cxn modelId="{C5BE9691-0B26-446A-ABAA-D8455B777DC6}" type="presOf" srcId="{9FAD4729-F78F-4EC6-AA2D-A54989229F5A}" destId="{F28D32F9-B2CB-43E6-B7E5-20F1515C5A05}" srcOrd="0" destOrd="0" presId="urn:microsoft.com/office/officeart/2005/8/layout/chart3"/>
    <dgm:cxn modelId="{802B10B7-1C86-4B30-8234-5E5803C45A83}" type="presOf" srcId="{51FA409C-B878-4193-A0A5-4838169FC345}" destId="{96A94646-7FCD-4DC0-AC83-89305CBC0360}" srcOrd="0" destOrd="0" presId="urn:microsoft.com/office/officeart/2005/8/layout/chart3"/>
    <dgm:cxn modelId="{31E903D7-FC12-400B-A129-A34736761F12}" srcId="{51FA409C-B878-4193-A0A5-4838169FC345}" destId="{9FAD4729-F78F-4EC6-AA2D-A54989229F5A}" srcOrd="0" destOrd="0" parTransId="{9CCDDEA3-3D72-4225-829B-72ACD3480649}" sibTransId="{6950AE28-CC0C-448B-B5C7-47505194528A}"/>
    <dgm:cxn modelId="{C48C0829-671A-4B24-861B-4A441473C624}" type="presParOf" srcId="{96A94646-7FCD-4DC0-AC83-89305CBC0360}" destId="{F28D32F9-B2CB-43E6-B7E5-20F1515C5A05}" srcOrd="0" destOrd="0" presId="urn:microsoft.com/office/officeart/2005/8/layout/chart3"/>
    <dgm:cxn modelId="{DE573942-4223-46D5-AAD0-82251024A052}" type="presParOf" srcId="{96A94646-7FCD-4DC0-AC83-89305CBC0360}" destId="{B02A3220-85BA-4A4A-B9C4-DF81512A4312}" srcOrd="1" destOrd="0" presId="urn:microsoft.com/office/officeart/2005/8/layout/chart3"/>
    <dgm:cxn modelId="{3810057A-7164-40BD-A3C4-F1CCD059CB62}" type="presParOf" srcId="{96A94646-7FCD-4DC0-AC83-89305CBC0360}" destId="{44E63CCB-9248-4BDF-AFE3-23F233D5A7FD}" srcOrd="2" destOrd="0" presId="urn:microsoft.com/office/officeart/2005/8/layout/chart3"/>
    <dgm:cxn modelId="{9FF81C6C-3C95-4592-922B-523ABD6759E1}" type="presParOf" srcId="{96A94646-7FCD-4DC0-AC83-89305CBC0360}" destId="{F291C486-161B-4EFD-8F2E-3B6EE5BAA0CE}" srcOrd="3"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F023A-6B71-4E2D-B1CF-13F7C55AF0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0AEEDA3-CF42-424C-B23B-16C66A2187C1}">
      <dgm:prSet/>
      <dgm:spPr/>
      <dgm:t>
        <a:bodyPr/>
        <a:lstStyle/>
        <a:p>
          <a:r>
            <a:rPr lang="en-US"/>
            <a:t>L’accesso alla Procedura di ristrutturazione dei debiti si richiede tramite l’Organismo di Composizione della Crisi (OCC) territorialmente competente (segue la competenza del Tribunale del circondario) </a:t>
          </a:r>
        </a:p>
      </dgm:t>
    </dgm:pt>
    <dgm:pt modelId="{082A2618-6DF2-4FA6-A9FD-03CC1E4FD76C}" type="parTrans" cxnId="{F385A621-91FE-4604-A382-65B539E311C9}">
      <dgm:prSet/>
      <dgm:spPr/>
      <dgm:t>
        <a:bodyPr/>
        <a:lstStyle/>
        <a:p>
          <a:endParaRPr lang="en-US"/>
        </a:p>
      </dgm:t>
    </dgm:pt>
    <dgm:pt modelId="{707A6BAB-0616-4707-BB57-EC9D3068FE45}" type="sibTrans" cxnId="{F385A621-91FE-4604-A382-65B539E311C9}">
      <dgm:prSet/>
      <dgm:spPr/>
      <dgm:t>
        <a:bodyPr/>
        <a:lstStyle/>
        <a:p>
          <a:endParaRPr lang="en-US"/>
        </a:p>
      </dgm:t>
    </dgm:pt>
    <dgm:pt modelId="{8C9D2A3F-DB18-4B68-AECE-8723F3E9DCA8}">
      <dgm:prSet/>
      <dgm:spPr/>
      <dgm:t>
        <a:bodyPr/>
        <a:lstStyle/>
        <a:p>
          <a:r>
            <a:rPr lang="en-US"/>
            <a:t>L’OCC predispone il piano o fa proprio quello del debitore che poi presenterà al Tribunale </a:t>
          </a:r>
        </a:p>
      </dgm:t>
    </dgm:pt>
    <dgm:pt modelId="{3CFFCEF4-189B-4BD4-B2A5-BBFC69D16FDF}" type="parTrans" cxnId="{482DD233-2934-4A71-BF19-0B283758305B}">
      <dgm:prSet/>
      <dgm:spPr/>
      <dgm:t>
        <a:bodyPr/>
        <a:lstStyle/>
        <a:p>
          <a:endParaRPr lang="en-US"/>
        </a:p>
      </dgm:t>
    </dgm:pt>
    <dgm:pt modelId="{550FD119-AA4C-4285-A6C3-6C69A9D1C8FD}" type="sibTrans" cxnId="{482DD233-2934-4A71-BF19-0B283758305B}">
      <dgm:prSet/>
      <dgm:spPr/>
      <dgm:t>
        <a:bodyPr/>
        <a:lstStyle/>
        <a:p>
          <a:endParaRPr lang="en-US"/>
        </a:p>
      </dgm:t>
    </dgm:pt>
    <dgm:pt modelId="{8B86BFEB-DA4C-46E7-8CC2-72CCFAF1EC91}">
      <dgm:prSet/>
      <dgm:spPr/>
      <dgm:t>
        <a:bodyPr/>
        <a:lstStyle/>
        <a:p>
          <a:r>
            <a:rPr lang="en-US"/>
            <a:t>Non è richiesta l’assistenza di un  difensore</a:t>
          </a:r>
        </a:p>
      </dgm:t>
    </dgm:pt>
    <dgm:pt modelId="{3124651A-6603-49DD-9337-25D8FDDE1866}" type="parTrans" cxnId="{3374BEB1-BE4F-4FD9-BA24-0E07A166EF9F}">
      <dgm:prSet/>
      <dgm:spPr/>
      <dgm:t>
        <a:bodyPr/>
        <a:lstStyle/>
        <a:p>
          <a:endParaRPr lang="en-US"/>
        </a:p>
      </dgm:t>
    </dgm:pt>
    <dgm:pt modelId="{05274F22-DD32-45BC-857C-1512D1F8E965}" type="sibTrans" cxnId="{3374BEB1-BE4F-4FD9-BA24-0E07A166EF9F}">
      <dgm:prSet/>
      <dgm:spPr/>
      <dgm:t>
        <a:bodyPr/>
        <a:lstStyle/>
        <a:p>
          <a:endParaRPr lang="en-US"/>
        </a:p>
      </dgm:t>
    </dgm:pt>
    <dgm:pt modelId="{AD6554DA-550D-4C95-81FE-8C52263A477A}">
      <dgm:prSet/>
      <dgm:spPr/>
      <dgm:t>
        <a:bodyPr/>
        <a:lstStyle/>
        <a:p>
          <a:r>
            <a:rPr lang="en-US"/>
            <a:t>E’ possibile consultare il Registro degli Organismi e l’Elenco dei Gestori al seguente indirizzo:</a:t>
          </a:r>
        </a:p>
      </dgm:t>
    </dgm:pt>
    <dgm:pt modelId="{1F81F80A-1024-4BCB-92CE-901A9BC91B2A}" type="parTrans" cxnId="{B283E368-3674-4848-A540-D046DAC6341E}">
      <dgm:prSet/>
      <dgm:spPr/>
      <dgm:t>
        <a:bodyPr/>
        <a:lstStyle/>
        <a:p>
          <a:endParaRPr lang="en-US"/>
        </a:p>
      </dgm:t>
    </dgm:pt>
    <dgm:pt modelId="{8F82316E-8AB4-47CC-A1A7-8BB8F8F5A5FF}" type="sibTrans" cxnId="{B283E368-3674-4848-A540-D046DAC6341E}">
      <dgm:prSet/>
      <dgm:spPr/>
      <dgm:t>
        <a:bodyPr/>
        <a:lstStyle/>
        <a:p>
          <a:endParaRPr lang="en-US"/>
        </a:p>
      </dgm:t>
    </dgm:pt>
    <dgm:pt modelId="{2B71D46F-5CFF-435D-80FC-4F661120FFAA}">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http://crisisovraindebitamento.giustizia.it/registro.aspx</a:t>
          </a:r>
          <a:endParaRPr lang="en-US" dirty="0">
            <a:solidFill>
              <a:schemeClr val="bg1"/>
            </a:solidFill>
          </a:endParaRPr>
        </a:p>
      </dgm:t>
    </dgm:pt>
    <dgm:pt modelId="{B711EEA7-015C-4BB7-BB11-F0D55AC09B92}" type="parTrans" cxnId="{8A4F5F07-0DCC-4FC5-8CDB-953D352ED1C3}">
      <dgm:prSet/>
      <dgm:spPr/>
      <dgm:t>
        <a:bodyPr/>
        <a:lstStyle/>
        <a:p>
          <a:endParaRPr lang="en-US"/>
        </a:p>
      </dgm:t>
    </dgm:pt>
    <dgm:pt modelId="{065B1503-CEED-4B37-BA3E-6802257A6300}" type="sibTrans" cxnId="{8A4F5F07-0DCC-4FC5-8CDB-953D352ED1C3}">
      <dgm:prSet/>
      <dgm:spPr/>
      <dgm:t>
        <a:bodyPr/>
        <a:lstStyle/>
        <a:p>
          <a:endParaRPr lang="en-US"/>
        </a:p>
      </dgm:t>
    </dgm:pt>
    <dgm:pt modelId="{20C22A95-EEFA-4F5F-BF74-7696E9BDB213}" type="pres">
      <dgm:prSet presAssocID="{6FBF023A-6B71-4E2D-B1CF-13F7C55AF0DE}" presName="linear" presStyleCnt="0">
        <dgm:presLayoutVars>
          <dgm:animLvl val="lvl"/>
          <dgm:resizeHandles val="exact"/>
        </dgm:presLayoutVars>
      </dgm:prSet>
      <dgm:spPr/>
    </dgm:pt>
    <dgm:pt modelId="{E5B59F76-4B0B-488F-89E4-A66DE3579120}" type="pres">
      <dgm:prSet presAssocID="{60AEEDA3-CF42-424C-B23B-16C66A2187C1}" presName="parentText" presStyleLbl="node1" presStyleIdx="0" presStyleCnt="5">
        <dgm:presLayoutVars>
          <dgm:chMax val="0"/>
          <dgm:bulletEnabled val="1"/>
        </dgm:presLayoutVars>
      </dgm:prSet>
      <dgm:spPr/>
    </dgm:pt>
    <dgm:pt modelId="{4E4C52A1-3BAB-42C2-9B25-34E7324023A0}" type="pres">
      <dgm:prSet presAssocID="{707A6BAB-0616-4707-BB57-EC9D3068FE45}" presName="spacer" presStyleCnt="0"/>
      <dgm:spPr/>
    </dgm:pt>
    <dgm:pt modelId="{7498B4C8-D017-4AF9-9B8A-10D680E2769C}" type="pres">
      <dgm:prSet presAssocID="{8C9D2A3F-DB18-4B68-AECE-8723F3E9DCA8}" presName="parentText" presStyleLbl="node1" presStyleIdx="1" presStyleCnt="5">
        <dgm:presLayoutVars>
          <dgm:chMax val="0"/>
          <dgm:bulletEnabled val="1"/>
        </dgm:presLayoutVars>
      </dgm:prSet>
      <dgm:spPr/>
    </dgm:pt>
    <dgm:pt modelId="{59995420-B4DA-4DDC-AFFA-AA2DE5D9C7D3}" type="pres">
      <dgm:prSet presAssocID="{550FD119-AA4C-4285-A6C3-6C69A9D1C8FD}" presName="spacer" presStyleCnt="0"/>
      <dgm:spPr/>
    </dgm:pt>
    <dgm:pt modelId="{041A3083-7ABE-421B-AA29-6F8E54C0D47B}" type="pres">
      <dgm:prSet presAssocID="{8B86BFEB-DA4C-46E7-8CC2-72CCFAF1EC91}" presName="parentText" presStyleLbl="node1" presStyleIdx="2" presStyleCnt="5">
        <dgm:presLayoutVars>
          <dgm:chMax val="0"/>
          <dgm:bulletEnabled val="1"/>
        </dgm:presLayoutVars>
      </dgm:prSet>
      <dgm:spPr/>
    </dgm:pt>
    <dgm:pt modelId="{07EA2757-D568-4A0C-90B1-4BBF8853C8E5}" type="pres">
      <dgm:prSet presAssocID="{05274F22-DD32-45BC-857C-1512D1F8E965}" presName="spacer" presStyleCnt="0"/>
      <dgm:spPr/>
    </dgm:pt>
    <dgm:pt modelId="{12C94300-5582-4614-A64F-1937275F7501}" type="pres">
      <dgm:prSet presAssocID="{AD6554DA-550D-4C95-81FE-8C52263A477A}" presName="parentText" presStyleLbl="node1" presStyleIdx="3" presStyleCnt="5">
        <dgm:presLayoutVars>
          <dgm:chMax val="0"/>
          <dgm:bulletEnabled val="1"/>
        </dgm:presLayoutVars>
      </dgm:prSet>
      <dgm:spPr/>
    </dgm:pt>
    <dgm:pt modelId="{AC5E4708-68CE-498C-82D0-9354400215DA}" type="pres">
      <dgm:prSet presAssocID="{8F82316E-8AB4-47CC-A1A7-8BB8F8F5A5FF}" presName="spacer" presStyleCnt="0"/>
      <dgm:spPr/>
    </dgm:pt>
    <dgm:pt modelId="{7C5A2A83-6D0E-48C6-8152-CEC4FE29E944}" type="pres">
      <dgm:prSet presAssocID="{2B71D46F-5CFF-435D-80FC-4F661120FFAA}" presName="parentText" presStyleLbl="node1" presStyleIdx="4" presStyleCnt="5">
        <dgm:presLayoutVars>
          <dgm:chMax val="0"/>
          <dgm:bulletEnabled val="1"/>
        </dgm:presLayoutVars>
      </dgm:prSet>
      <dgm:spPr/>
    </dgm:pt>
  </dgm:ptLst>
  <dgm:cxnLst>
    <dgm:cxn modelId="{8A4F5F07-0DCC-4FC5-8CDB-953D352ED1C3}" srcId="{6FBF023A-6B71-4E2D-B1CF-13F7C55AF0DE}" destId="{2B71D46F-5CFF-435D-80FC-4F661120FFAA}" srcOrd="4" destOrd="0" parTransId="{B711EEA7-015C-4BB7-BB11-F0D55AC09B92}" sibTransId="{065B1503-CEED-4B37-BA3E-6802257A6300}"/>
    <dgm:cxn modelId="{F385A621-91FE-4604-A382-65B539E311C9}" srcId="{6FBF023A-6B71-4E2D-B1CF-13F7C55AF0DE}" destId="{60AEEDA3-CF42-424C-B23B-16C66A2187C1}" srcOrd="0" destOrd="0" parTransId="{082A2618-6DF2-4FA6-A9FD-03CC1E4FD76C}" sibTransId="{707A6BAB-0616-4707-BB57-EC9D3068FE45}"/>
    <dgm:cxn modelId="{482DD233-2934-4A71-BF19-0B283758305B}" srcId="{6FBF023A-6B71-4E2D-B1CF-13F7C55AF0DE}" destId="{8C9D2A3F-DB18-4B68-AECE-8723F3E9DCA8}" srcOrd="1" destOrd="0" parTransId="{3CFFCEF4-189B-4BD4-B2A5-BBFC69D16FDF}" sibTransId="{550FD119-AA4C-4285-A6C3-6C69A9D1C8FD}"/>
    <dgm:cxn modelId="{4F89AB61-C6A9-4DB4-99A7-CD0A83CD3714}" type="presOf" srcId="{6FBF023A-6B71-4E2D-B1CF-13F7C55AF0DE}" destId="{20C22A95-EEFA-4F5F-BF74-7696E9BDB213}" srcOrd="0" destOrd="0" presId="urn:microsoft.com/office/officeart/2005/8/layout/vList2"/>
    <dgm:cxn modelId="{B283E368-3674-4848-A540-D046DAC6341E}" srcId="{6FBF023A-6B71-4E2D-B1CF-13F7C55AF0DE}" destId="{AD6554DA-550D-4C95-81FE-8C52263A477A}" srcOrd="3" destOrd="0" parTransId="{1F81F80A-1024-4BCB-92CE-901A9BC91B2A}" sibTransId="{8F82316E-8AB4-47CC-A1A7-8BB8F8F5A5FF}"/>
    <dgm:cxn modelId="{2A824C99-50D7-4770-A48C-37A17BF07475}" type="presOf" srcId="{2B71D46F-5CFF-435D-80FC-4F661120FFAA}" destId="{7C5A2A83-6D0E-48C6-8152-CEC4FE29E944}" srcOrd="0" destOrd="0" presId="urn:microsoft.com/office/officeart/2005/8/layout/vList2"/>
    <dgm:cxn modelId="{0FAC549C-705F-4DD1-9B66-069D9A1A5208}" type="presOf" srcId="{8C9D2A3F-DB18-4B68-AECE-8723F3E9DCA8}" destId="{7498B4C8-D017-4AF9-9B8A-10D680E2769C}" srcOrd="0" destOrd="0" presId="urn:microsoft.com/office/officeart/2005/8/layout/vList2"/>
    <dgm:cxn modelId="{D7F26D9F-C550-4B4D-9F21-770073637AEE}" type="presOf" srcId="{60AEEDA3-CF42-424C-B23B-16C66A2187C1}" destId="{E5B59F76-4B0B-488F-89E4-A66DE3579120}" srcOrd="0" destOrd="0" presId="urn:microsoft.com/office/officeart/2005/8/layout/vList2"/>
    <dgm:cxn modelId="{3374BEB1-BE4F-4FD9-BA24-0E07A166EF9F}" srcId="{6FBF023A-6B71-4E2D-B1CF-13F7C55AF0DE}" destId="{8B86BFEB-DA4C-46E7-8CC2-72CCFAF1EC91}" srcOrd="2" destOrd="0" parTransId="{3124651A-6603-49DD-9337-25D8FDDE1866}" sibTransId="{05274F22-DD32-45BC-857C-1512D1F8E965}"/>
    <dgm:cxn modelId="{164252B2-0FAE-44C7-918A-C82ABED16311}" type="presOf" srcId="{AD6554DA-550D-4C95-81FE-8C52263A477A}" destId="{12C94300-5582-4614-A64F-1937275F7501}" srcOrd="0" destOrd="0" presId="urn:microsoft.com/office/officeart/2005/8/layout/vList2"/>
    <dgm:cxn modelId="{2BE7AEFE-EB27-48B3-B7A8-49FFA7EE09D3}" type="presOf" srcId="{8B86BFEB-DA4C-46E7-8CC2-72CCFAF1EC91}" destId="{041A3083-7ABE-421B-AA29-6F8E54C0D47B}" srcOrd="0" destOrd="0" presId="urn:microsoft.com/office/officeart/2005/8/layout/vList2"/>
    <dgm:cxn modelId="{79845518-B311-4D9F-BC5F-25A5764B4F7B}" type="presParOf" srcId="{20C22A95-EEFA-4F5F-BF74-7696E9BDB213}" destId="{E5B59F76-4B0B-488F-89E4-A66DE3579120}" srcOrd="0" destOrd="0" presId="urn:microsoft.com/office/officeart/2005/8/layout/vList2"/>
    <dgm:cxn modelId="{0A170F74-22B9-4634-B9BE-FBC6BE8E5521}" type="presParOf" srcId="{20C22A95-EEFA-4F5F-BF74-7696E9BDB213}" destId="{4E4C52A1-3BAB-42C2-9B25-34E7324023A0}" srcOrd="1" destOrd="0" presId="urn:microsoft.com/office/officeart/2005/8/layout/vList2"/>
    <dgm:cxn modelId="{3896E727-CEAA-4082-AFD9-3A530379265C}" type="presParOf" srcId="{20C22A95-EEFA-4F5F-BF74-7696E9BDB213}" destId="{7498B4C8-D017-4AF9-9B8A-10D680E2769C}" srcOrd="2" destOrd="0" presId="urn:microsoft.com/office/officeart/2005/8/layout/vList2"/>
    <dgm:cxn modelId="{36F165BD-7A1B-42C0-A67C-29733AABA092}" type="presParOf" srcId="{20C22A95-EEFA-4F5F-BF74-7696E9BDB213}" destId="{59995420-B4DA-4DDC-AFFA-AA2DE5D9C7D3}" srcOrd="3" destOrd="0" presId="urn:microsoft.com/office/officeart/2005/8/layout/vList2"/>
    <dgm:cxn modelId="{F133B858-02B9-41A5-B8C7-FC222413F88B}" type="presParOf" srcId="{20C22A95-EEFA-4F5F-BF74-7696E9BDB213}" destId="{041A3083-7ABE-421B-AA29-6F8E54C0D47B}" srcOrd="4" destOrd="0" presId="urn:microsoft.com/office/officeart/2005/8/layout/vList2"/>
    <dgm:cxn modelId="{110F1C22-383F-4F29-B134-CB730DFA524C}" type="presParOf" srcId="{20C22A95-EEFA-4F5F-BF74-7696E9BDB213}" destId="{07EA2757-D568-4A0C-90B1-4BBF8853C8E5}" srcOrd="5" destOrd="0" presId="urn:microsoft.com/office/officeart/2005/8/layout/vList2"/>
    <dgm:cxn modelId="{CAC8A5BF-B2EB-4307-BA5E-756E7233F635}" type="presParOf" srcId="{20C22A95-EEFA-4F5F-BF74-7696E9BDB213}" destId="{12C94300-5582-4614-A64F-1937275F7501}" srcOrd="6" destOrd="0" presId="urn:microsoft.com/office/officeart/2005/8/layout/vList2"/>
    <dgm:cxn modelId="{91DD5F37-2391-4DC7-943D-E163BDD9B288}" type="presParOf" srcId="{20C22A95-EEFA-4F5F-BF74-7696E9BDB213}" destId="{AC5E4708-68CE-498C-82D0-9354400215DA}" srcOrd="7" destOrd="0" presId="urn:microsoft.com/office/officeart/2005/8/layout/vList2"/>
    <dgm:cxn modelId="{E0AC7632-4199-4260-A961-8F9CE8BC8134}" type="presParOf" srcId="{20C22A95-EEFA-4F5F-BF74-7696E9BDB213}" destId="{7C5A2A83-6D0E-48C6-8152-CEC4FE29E94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76A8D-B251-47DA-8D9D-8EFDBDE9CC0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7C67BFD-161E-497C-8883-48E86AD07509}">
      <dgm:prSet/>
      <dgm:spPr/>
      <dgm:t>
        <a:bodyPr/>
        <a:lstStyle/>
        <a:p>
          <a:r>
            <a:rPr lang="en-US" dirty="0">
              <a:solidFill>
                <a:schemeClr val="accent1">
                  <a:lumMod val="75000"/>
                </a:schemeClr>
              </a:solidFill>
            </a:rPr>
            <a:t>Il </a:t>
          </a:r>
          <a:r>
            <a:rPr lang="en-US" dirty="0" err="1">
              <a:solidFill>
                <a:schemeClr val="accent1">
                  <a:lumMod val="75000"/>
                </a:schemeClr>
              </a:solidFill>
            </a:rPr>
            <a:t>procedimento</a:t>
          </a:r>
          <a:r>
            <a:rPr lang="en-US" dirty="0">
              <a:solidFill>
                <a:schemeClr val="accent1">
                  <a:lumMod val="75000"/>
                </a:schemeClr>
              </a:solidFill>
            </a:rPr>
            <a:t> </a:t>
          </a:r>
          <a:r>
            <a:rPr lang="en-US" dirty="0" err="1">
              <a:solidFill>
                <a:schemeClr val="accent1">
                  <a:lumMod val="75000"/>
                </a:schemeClr>
              </a:solidFill>
            </a:rPr>
            <a:t>si</a:t>
          </a:r>
          <a:r>
            <a:rPr lang="en-US" dirty="0">
              <a:solidFill>
                <a:schemeClr val="accent1">
                  <a:lumMod val="75000"/>
                </a:schemeClr>
              </a:solidFill>
            </a:rPr>
            <a:t> </a:t>
          </a:r>
          <a:r>
            <a:rPr lang="en-US" dirty="0" err="1">
              <a:solidFill>
                <a:schemeClr val="accent1">
                  <a:lumMod val="75000"/>
                </a:schemeClr>
              </a:solidFill>
            </a:rPr>
            <a:t>svolge</a:t>
          </a:r>
          <a:r>
            <a:rPr lang="en-US" dirty="0">
              <a:solidFill>
                <a:schemeClr val="accent1">
                  <a:lumMod val="75000"/>
                </a:schemeClr>
              </a:solidFill>
            </a:rPr>
            <a:t> </a:t>
          </a:r>
          <a:r>
            <a:rPr lang="en-US" dirty="0" err="1">
              <a:solidFill>
                <a:schemeClr val="accent1">
                  <a:lumMod val="75000"/>
                </a:schemeClr>
              </a:solidFill>
            </a:rPr>
            <a:t>dinanzi</a:t>
          </a:r>
          <a:r>
            <a:rPr lang="en-US" dirty="0">
              <a:solidFill>
                <a:schemeClr val="accent1">
                  <a:lumMod val="75000"/>
                </a:schemeClr>
              </a:solidFill>
            </a:rPr>
            <a:t> al </a:t>
          </a:r>
          <a:r>
            <a:rPr lang="en-US" dirty="0" err="1">
              <a:solidFill>
                <a:schemeClr val="accent1">
                  <a:lumMod val="75000"/>
                </a:schemeClr>
              </a:solidFill>
            </a:rPr>
            <a:t>Tribunale</a:t>
          </a:r>
          <a:r>
            <a:rPr lang="en-US" dirty="0">
              <a:solidFill>
                <a:schemeClr val="accent1">
                  <a:lumMod val="75000"/>
                </a:schemeClr>
              </a:solidFill>
            </a:rPr>
            <a:t> in </a:t>
          </a:r>
          <a:r>
            <a:rPr lang="en-US" dirty="0" err="1">
              <a:solidFill>
                <a:schemeClr val="accent1">
                  <a:lumMod val="75000"/>
                </a:schemeClr>
              </a:solidFill>
            </a:rPr>
            <a:t>composizione</a:t>
          </a:r>
          <a:r>
            <a:rPr lang="en-US" dirty="0">
              <a:solidFill>
                <a:schemeClr val="accent1">
                  <a:lumMod val="75000"/>
                </a:schemeClr>
              </a:solidFill>
            </a:rPr>
            <a:t> </a:t>
          </a:r>
          <a:r>
            <a:rPr lang="en-US" dirty="0" err="1">
              <a:solidFill>
                <a:schemeClr val="accent1">
                  <a:lumMod val="75000"/>
                </a:schemeClr>
              </a:solidFill>
            </a:rPr>
            <a:t>monocratica</a:t>
          </a:r>
          <a:endParaRPr lang="en-US" dirty="0">
            <a:solidFill>
              <a:schemeClr val="accent1">
                <a:lumMod val="75000"/>
              </a:schemeClr>
            </a:solidFill>
          </a:endParaRPr>
        </a:p>
      </dgm:t>
    </dgm:pt>
    <dgm:pt modelId="{3B14259D-DDB1-40E2-9A1C-AC06B4E43851}" type="parTrans" cxnId="{2C8C5879-4B51-434D-A3B6-956A393A2D6D}">
      <dgm:prSet/>
      <dgm:spPr/>
      <dgm:t>
        <a:bodyPr/>
        <a:lstStyle/>
        <a:p>
          <a:endParaRPr lang="en-US"/>
        </a:p>
      </dgm:t>
    </dgm:pt>
    <dgm:pt modelId="{E2F05A1E-1053-41D0-A507-77D2A38DB2D0}" type="sibTrans" cxnId="{2C8C5879-4B51-434D-A3B6-956A393A2D6D}">
      <dgm:prSet/>
      <dgm:spPr/>
      <dgm:t>
        <a:bodyPr/>
        <a:lstStyle/>
        <a:p>
          <a:endParaRPr lang="en-US"/>
        </a:p>
      </dgm:t>
    </dgm:pt>
    <dgm:pt modelId="{852E6BC5-7A27-401B-AC4D-FF90BD75B943}">
      <dgm:prSet/>
      <dgm:spPr/>
      <dgm:t>
        <a:bodyPr/>
        <a:lstStyle/>
        <a:p>
          <a:r>
            <a:rPr lang="en-US" dirty="0" err="1">
              <a:solidFill>
                <a:schemeClr val="accent1">
                  <a:lumMod val="75000"/>
                </a:schemeClr>
              </a:solidFill>
            </a:rPr>
            <a:t>Viene</a:t>
          </a:r>
          <a:r>
            <a:rPr lang="en-US" dirty="0">
              <a:solidFill>
                <a:schemeClr val="accent1">
                  <a:lumMod val="75000"/>
                </a:schemeClr>
              </a:solidFill>
            </a:rPr>
            <a:t> </a:t>
          </a:r>
          <a:r>
            <a:rPr lang="en-US" dirty="0" err="1">
              <a:solidFill>
                <a:schemeClr val="accent1">
                  <a:lumMod val="75000"/>
                </a:schemeClr>
              </a:solidFill>
            </a:rPr>
            <a:t>meno</a:t>
          </a:r>
          <a:r>
            <a:rPr lang="en-US" dirty="0">
              <a:solidFill>
                <a:schemeClr val="accent1">
                  <a:lumMod val="75000"/>
                </a:schemeClr>
              </a:solidFill>
            </a:rPr>
            <a:t> la par </a:t>
          </a:r>
          <a:r>
            <a:rPr lang="en-US" dirty="0" err="1">
              <a:solidFill>
                <a:schemeClr val="accent1">
                  <a:lumMod val="75000"/>
                </a:schemeClr>
              </a:solidFill>
            </a:rPr>
            <a:t>condicio</a:t>
          </a:r>
          <a:r>
            <a:rPr lang="en-US" dirty="0">
              <a:solidFill>
                <a:schemeClr val="accent1">
                  <a:lumMod val="75000"/>
                </a:schemeClr>
              </a:solidFill>
            </a:rPr>
            <a:t> </a:t>
          </a:r>
          <a:r>
            <a:rPr lang="en-US" dirty="0" err="1">
              <a:solidFill>
                <a:schemeClr val="accent1">
                  <a:lumMod val="75000"/>
                </a:schemeClr>
              </a:solidFill>
            </a:rPr>
            <a:t>creditorum</a:t>
          </a:r>
          <a:r>
            <a:rPr lang="en-US" dirty="0">
              <a:solidFill>
                <a:schemeClr val="accent1">
                  <a:lumMod val="75000"/>
                </a:schemeClr>
              </a:solidFill>
            </a:rPr>
            <a:t> per cui il Giudice </a:t>
          </a:r>
          <a:r>
            <a:rPr lang="en-US" dirty="0" err="1">
              <a:solidFill>
                <a:schemeClr val="accent1">
                  <a:lumMod val="75000"/>
                </a:schemeClr>
              </a:solidFill>
            </a:rPr>
            <a:t>può</a:t>
          </a:r>
          <a:r>
            <a:rPr lang="en-US" dirty="0">
              <a:solidFill>
                <a:schemeClr val="accent1">
                  <a:lumMod val="75000"/>
                </a:schemeClr>
              </a:solidFill>
            </a:rPr>
            <a:t> </a:t>
          </a:r>
          <a:r>
            <a:rPr lang="en-US" dirty="0" err="1">
              <a:solidFill>
                <a:schemeClr val="accent1">
                  <a:lumMod val="75000"/>
                </a:schemeClr>
              </a:solidFill>
            </a:rPr>
            <a:t>accogliere</a:t>
          </a:r>
          <a:r>
            <a:rPr lang="en-US" dirty="0">
              <a:solidFill>
                <a:schemeClr val="accent1">
                  <a:lumMod val="75000"/>
                </a:schemeClr>
              </a:solidFill>
            </a:rPr>
            <a:t> </a:t>
          </a:r>
          <a:r>
            <a:rPr lang="en-US" dirty="0" err="1">
              <a:solidFill>
                <a:schemeClr val="accent1">
                  <a:lumMod val="75000"/>
                </a:schemeClr>
              </a:solidFill>
            </a:rPr>
            <a:t>anche</a:t>
          </a:r>
          <a:r>
            <a:rPr lang="en-US" dirty="0">
              <a:solidFill>
                <a:schemeClr val="accent1">
                  <a:lumMod val="75000"/>
                </a:schemeClr>
              </a:solidFill>
            </a:rPr>
            <a:t> </a:t>
          </a:r>
          <a:r>
            <a:rPr lang="en-US" dirty="0" err="1">
              <a:solidFill>
                <a:schemeClr val="accent1">
                  <a:lumMod val="75000"/>
                </a:schemeClr>
              </a:solidFill>
            </a:rPr>
            <a:t>una</a:t>
          </a:r>
          <a:r>
            <a:rPr lang="en-US" dirty="0">
              <a:solidFill>
                <a:schemeClr val="accent1">
                  <a:lumMod val="75000"/>
                </a:schemeClr>
              </a:solidFill>
            </a:rPr>
            <a:t> </a:t>
          </a:r>
          <a:r>
            <a:rPr lang="en-US" dirty="0" err="1">
              <a:solidFill>
                <a:schemeClr val="accent1">
                  <a:lumMod val="75000"/>
                </a:schemeClr>
              </a:solidFill>
            </a:rPr>
            <a:t>proposta</a:t>
          </a:r>
          <a:r>
            <a:rPr lang="en-US" dirty="0">
              <a:solidFill>
                <a:schemeClr val="accent1">
                  <a:lumMod val="75000"/>
                </a:schemeClr>
              </a:solidFill>
            </a:rPr>
            <a:t> di </a:t>
          </a:r>
          <a:r>
            <a:rPr lang="en-US" dirty="0" err="1">
              <a:solidFill>
                <a:schemeClr val="accent1">
                  <a:lumMod val="75000"/>
                </a:schemeClr>
              </a:solidFill>
            </a:rPr>
            <a:t>soddisfacimento</a:t>
          </a:r>
          <a:r>
            <a:rPr lang="en-US" dirty="0">
              <a:solidFill>
                <a:schemeClr val="accent1">
                  <a:lumMod val="75000"/>
                </a:schemeClr>
              </a:solidFill>
            </a:rPr>
            <a:t> </a:t>
          </a:r>
          <a:r>
            <a:rPr lang="en-US" dirty="0" err="1">
              <a:solidFill>
                <a:schemeClr val="accent1">
                  <a:lumMod val="75000"/>
                </a:schemeClr>
              </a:solidFill>
            </a:rPr>
            <a:t>parziale</a:t>
          </a:r>
          <a:r>
            <a:rPr lang="en-US" dirty="0">
              <a:solidFill>
                <a:schemeClr val="accent1">
                  <a:lumMod val="75000"/>
                </a:schemeClr>
              </a:solidFill>
            </a:rPr>
            <a:t> e </a:t>
          </a:r>
          <a:r>
            <a:rPr lang="en-US" dirty="0" err="1">
              <a:solidFill>
                <a:schemeClr val="accent1">
                  <a:lumMod val="75000"/>
                </a:schemeClr>
              </a:solidFill>
            </a:rPr>
            <a:t>differenziato</a:t>
          </a:r>
          <a:r>
            <a:rPr lang="en-US" dirty="0">
              <a:solidFill>
                <a:schemeClr val="accent1">
                  <a:lumMod val="75000"/>
                </a:schemeClr>
              </a:solidFill>
            </a:rPr>
            <a:t> </a:t>
          </a:r>
          <a:r>
            <a:rPr lang="en-US" dirty="0" err="1">
              <a:solidFill>
                <a:schemeClr val="accent1">
                  <a:lumMod val="75000"/>
                </a:schemeClr>
              </a:solidFill>
            </a:rPr>
            <a:t>dei</a:t>
          </a:r>
          <a:r>
            <a:rPr lang="en-US" dirty="0">
              <a:solidFill>
                <a:schemeClr val="accent1">
                  <a:lumMod val="75000"/>
                </a:schemeClr>
              </a:solidFill>
            </a:rPr>
            <a:t> </a:t>
          </a:r>
          <a:r>
            <a:rPr lang="en-US" dirty="0" err="1">
              <a:solidFill>
                <a:schemeClr val="accent1">
                  <a:lumMod val="75000"/>
                </a:schemeClr>
              </a:solidFill>
            </a:rPr>
            <a:t>crediti</a:t>
          </a:r>
          <a:r>
            <a:rPr lang="en-US" dirty="0">
              <a:solidFill>
                <a:schemeClr val="accent1">
                  <a:lumMod val="75000"/>
                </a:schemeClr>
              </a:solidFill>
            </a:rPr>
            <a:t> </a:t>
          </a:r>
        </a:p>
      </dgm:t>
    </dgm:pt>
    <dgm:pt modelId="{839AE922-2151-403D-A2B3-1DFC439998F5}" type="parTrans" cxnId="{43D6CB4C-8B2E-4275-B930-115BBF8B889D}">
      <dgm:prSet/>
      <dgm:spPr/>
      <dgm:t>
        <a:bodyPr/>
        <a:lstStyle/>
        <a:p>
          <a:endParaRPr lang="en-US"/>
        </a:p>
      </dgm:t>
    </dgm:pt>
    <dgm:pt modelId="{73B8E2E7-A0D7-4F39-B4CB-84323B5F7C4B}" type="sibTrans" cxnId="{43D6CB4C-8B2E-4275-B930-115BBF8B889D}">
      <dgm:prSet/>
      <dgm:spPr/>
      <dgm:t>
        <a:bodyPr/>
        <a:lstStyle/>
        <a:p>
          <a:endParaRPr lang="en-US"/>
        </a:p>
      </dgm:t>
    </dgm:pt>
    <dgm:pt modelId="{05642FB8-FDE2-4A15-A320-9B5EADC216D7}">
      <dgm:prSet/>
      <dgm:spPr/>
      <dgm:t>
        <a:bodyPr/>
        <a:lstStyle/>
        <a:p>
          <a:r>
            <a:rPr lang="en-US" dirty="0">
              <a:solidFill>
                <a:schemeClr val="accent1">
                  <a:lumMod val="75000"/>
                </a:schemeClr>
              </a:solidFill>
            </a:rPr>
            <a:t>Per </a:t>
          </a:r>
          <a:r>
            <a:rPr lang="en-US" dirty="0" err="1">
              <a:solidFill>
                <a:schemeClr val="accent1">
                  <a:lumMod val="75000"/>
                </a:schemeClr>
              </a:solidFill>
            </a:rPr>
            <a:t>i</a:t>
          </a:r>
          <a:r>
            <a:rPr lang="en-US" dirty="0">
              <a:solidFill>
                <a:schemeClr val="accent1">
                  <a:lumMod val="75000"/>
                </a:schemeClr>
              </a:solidFill>
            </a:rPr>
            <a:t> </a:t>
          </a:r>
          <a:r>
            <a:rPr lang="en-US" dirty="0" err="1">
              <a:solidFill>
                <a:schemeClr val="accent1">
                  <a:lumMod val="75000"/>
                </a:schemeClr>
              </a:solidFill>
            </a:rPr>
            <a:t>creditori</a:t>
          </a:r>
          <a:r>
            <a:rPr lang="en-US" dirty="0">
              <a:solidFill>
                <a:schemeClr val="accent1">
                  <a:lumMod val="75000"/>
                </a:schemeClr>
              </a:solidFill>
            </a:rPr>
            <a:t> </a:t>
          </a:r>
          <a:r>
            <a:rPr lang="en-US" dirty="0" err="1">
              <a:solidFill>
                <a:schemeClr val="accent1">
                  <a:lumMod val="75000"/>
                </a:schemeClr>
              </a:solidFill>
            </a:rPr>
            <a:t>privilegiati</a:t>
          </a:r>
          <a:r>
            <a:rPr lang="en-US" dirty="0">
              <a:solidFill>
                <a:schemeClr val="accent1">
                  <a:lumMod val="75000"/>
                </a:schemeClr>
              </a:solidFill>
            </a:rPr>
            <a:t> </a:t>
          </a:r>
          <a:r>
            <a:rPr lang="en-US" dirty="0" err="1">
              <a:solidFill>
                <a:schemeClr val="accent1">
                  <a:lumMod val="75000"/>
                </a:schemeClr>
              </a:solidFill>
            </a:rPr>
            <a:t>capienti</a:t>
          </a:r>
          <a:r>
            <a:rPr lang="en-US" dirty="0">
              <a:solidFill>
                <a:schemeClr val="accent1">
                  <a:lumMod val="75000"/>
                </a:schemeClr>
              </a:solidFill>
            </a:rPr>
            <a:t> vale la </a:t>
          </a:r>
          <a:r>
            <a:rPr lang="en-US" dirty="0" err="1">
              <a:solidFill>
                <a:schemeClr val="accent1">
                  <a:lumMod val="75000"/>
                </a:schemeClr>
              </a:solidFill>
            </a:rPr>
            <a:t>regola</a:t>
          </a:r>
          <a:r>
            <a:rPr lang="en-US" dirty="0">
              <a:solidFill>
                <a:schemeClr val="accent1">
                  <a:lumMod val="75000"/>
                </a:schemeClr>
              </a:solidFill>
            </a:rPr>
            <a:t> per cui </a:t>
          </a:r>
          <a:r>
            <a:rPr lang="en-US" dirty="0" err="1">
              <a:solidFill>
                <a:schemeClr val="accent1">
                  <a:lumMod val="75000"/>
                </a:schemeClr>
              </a:solidFill>
            </a:rPr>
            <a:t>debbono</a:t>
          </a:r>
          <a:r>
            <a:rPr lang="en-US" dirty="0">
              <a:solidFill>
                <a:schemeClr val="accent1">
                  <a:lumMod val="75000"/>
                </a:schemeClr>
              </a:solidFill>
            </a:rPr>
            <a:t> </a:t>
          </a:r>
          <a:r>
            <a:rPr lang="en-US" dirty="0" err="1">
              <a:solidFill>
                <a:schemeClr val="accent1">
                  <a:lumMod val="75000"/>
                </a:schemeClr>
              </a:solidFill>
            </a:rPr>
            <a:t>essere</a:t>
          </a:r>
          <a:r>
            <a:rPr lang="en-US" dirty="0">
              <a:solidFill>
                <a:schemeClr val="accent1">
                  <a:lumMod val="75000"/>
                </a:schemeClr>
              </a:solidFill>
            </a:rPr>
            <a:t> pagati per </a:t>
          </a:r>
          <a:r>
            <a:rPr lang="en-US" dirty="0" err="1">
              <a:solidFill>
                <a:schemeClr val="accent1">
                  <a:lumMod val="75000"/>
                </a:schemeClr>
              </a:solidFill>
            </a:rPr>
            <a:t>intero</a:t>
          </a:r>
          <a:r>
            <a:rPr lang="en-US" dirty="0">
              <a:solidFill>
                <a:schemeClr val="accent1">
                  <a:lumMod val="75000"/>
                </a:schemeClr>
              </a:solidFill>
            </a:rPr>
            <a:t> </a:t>
          </a:r>
          <a:r>
            <a:rPr lang="en-US" dirty="0" err="1">
              <a:solidFill>
                <a:schemeClr val="accent1">
                  <a:lumMod val="75000"/>
                </a:schemeClr>
              </a:solidFill>
            </a:rPr>
            <a:t>fino</a:t>
          </a:r>
          <a:r>
            <a:rPr lang="en-US" dirty="0">
              <a:solidFill>
                <a:schemeClr val="accent1">
                  <a:lumMod val="75000"/>
                </a:schemeClr>
              </a:solidFill>
            </a:rPr>
            <a:t> </a:t>
          </a:r>
          <a:r>
            <a:rPr lang="en-US" dirty="0" err="1">
              <a:solidFill>
                <a:schemeClr val="accent1">
                  <a:lumMod val="75000"/>
                </a:schemeClr>
              </a:solidFill>
            </a:rPr>
            <a:t>alla</a:t>
          </a:r>
          <a:r>
            <a:rPr lang="en-US" dirty="0">
              <a:solidFill>
                <a:schemeClr val="accent1">
                  <a:lumMod val="75000"/>
                </a:schemeClr>
              </a:solidFill>
            </a:rPr>
            <a:t> </a:t>
          </a:r>
          <a:r>
            <a:rPr lang="en-US" dirty="0" err="1">
              <a:solidFill>
                <a:schemeClr val="accent1">
                  <a:lumMod val="75000"/>
                </a:schemeClr>
              </a:solidFill>
            </a:rPr>
            <a:t>concorrenza</a:t>
          </a:r>
          <a:r>
            <a:rPr lang="en-US" dirty="0">
              <a:solidFill>
                <a:schemeClr val="accent1">
                  <a:lumMod val="75000"/>
                </a:schemeClr>
              </a:solidFill>
            </a:rPr>
            <a:t> del </a:t>
          </a:r>
          <a:r>
            <a:rPr lang="en-US" dirty="0" err="1">
              <a:solidFill>
                <a:schemeClr val="accent1">
                  <a:lumMod val="75000"/>
                </a:schemeClr>
              </a:solidFill>
            </a:rPr>
            <a:t>valore</a:t>
          </a:r>
          <a:r>
            <a:rPr lang="en-US" dirty="0">
              <a:solidFill>
                <a:schemeClr val="accent1">
                  <a:lumMod val="75000"/>
                </a:schemeClr>
              </a:solidFill>
            </a:rPr>
            <a:t> di </a:t>
          </a:r>
          <a:r>
            <a:rPr lang="en-US" dirty="0" err="1">
              <a:solidFill>
                <a:schemeClr val="accent1">
                  <a:lumMod val="75000"/>
                </a:schemeClr>
              </a:solidFill>
            </a:rPr>
            <a:t>realizzo</a:t>
          </a:r>
          <a:r>
            <a:rPr lang="en-US" dirty="0">
              <a:solidFill>
                <a:schemeClr val="accent1">
                  <a:lumMod val="75000"/>
                </a:schemeClr>
              </a:solidFill>
            </a:rPr>
            <a:t> del bene </a:t>
          </a:r>
        </a:p>
      </dgm:t>
    </dgm:pt>
    <dgm:pt modelId="{F0549F32-1BDA-4B63-BFD7-56953731CB14}" type="parTrans" cxnId="{37D894EE-9B7D-421A-A837-8B50B65B7FB5}">
      <dgm:prSet/>
      <dgm:spPr/>
      <dgm:t>
        <a:bodyPr/>
        <a:lstStyle/>
        <a:p>
          <a:endParaRPr lang="en-US"/>
        </a:p>
      </dgm:t>
    </dgm:pt>
    <dgm:pt modelId="{C86A71EF-7DC3-40BA-BC62-EE8D3C47B81D}" type="sibTrans" cxnId="{37D894EE-9B7D-421A-A837-8B50B65B7FB5}">
      <dgm:prSet/>
      <dgm:spPr/>
      <dgm:t>
        <a:bodyPr/>
        <a:lstStyle/>
        <a:p>
          <a:endParaRPr lang="en-US"/>
        </a:p>
      </dgm:t>
    </dgm:pt>
    <dgm:pt modelId="{7D111705-BC06-43C9-A67B-0B1A0FE07851}">
      <dgm:prSet/>
      <dgm:spPr/>
      <dgm:t>
        <a:bodyPr/>
        <a:lstStyle/>
        <a:p>
          <a:r>
            <a:rPr lang="en-US" dirty="0">
              <a:solidFill>
                <a:schemeClr val="accent1">
                  <a:lumMod val="75000"/>
                </a:schemeClr>
              </a:solidFill>
            </a:rPr>
            <a:t>Il Giudice </a:t>
          </a:r>
          <a:r>
            <a:rPr lang="en-US" dirty="0" err="1">
              <a:solidFill>
                <a:schemeClr val="accent1">
                  <a:lumMod val="75000"/>
                </a:schemeClr>
              </a:solidFill>
            </a:rPr>
            <a:t>può</a:t>
          </a:r>
          <a:r>
            <a:rPr lang="en-US" dirty="0">
              <a:solidFill>
                <a:schemeClr val="accent1">
                  <a:lumMod val="75000"/>
                </a:schemeClr>
              </a:solidFill>
            </a:rPr>
            <a:t> </a:t>
          </a:r>
          <a:r>
            <a:rPr lang="en-US" dirty="0" err="1">
              <a:solidFill>
                <a:schemeClr val="accent1">
                  <a:lumMod val="75000"/>
                </a:schemeClr>
              </a:solidFill>
            </a:rPr>
            <a:t>disporre</a:t>
          </a:r>
          <a:r>
            <a:rPr lang="en-US" dirty="0">
              <a:solidFill>
                <a:schemeClr val="accent1">
                  <a:lumMod val="75000"/>
                </a:schemeClr>
              </a:solidFill>
            </a:rPr>
            <a:t> la </a:t>
          </a:r>
          <a:r>
            <a:rPr lang="en-US" dirty="0" err="1">
              <a:solidFill>
                <a:schemeClr val="accent1">
                  <a:lumMod val="75000"/>
                </a:schemeClr>
              </a:solidFill>
            </a:rPr>
            <a:t>sospensione</a:t>
          </a:r>
          <a:r>
            <a:rPr lang="en-US" dirty="0">
              <a:solidFill>
                <a:schemeClr val="accent1">
                  <a:lumMod val="75000"/>
                </a:schemeClr>
              </a:solidFill>
            </a:rPr>
            <a:t> di </a:t>
          </a:r>
          <a:r>
            <a:rPr lang="en-US" dirty="0" err="1">
              <a:solidFill>
                <a:schemeClr val="accent1">
                  <a:lumMod val="75000"/>
                </a:schemeClr>
              </a:solidFill>
            </a:rPr>
            <a:t>procedimenti</a:t>
          </a:r>
          <a:r>
            <a:rPr lang="en-US" dirty="0">
              <a:solidFill>
                <a:schemeClr val="accent1">
                  <a:lumMod val="75000"/>
                </a:schemeClr>
              </a:solidFill>
            </a:rPr>
            <a:t> di </a:t>
          </a:r>
          <a:r>
            <a:rPr lang="en-US" dirty="0" err="1">
              <a:solidFill>
                <a:schemeClr val="accent1">
                  <a:lumMod val="75000"/>
                </a:schemeClr>
              </a:solidFill>
            </a:rPr>
            <a:t>esecuzione</a:t>
          </a:r>
          <a:r>
            <a:rPr lang="en-US" dirty="0">
              <a:solidFill>
                <a:schemeClr val="accent1">
                  <a:lumMod val="75000"/>
                </a:schemeClr>
              </a:solidFill>
            </a:rPr>
            <a:t> </a:t>
          </a:r>
          <a:r>
            <a:rPr lang="en-US" dirty="0" err="1">
              <a:solidFill>
                <a:schemeClr val="accent1">
                  <a:lumMod val="75000"/>
                </a:schemeClr>
              </a:solidFill>
            </a:rPr>
            <a:t>forzata</a:t>
          </a:r>
          <a:r>
            <a:rPr lang="en-US" dirty="0">
              <a:solidFill>
                <a:schemeClr val="accent1">
                  <a:lumMod val="75000"/>
                </a:schemeClr>
              </a:solidFill>
            </a:rPr>
            <a:t> </a:t>
          </a:r>
          <a:r>
            <a:rPr lang="en-US" dirty="0" err="1">
              <a:solidFill>
                <a:schemeClr val="accent1">
                  <a:lumMod val="75000"/>
                </a:schemeClr>
              </a:solidFill>
            </a:rPr>
            <a:t>che</a:t>
          </a:r>
          <a:r>
            <a:rPr lang="en-US" dirty="0">
              <a:solidFill>
                <a:schemeClr val="accent1">
                  <a:lumMod val="75000"/>
                </a:schemeClr>
              </a:solidFill>
            </a:rPr>
            <a:t> </a:t>
          </a:r>
          <a:r>
            <a:rPr lang="en-US" dirty="0" err="1">
              <a:solidFill>
                <a:schemeClr val="accent1">
                  <a:lumMod val="75000"/>
                </a:schemeClr>
              </a:solidFill>
            </a:rPr>
            <a:t>possano</a:t>
          </a:r>
          <a:r>
            <a:rPr lang="en-US" dirty="0">
              <a:solidFill>
                <a:schemeClr val="accent1">
                  <a:lumMod val="75000"/>
                </a:schemeClr>
              </a:solidFill>
            </a:rPr>
            <a:t> </a:t>
          </a:r>
          <a:r>
            <a:rPr lang="en-US" dirty="0" err="1">
              <a:solidFill>
                <a:schemeClr val="accent1">
                  <a:lumMod val="75000"/>
                </a:schemeClr>
              </a:solidFill>
            </a:rPr>
            <a:t>pregiudicare</a:t>
          </a:r>
          <a:r>
            <a:rPr lang="en-US" dirty="0">
              <a:solidFill>
                <a:schemeClr val="accent1">
                  <a:lumMod val="75000"/>
                </a:schemeClr>
              </a:solidFill>
            </a:rPr>
            <a:t> il piano e il </a:t>
          </a:r>
          <a:r>
            <a:rPr lang="en-US" dirty="0" err="1">
              <a:solidFill>
                <a:schemeClr val="accent1">
                  <a:lumMod val="75000"/>
                </a:schemeClr>
              </a:solidFill>
            </a:rPr>
            <a:t>divieto</a:t>
          </a:r>
          <a:r>
            <a:rPr lang="en-US" dirty="0">
              <a:solidFill>
                <a:schemeClr val="accent1">
                  <a:lumMod val="75000"/>
                </a:schemeClr>
              </a:solidFill>
            </a:rPr>
            <a:t> di </a:t>
          </a:r>
          <a:r>
            <a:rPr lang="en-US" dirty="0" err="1">
              <a:solidFill>
                <a:schemeClr val="accent1">
                  <a:lumMod val="75000"/>
                </a:schemeClr>
              </a:solidFill>
            </a:rPr>
            <a:t>azioni</a:t>
          </a:r>
          <a:r>
            <a:rPr lang="en-US" dirty="0">
              <a:solidFill>
                <a:schemeClr val="accent1">
                  <a:lumMod val="75000"/>
                </a:schemeClr>
              </a:solidFill>
            </a:rPr>
            <a:t> </a:t>
          </a:r>
          <a:r>
            <a:rPr lang="en-US" dirty="0" err="1">
              <a:solidFill>
                <a:schemeClr val="accent1">
                  <a:lumMod val="75000"/>
                </a:schemeClr>
              </a:solidFill>
            </a:rPr>
            <a:t>esecutive</a:t>
          </a:r>
          <a:r>
            <a:rPr lang="en-US" dirty="0">
              <a:solidFill>
                <a:schemeClr val="accent1">
                  <a:lumMod val="75000"/>
                </a:schemeClr>
              </a:solidFill>
            </a:rPr>
            <a:t> </a:t>
          </a:r>
          <a:r>
            <a:rPr lang="en-US" dirty="0" err="1">
              <a:solidFill>
                <a:schemeClr val="accent1">
                  <a:lumMod val="75000"/>
                </a:schemeClr>
              </a:solidFill>
            </a:rPr>
            <a:t>cautelari</a:t>
          </a:r>
          <a:r>
            <a:rPr lang="en-US" dirty="0">
              <a:solidFill>
                <a:schemeClr val="accent1">
                  <a:lumMod val="75000"/>
                </a:schemeClr>
              </a:solidFill>
            </a:rPr>
            <a:t> </a:t>
          </a:r>
          <a:r>
            <a:rPr lang="en-US" dirty="0" err="1">
              <a:solidFill>
                <a:schemeClr val="accent1">
                  <a:lumMod val="75000"/>
                </a:schemeClr>
              </a:solidFill>
            </a:rPr>
            <a:t>sul</a:t>
          </a:r>
          <a:r>
            <a:rPr lang="en-US" dirty="0">
              <a:solidFill>
                <a:schemeClr val="accent1">
                  <a:lumMod val="75000"/>
                </a:schemeClr>
              </a:solidFill>
            </a:rPr>
            <a:t> </a:t>
          </a:r>
          <a:r>
            <a:rPr lang="en-US" dirty="0" err="1">
              <a:solidFill>
                <a:schemeClr val="accent1">
                  <a:lumMod val="75000"/>
                </a:schemeClr>
              </a:solidFill>
            </a:rPr>
            <a:t>patrimonio</a:t>
          </a:r>
          <a:r>
            <a:rPr lang="en-US" dirty="0">
              <a:solidFill>
                <a:schemeClr val="accent1">
                  <a:lumMod val="75000"/>
                </a:schemeClr>
              </a:solidFill>
            </a:rPr>
            <a:t> del </a:t>
          </a:r>
          <a:r>
            <a:rPr lang="en-US" dirty="0" err="1">
              <a:solidFill>
                <a:schemeClr val="accent1">
                  <a:lumMod val="75000"/>
                </a:schemeClr>
              </a:solidFill>
            </a:rPr>
            <a:t>consumatore</a:t>
          </a:r>
          <a:endParaRPr lang="en-US" dirty="0">
            <a:solidFill>
              <a:schemeClr val="accent1">
                <a:lumMod val="75000"/>
              </a:schemeClr>
            </a:solidFill>
          </a:endParaRPr>
        </a:p>
      </dgm:t>
    </dgm:pt>
    <dgm:pt modelId="{F816BDF8-848D-48E0-8BBC-573B4846B6B1}" type="parTrans" cxnId="{2D45A760-8735-4129-87FA-83DDC8AEFC64}">
      <dgm:prSet/>
      <dgm:spPr/>
      <dgm:t>
        <a:bodyPr/>
        <a:lstStyle/>
        <a:p>
          <a:endParaRPr lang="en-US"/>
        </a:p>
      </dgm:t>
    </dgm:pt>
    <dgm:pt modelId="{1E7EE2E5-3EAA-4D22-8834-578FF374B2C2}" type="sibTrans" cxnId="{2D45A760-8735-4129-87FA-83DDC8AEFC64}">
      <dgm:prSet/>
      <dgm:spPr/>
      <dgm:t>
        <a:bodyPr/>
        <a:lstStyle/>
        <a:p>
          <a:endParaRPr lang="en-US"/>
        </a:p>
      </dgm:t>
    </dgm:pt>
    <dgm:pt modelId="{2FA2B5B9-FA10-4B33-BFBD-D88A05F64477}" type="pres">
      <dgm:prSet presAssocID="{0A676A8D-B251-47DA-8D9D-8EFDBDE9CC09}" presName="vert0" presStyleCnt="0">
        <dgm:presLayoutVars>
          <dgm:dir/>
          <dgm:animOne val="branch"/>
          <dgm:animLvl val="lvl"/>
        </dgm:presLayoutVars>
      </dgm:prSet>
      <dgm:spPr/>
    </dgm:pt>
    <dgm:pt modelId="{C8596BD0-D5B9-4CFD-8416-FC60C87AB9A9}" type="pres">
      <dgm:prSet presAssocID="{97C67BFD-161E-497C-8883-48E86AD07509}" presName="thickLine" presStyleLbl="alignNode1" presStyleIdx="0" presStyleCnt="4"/>
      <dgm:spPr/>
    </dgm:pt>
    <dgm:pt modelId="{65EC98D5-6CBF-45DE-8E78-C75A101BFBE7}" type="pres">
      <dgm:prSet presAssocID="{97C67BFD-161E-497C-8883-48E86AD07509}" presName="horz1" presStyleCnt="0"/>
      <dgm:spPr/>
    </dgm:pt>
    <dgm:pt modelId="{A9B9B2D2-3249-4726-8EDB-427E3F544DC8}" type="pres">
      <dgm:prSet presAssocID="{97C67BFD-161E-497C-8883-48E86AD07509}" presName="tx1" presStyleLbl="revTx" presStyleIdx="0" presStyleCnt="4"/>
      <dgm:spPr/>
    </dgm:pt>
    <dgm:pt modelId="{3BA06F35-83FA-4C34-A205-8D66FA29E410}" type="pres">
      <dgm:prSet presAssocID="{97C67BFD-161E-497C-8883-48E86AD07509}" presName="vert1" presStyleCnt="0"/>
      <dgm:spPr/>
    </dgm:pt>
    <dgm:pt modelId="{736DBF83-3F71-461D-9928-490DCE315380}" type="pres">
      <dgm:prSet presAssocID="{852E6BC5-7A27-401B-AC4D-FF90BD75B943}" presName="thickLine" presStyleLbl="alignNode1" presStyleIdx="1" presStyleCnt="4"/>
      <dgm:spPr/>
    </dgm:pt>
    <dgm:pt modelId="{812523BD-BA1E-4C21-885A-E5DBBE3AB26E}" type="pres">
      <dgm:prSet presAssocID="{852E6BC5-7A27-401B-AC4D-FF90BD75B943}" presName="horz1" presStyleCnt="0"/>
      <dgm:spPr/>
    </dgm:pt>
    <dgm:pt modelId="{E229883E-F712-4FCA-B79D-E204AB050BFF}" type="pres">
      <dgm:prSet presAssocID="{852E6BC5-7A27-401B-AC4D-FF90BD75B943}" presName="tx1" presStyleLbl="revTx" presStyleIdx="1" presStyleCnt="4"/>
      <dgm:spPr/>
    </dgm:pt>
    <dgm:pt modelId="{047BE4AD-8D6A-4D83-95E4-BB96E0734DAE}" type="pres">
      <dgm:prSet presAssocID="{852E6BC5-7A27-401B-AC4D-FF90BD75B943}" presName="vert1" presStyleCnt="0"/>
      <dgm:spPr/>
    </dgm:pt>
    <dgm:pt modelId="{55FF8D72-5590-471A-AEF2-FCC1132265C1}" type="pres">
      <dgm:prSet presAssocID="{05642FB8-FDE2-4A15-A320-9B5EADC216D7}" presName="thickLine" presStyleLbl="alignNode1" presStyleIdx="2" presStyleCnt="4"/>
      <dgm:spPr/>
    </dgm:pt>
    <dgm:pt modelId="{BC2437B4-1332-4BE9-AF40-F90F3ACA3EF2}" type="pres">
      <dgm:prSet presAssocID="{05642FB8-FDE2-4A15-A320-9B5EADC216D7}" presName="horz1" presStyleCnt="0"/>
      <dgm:spPr/>
    </dgm:pt>
    <dgm:pt modelId="{BC7786AA-8369-4064-8A86-BDF969E04237}" type="pres">
      <dgm:prSet presAssocID="{05642FB8-FDE2-4A15-A320-9B5EADC216D7}" presName="tx1" presStyleLbl="revTx" presStyleIdx="2" presStyleCnt="4"/>
      <dgm:spPr/>
    </dgm:pt>
    <dgm:pt modelId="{89644764-1C71-4FA0-849B-F892840F5B0B}" type="pres">
      <dgm:prSet presAssocID="{05642FB8-FDE2-4A15-A320-9B5EADC216D7}" presName="vert1" presStyleCnt="0"/>
      <dgm:spPr/>
    </dgm:pt>
    <dgm:pt modelId="{6F200B8C-4959-479B-BE3B-DF8E1E59AA44}" type="pres">
      <dgm:prSet presAssocID="{7D111705-BC06-43C9-A67B-0B1A0FE07851}" presName="thickLine" presStyleLbl="alignNode1" presStyleIdx="3" presStyleCnt="4"/>
      <dgm:spPr/>
    </dgm:pt>
    <dgm:pt modelId="{E75B958D-95AC-4BC3-BC71-8EB6B8564D13}" type="pres">
      <dgm:prSet presAssocID="{7D111705-BC06-43C9-A67B-0B1A0FE07851}" presName="horz1" presStyleCnt="0"/>
      <dgm:spPr/>
    </dgm:pt>
    <dgm:pt modelId="{A0D582AB-765E-470D-99DA-46354F103A7F}" type="pres">
      <dgm:prSet presAssocID="{7D111705-BC06-43C9-A67B-0B1A0FE07851}" presName="tx1" presStyleLbl="revTx" presStyleIdx="3" presStyleCnt="4"/>
      <dgm:spPr/>
    </dgm:pt>
    <dgm:pt modelId="{44B5282C-1927-4A33-A23F-2AA190F90E2D}" type="pres">
      <dgm:prSet presAssocID="{7D111705-BC06-43C9-A67B-0B1A0FE07851}" presName="vert1" presStyleCnt="0"/>
      <dgm:spPr/>
    </dgm:pt>
  </dgm:ptLst>
  <dgm:cxnLst>
    <dgm:cxn modelId="{809F7A03-EA95-4640-9630-8441C583B645}" type="presOf" srcId="{97C67BFD-161E-497C-8883-48E86AD07509}" destId="{A9B9B2D2-3249-4726-8EDB-427E3F544DC8}" srcOrd="0" destOrd="0" presId="urn:microsoft.com/office/officeart/2008/layout/LinedList"/>
    <dgm:cxn modelId="{BD2EA129-348F-468F-ADC9-3654B6E905D7}" type="presOf" srcId="{0A676A8D-B251-47DA-8D9D-8EFDBDE9CC09}" destId="{2FA2B5B9-FA10-4B33-BFBD-D88A05F64477}" srcOrd="0" destOrd="0" presId="urn:microsoft.com/office/officeart/2008/layout/LinedList"/>
    <dgm:cxn modelId="{2DC1CB39-4840-4993-8222-83754ABD8A0B}" type="presOf" srcId="{05642FB8-FDE2-4A15-A320-9B5EADC216D7}" destId="{BC7786AA-8369-4064-8A86-BDF969E04237}" srcOrd="0" destOrd="0" presId="urn:microsoft.com/office/officeart/2008/layout/LinedList"/>
    <dgm:cxn modelId="{2D45A760-8735-4129-87FA-83DDC8AEFC64}" srcId="{0A676A8D-B251-47DA-8D9D-8EFDBDE9CC09}" destId="{7D111705-BC06-43C9-A67B-0B1A0FE07851}" srcOrd="3" destOrd="0" parTransId="{F816BDF8-848D-48E0-8BBC-573B4846B6B1}" sibTransId="{1E7EE2E5-3EAA-4D22-8834-578FF374B2C2}"/>
    <dgm:cxn modelId="{43D6CB4C-8B2E-4275-B930-115BBF8B889D}" srcId="{0A676A8D-B251-47DA-8D9D-8EFDBDE9CC09}" destId="{852E6BC5-7A27-401B-AC4D-FF90BD75B943}" srcOrd="1" destOrd="0" parTransId="{839AE922-2151-403D-A2B3-1DFC439998F5}" sibTransId="{73B8E2E7-A0D7-4F39-B4CB-84323B5F7C4B}"/>
    <dgm:cxn modelId="{2C8C5879-4B51-434D-A3B6-956A393A2D6D}" srcId="{0A676A8D-B251-47DA-8D9D-8EFDBDE9CC09}" destId="{97C67BFD-161E-497C-8883-48E86AD07509}" srcOrd="0" destOrd="0" parTransId="{3B14259D-DDB1-40E2-9A1C-AC06B4E43851}" sibTransId="{E2F05A1E-1053-41D0-A507-77D2A38DB2D0}"/>
    <dgm:cxn modelId="{131F615A-E661-4726-B612-ACBFE6244AFD}" type="presOf" srcId="{7D111705-BC06-43C9-A67B-0B1A0FE07851}" destId="{A0D582AB-765E-470D-99DA-46354F103A7F}" srcOrd="0" destOrd="0" presId="urn:microsoft.com/office/officeart/2008/layout/LinedList"/>
    <dgm:cxn modelId="{23C48EEB-842B-4398-9010-E858E6317EEE}" type="presOf" srcId="{852E6BC5-7A27-401B-AC4D-FF90BD75B943}" destId="{E229883E-F712-4FCA-B79D-E204AB050BFF}" srcOrd="0" destOrd="0" presId="urn:microsoft.com/office/officeart/2008/layout/LinedList"/>
    <dgm:cxn modelId="{37D894EE-9B7D-421A-A837-8B50B65B7FB5}" srcId="{0A676A8D-B251-47DA-8D9D-8EFDBDE9CC09}" destId="{05642FB8-FDE2-4A15-A320-9B5EADC216D7}" srcOrd="2" destOrd="0" parTransId="{F0549F32-1BDA-4B63-BFD7-56953731CB14}" sibTransId="{C86A71EF-7DC3-40BA-BC62-EE8D3C47B81D}"/>
    <dgm:cxn modelId="{9BDD78D4-3BDE-4373-AF2B-A2030D228445}" type="presParOf" srcId="{2FA2B5B9-FA10-4B33-BFBD-D88A05F64477}" destId="{C8596BD0-D5B9-4CFD-8416-FC60C87AB9A9}" srcOrd="0" destOrd="0" presId="urn:microsoft.com/office/officeart/2008/layout/LinedList"/>
    <dgm:cxn modelId="{3E9E3B9F-0091-4777-9A2C-FCC69B90202A}" type="presParOf" srcId="{2FA2B5B9-FA10-4B33-BFBD-D88A05F64477}" destId="{65EC98D5-6CBF-45DE-8E78-C75A101BFBE7}" srcOrd="1" destOrd="0" presId="urn:microsoft.com/office/officeart/2008/layout/LinedList"/>
    <dgm:cxn modelId="{3156FDE0-441B-482A-8107-95498D23BD45}" type="presParOf" srcId="{65EC98D5-6CBF-45DE-8E78-C75A101BFBE7}" destId="{A9B9B2D2-3249-4726-8EDB-427E3F544DC8}" srcOrd="0" destOrd="0" presId="urn:microsoft.com/office/officeart/2008/layout/LinedList"/>
    <dgm:cxn modelId="{C32FA771-3133-480E-ABBB-7382569DAF9E}" type="presParOf" srcId="{65EC98D5-6CBF-45DE-8E78-C75A101BFBE7}" destId="{3BA06F35-83FA-4C34-A205-8D66FA29E410}" srcOrd="1" destOrd="0" presId="urn:microsoft.com/office/officeart/2008/layout/LinedList"/>
    <dgm:cxn modelId="{DB794775-C7C7-47B3-8E85-ADCABD3B63C2}" type="presParOf" srcId="{2FA2B5B9-FA10-4B33-BFBD-D88A05F64477}" destId="{736DBF83-3F71-461D-9928-490DCE315380}" srcOrd="2" destOrd="0" presId="urn:microsoft.com/office/officeart/2008/layout/LinedList"/>
    <dgm:cxn modelId="{D744278B-C2A6-4D9E-A0C0-356309BA023F}" type="presParOf" srcId="{2FA2B5B9-FA10-4B33-BFBD-D88A05F64477}" destId="{812523BD-BA1E-4C21-885A-E5DBBE3AB26E}" srcOrd="3" destOrd="0" presId="urn:microsoft.com/office/officeart/2008/layout/LinedList"/>
    <dgm:cxn modelId="{657F3197-326B-402E-8B36-3E917E6FA80A}" type="presParOf" srcId="{812523BD-BA1E-4C21-885A-E5DBBE3AB26E}" destId="{E229883E-F712-4FCA-B79D-E204AB050BFF}" srcOrd="0" destOrd="0" presId="urn:microsoft.com/office/officeart/2008/layout/LinedList"/>
    <dgm:cxn modelId="{AFC96E76-A8C5-4435-BE79-2390E419B679}" type="presParOf" srcId="{812523BD-BA1E-4C21-885A-E5DBBE3AB26E}" destId="{047BE4AD-8D6A-4D83-95E4-BB96E0734DAE}" srcOrd="1" destOrd="0" presId="urn:microsoft.com/office/officeart/2008/layout/LinedList"/>
    <dgm:cxn modelId="{5A195E6C-9556-4D2E-B6B5-06ECA19BAF6C}" type="presParOf" srcId="{2FA2B5B9-FA10-4B33-BFBD-D88A05F64477}" destId="{55FF8D72-5590-471A-AEF2-FCC1132265C1}" srcOrd="4" destOrd="0" presId="urn:microsoft.com/office/officeart/2008/layout/LinedList"/>
    <dgm:cxn modelId="{F90A5201-E556-4525-9637-87772715A49D}" type="presParOf" srcId="{2FA2B5B9-FA10-4B33-BFBD-D88A05F64477}" destId="{BC2437B4-1332-4BE9-AF40-F90F3ACA3EF2}" srcOrd="5" destOrd="0" presId="urn:microsoft.com/office/officeart/2008/layout/LinedList"/>
    <dgm:cxn modelId="{086B0E30-E4AA-463B-9B70-71D8CFC9D1CA}" type="presParOf" srcId="{BC2437B4-1332-4BE9-AF40-F90F3ACA3EF2}" destId="{BC7786AA-8369-4064-8A86-BDF969E04237}" srcOrd="0" destOrd="0" presId="urn:microsoft.com/office/officeart/2008/layout/LinedList"/>
    <dgm:cxn modelId="{81578297-FE9D-4AB0-BB4C-9B69792B1886}" type="presParOf" srcId="{BC2437B4-1332-4BE9-AF40-F90F3ACA3EF2}" destId="{89644764-1C71-4FA0-849B-F892840F5B0B}" srcOrd="1" destOrd="0" presId="urn:microsoft.com/office/officeart/2008/layout/LinedList"/>
    <dgm:cxn modelId="{22040ADB-76EF-4ECA-B3A3-2F611E6CA1CB}" type="presParOf" srcId="{2FA2B5B9-FA10-4B33-BFBD-D88A05F64477}" destId="{6F200B8C-4959-479B-BE3B-DF8E1E59AA44}" srcOrd="6" destOrd="0" presId="urn:microsoft.com/office/officeart/2008/layout/LinedList"/>
    <dgm:cxn modelId="{67AB40B5-B731-4B2A-9BA6-EC39CD82F05B}" type="presParOf" srcId="{2FA2B5B9-FA10-4B33-BFBD-D88A05F64477}" destId="{E75B958D-95AC-4BC3-BC71-8EB6B8564D13}" srcOrd="7" destOrd="0" presId="urn:microsoft.com/office/officeart/2008/layout/LinedList"/>
    <dgm:cxn modelId="{B98DF963-B323-43FC-BD8F-59091E05AAF3}" type="presParOf" srcId="{E75B958D-95AC-4BC3-BC71-8EB6B8564D13}" destId="{A0D582AB-765E-470D-99DA-46354F103A7F}" srcOrd="0" destOrd="0" presId="urn:microsoft.com/office/officeart/2008/layout/LinedList"/>
    <dgm:cxn modelId="{C4F36B9D-38C2-4CD6-B232-9F1AAF66CB9E}" type="presParOf" srcId="{E75B958D-95AC-4BC3-BC71-8EB6B8564D13}" destId="{44B5282C-1927-4A33-A23F-2AA190F90E2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D32F9-B2CB-43E6-B7E5-20F1515C5A05}">
      <dsp:nvSpPr>
        <dsp:cNvPr id="0" name=""/>
        <dsp:cNvSpPr/>
      </dsp:nvSpPr>
      <dsp:spPr>
        <a:xfrm>
          <a:off x="882027" y="437816"/>
          <a:ext cx="4597073" cy="4597073"/>
        </a:xfrm>
        <a:prstGeom prst="pie">
          <a:avLst>
            <a:gd name="adj1" fmla="val 162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La norma </a:t>
          </a:r>
          <a:r>
            <a:rPr lang="en-US" sz="1800" kern="1200" dirty="0" err="1"/>
            <a:t>riforma</a:t>
          </a:r>
          <a:r>
            <a:rPr lang="en-US" sz="1800" kern="1200" dirty="0"/>
            <a:t> e </a:t>
          </a:r>
          <a:r>
            <a:rPr lang="en-US" sz="1800" kern="1200" dirty="0" err="1"/>
            <a:t>sostituisce</a:t>
          </a:r>
          <a:r>
            <a:rPr lang="en-US" sz="1800" kern="1200" dirty="0"/>
            <a:t> la Legge </a:t>
          </a:r>
          <a:r>
            <a:rPr lang="en-US" sz="1800" kern="1200" dirty="0" err="1"/>
            <a:t>Fallimentare</a:t>
          </a:r>
          <a:r>
            <a:rPr lang="en-US" sz="1800" kern="1200" dirty="0"/>
            <a:t> ed </a:t>
          </a:r>
          <a:r>
            <a:rPr lang="en-US" sz="1800" kern="1200" dirty="0" err="1"/>
            <a:t>interviene</a:t>
          </a:r>
          <a:r>
            <a:rPr lang="en-US" sz="1800" kern="1200" dirty="0"/>
            <a:t> </a:t>
          </a:r>
          <a:r>
            <a:rPr lang="en-US" sz="1800" kern="1200" dirty="0" err="1"/>
            <a:t>anche</a:t>
          </a:r>
          <a:r>
            <a:rPr lang="en-US" sz="1800" kern="1200" dirty="0"/>
            <a:t> </a:t>
          </a:r>
          <a:r>
            <a:rPr lang="en-US" sz="1800" kern="1200" dirty="0" err="1"/>
            <a:t>sulla</a:t>
          </a:r>
          <a:r>
            <a:rPr lang="en-US" sz="1800" kern="1200" dirty="0"/>
            <a:t> </a:t>
          </a:r>
          <a:r>
            <a:rPr lang="en-US" sz="1800" kern="1200" dirty="0" err="1"/>
            <a:t>insolvenza</a:t>
          </a:r>
          <a:r>
            <a:rPr lang="en-US" sz="1800" kern="1200" dirty="0"/>
            <a:t> </a:t>
          </a:r>
          <a:r>
            <a:rPr lang="en-US" sz="1800" kern="1200" dirty="0" err="1"/>
            <a:t>dei</a:t>
          </a:r>
          <a:r>
            <a:rPr lang="en-US" sz="1800" kern="1200" dirty="0"/>
            <a:t> </a:t>
          </a:r>
          <a:r>
            <a:rPr lang="en-US" sz="1800" kern="1200" dirty="0" err="1"/>
            <a:t>consumatori</a:t>
          </a:r>
          <a:r>
            <a:rPr lang="en-US" sz="1800" kern="1200" dirty="0"/>
            <a:t>/</a:t>
          </a:r>
          <a:r>
            <a:rPr lang="en-US" sz="1800" kern="1200" dirty="0" err="1"/>
            <a:t>persone</a:t>
          </a:r>
          <a:r>
            <a:rPr lang="en-US" sz="1800" kern="1200" dirty="0"/>
            <a:t> </a:t>
          </a:r>
          <a:r>
            <a:rPr lang="en-US" sz="1800" kern="1200" dirty="0" err="1"/>
            <a:t>fisiche</a:t>
          </a:r>
          <a:r>
            <a:rPr lang="en-US" sz="1800" kern="1200" dirty="0"/>
            <a:t> </a:t>
          </a:r>
          <a:r>
            <a:rPr lang="en-US" sz="1800" kern="1200" dirty="0" err="1"/>
            <a:t>abolendo</a:t>
          </a:r>
          <a:r>
            <a:rPr lang="en-US" sz="1800" kern="1200" dirty="0"/>
            <a:t> la Legge n. 3/12</a:t>
          </a:r>
        </a:p>
      </dsp:txBody>
      <dsp:txXfrm>
        <a:off x="3180564" y="1121904"/>
        <a:ext cx="1614448" cy="3228896"/>
      </dsp:txXfrm>
    </dsp:sp>
    <dsp:sp modelId="{44E63CCB-9248-4BDF-AFE3-23F233D5A7FD}">
      <dsp:nvSpPr>
        <dsp:cNvPr id="0" name=""/>
        <dsp:cNvSpPr/>
      </dsp:nvSpPr>
      <dsp:spPr>
        <a:xfrm>
          <a:off x="772573" y="437816"/>
          <a:ext cx="4597073" cy="459707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Emanata</a:t>
          </a:r>
          <a:r>
            <a:rPr lang="en-US" sz="1800" kern="1200" dirty="0"/>
            <a:t> </a:t>
          </a:r>
          <a:r>
            <a:rPr lang="en-US" sz="1800" kern="1200" dirty="0" err="1"/>
            <a:t>nel</a:t>
          </a:r>
          <a:r>
            <a:rPr lang="en-US" sz="1800" kern="1200" dirty="0"/>
            <a:t> </a:t>
          </a:r>
          <a:r>
            <a:rPr lang="en-US" sz="1800" kern="1200" dirty="0" err="1"/>
            <a:t>gennaio</a:t>
          </a:r>
          <a:r>
            <a:rPr lang="en-US" sz="1800" kern="1200" dirty="0"/>
            <a:t> 2019 con il </a:t>
          </a:r>
          <a:r>
            <a:rPr lang="en-US" sz="1800" kern="1200" dirty="0" err="1"/>
            <a:t>Decreto</a:t>
          </a:r>
          <a:r>
            <a:rPr lang="en-US" sz="1800" kern="1200" dirty="0"/>
            <a:t> </a:t>
          </a:r>
          <a:r>
            <a:rPr lang="en-US" sz="1800" kern="1200" dirty="0" err="1"/>
            <a:t>Legislativo</a:t>
          </a:r>
          <a:r>
            <a:rPr lang="en-US" sz="1800" kern="1200" dirty="0"/>
            <a:t> n. 14/19 è </a:t>
          </a:r>
          <a:r>
            <a:rPr lang="en-US" sz="1800" kern="1200" dirty="0" err="1"/>
            <a:t>entrato</a:t>
          </a:r>
          <a:r>
            <a:rPr lang="en-US" sz="1800" kern="1200" dirty="0"/>
            <a:t> in </a:t>
          </a:r>
          <a:r>
            <a:rPr lang="en-US" sz="1800" kern="1200" dirty="0" err="1"/>
            <a:t>vigore</a:t>
          </a:r>
          <a:r>
            <a:rPr lang="en-US" sz="1800" kern="1200" dirty="0"/>
            <a:t> </a:t>
          </a:r>
          <a:r>
            <a:rPr lang="en-US" sz="1800" kern="1200" dirty="0" err="1"/>
            <a:t>definitivamente</a:t>
          </a:r>
          <a:r>
            <a:rPr lang="en-US" sz="1800" kern="1200" dirty="0"/>
            <a:t> il 15 </a:t>
          </a:r>
          <a:r>
            <a:rPr lang="en-US" sz="1800" kern="1200" dirty="0" err="1"/>
            <a:t>luglio</a:t>
          </a:r>
          <a:r>
            <a:rPr lang="en-US" sz="1800" kern="1200" dirty="0"/>
            <a:t> 2022</a:t>
          </a:r>
        </a:p>
      </dsp:txBody>
      <dsp:txXfrm>
        <a:off x="1429298" y="1121904"/>
        <a:ext cx="1614448" cy="3228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59F76-4B0B-488F-89E4-A66DE3579120}">
      <dsp:nvSpPr>
        <dsp:cNvPr id="0" name=""/>
        <dsp:cNvSpPr/>
      </dsp:nvSpPr>
      <dsp:spPr>
        <a:xfrm>
          <a:off x="0" y="56011"/>
          <a:ext cx="7557372"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L’accesso alla Procedura di ristrutturazione dei debiti si richiede tramite l’Organismo di Composizione della Crisi (OCC) territorialmente competente (segue la competenza del Tribunale del circondario) </a:t>
          </a:r>
        </a:p>
      </dsp:txBody>
      <dsp:txXfrm>
        <a:off x="48319" y="104330"/>
        <a:ext cx="7460734" cy="893182"/>
      </dsp:txXfrm>
    </dsp:sp>
    <dsp:sp modelId="{7498B4C8-D017-4AF9-9B8A-10D680E2769C}">
      <dsp:nvSpPr>
        <dsp:cNvPr id="0" name=""/>
        <dsp:cNvSpPr/>
      </dsp:nvSpPr>
      <dsp:spPr>
        <a:xfrm>
          <a:off x="0" y="1097671"/>
          <a:ext cx="7557372"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L’OCC predispone il piano o fa proprio quello del debitore che poi presenterà al Tribunale </a:t>
          </a:r>
        </a:p>
      </dsp:txBody>
      <dsp:txXfrm>
        <a:off x="48319" y="1145990"/>
        <a:ext cx="7460734" cy="893182"/>
      </dsp:txXfrm>
    </dsp:sp>
    <dsp:sp modelId="{041A3083-7ABE-421B-AA29-6F8E54C0D47B}">
      <dsp:nvSpPr>
        <dsp:cNvPr id="0" name=""/>
        <dsp:cNvSpPr/>
      </dsp:nvSpPr>
      <dsp:spPr>
        <a:xfrm>
          <a:off x="0" y="2139331"/>
          <a:ext cx="7557372"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Non è richiesta l’assistenza di un  difensore</a:t>
          </a:r>
        </a:p>
      </dsp:txBody>
      <dsp:txXfrm>
        <a:off x="48319" y="2187650"/>
        <a:ext cx="7460734" cy="893182"/>
      </dsp:txXfrm>
    </dsp:sp>
    <dsp:sp modelId="{12C94300-5582-4614-A64F-1937275F7501}">
      <dsp:nvSpPr>
        <dsp:cNvPr id="0" name=""/>
        <dsp:cNvSpPr/>
      </dsp:nvSpPr>
      <dsp:spPr>
        <a:xfrm>
          <a:off x="0" y="3180991"/>
          <a:ext cx="7557372"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 possibile consultare il Registro degli Organismi e l’Elenco dei Gestori al seguente indirizzo:</a:t>
          </a:r>
        </a:p>
      </dsp:txBody>
      <dsp:txXfrm>
        <a:off x="48319" y="3229310"/>
        <a:ext cx="7460734" cy="893182"/>
      </dsp:txXfrm>
    </dsp:sp>
    <dsp:sp modelId="{7C5A2A83-6D0E-48C6-8152-CEC4FE29E944}">
      <dsp:nvSpPr>
        <dsp:cNvPr id="0" name=""/>
        <dsp:cNvSpPr/>
      </dsp:nvSpPr>
      <dsp:spPr>
        <a:xfrm>
          <a:off x="0" y="4222651"/>
          <a:ext cx="7557372" cy="98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http://crisisovraindebitamento.giustizia.it/registro.aspx</a:t>
          </a:r>
          <a:endParaRPr lang="en-US" sz="1800" kern="1200" dirty="0">
            <a:solidFill>
              <a:schemeClr val="bg1"/>
            </a:solidFill>
          </a:endParaRPr>
        </a:p>
      </dsp:txBody>
      <dsp:txXfrm>
        <a:off x="48319" y="4270970"/>
        <a:ext cx="7460734" cy="893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96BD0-D5B9-4CFD-8416-FC60C87AB9A9}">
      <dsp:nvSpPr>
        <dsp:cNvPr id="0" name=""/>
        <dsp:cNvSpPr/>
      </dsp:nvSpPr>
      <dsp:spPr>
        <a:xfrm>
          <a:off x="0" y="0"/>
          <a:ext cx="73795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9B2D2-3249-4726-8EDB-427E3F544DC8}">
      <dsp:nvSpPr>
        <dsp:cNvPr id="0" name=""/>
        <dsp:cNvSpPr/>
      </dsp:nvSpPr>
      <dsp:spPr>
        <a:xfrm>
          <a:off x="0" y="0"/>
          <a:ext cx="7379572" cy="126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accent1">
                  <a:lumMod val="75000"/>
                </a:schemeClr>
              </a:solidFill>
            </a:rPr>
            <a:t>Il </a:t>
          </a:r>
          <a:r>
            <a:rPr lang="en-US" sz="2200" kern="1200" dirty="0" err="1">
              <a:solidFill>
                <a:schemeClr val="accent1">
                  <a:lumMod val="75000"/>
                </a:schemeClr>
              </a:solidFill>
            </a:rPr>
            <a:t>procedimento</a:t>
          </a:r>
          <a:r>
            <a:rPr lang="en-US" sz="2200" kern="1200" dirty="0">
              <a:solidFill>
                <a:schemeClr val="accent1">
                  <a:lumMod val="75000"/>
                </a:schemeClr>
              </a:solidFill>
            </a:rPr>
            <a:t> </a:t>
          </a:r>
          <a:r>
            <a:rPr lang="en-US" sz="2200" kern="1200" dirty="0" err="1">
              <a:solidFill>
                <a:schemeClr val="accent1">
                  <a:lumMod val="75000"/>
                </a:schemeClr>
              </a:solidFill>
            </a:rPr>
            <a:t>si</a:t>
          </a:r>
          <a:r>
            <a:rPr lang="en-US" sz="2200" kern="1200" dirty="0">
              <a:solidFill>
                <a:schemeClr val="accent1">
                  <a:lumMod val="75000"/>
                </a:schemeClr>
              </a:solidFill>
            </a:rPr>
            <a:t> </a:t>
          </a:r>
          <a:r>
            <a:rPr lang="en-US" sz="2200" kern="1200" dirty="0" err="1">
              <a:solidFill>
                <a:schemeClr val="accent1">
                  <a:lumMod val="75000"/>
                </a:schemeClr>
              </a:solidFill>
            </a:rPr>
            <a:t>svolge</a:t>
          </a:r>
          <a:r>
            <a:rPr lang="en-US" sz="2200" kern="1200" dirty="0">
              <a:solidFill>
                <a:schemeClr val="accent1">
                  <a:lumMod val="75000"/>
                </a:schemeClr>
              </a:solidFill>
            </a:rPr>
            <a:t> </a:t>
          </a:r>
          <a:r>
            <a:rPr lang="en-US" sz="2200" kern="1200" dirty="0" err="1">
              <a:solidFill>
                <a:schemeClr val="accent1">
                  <a:lumMod val="75000"/>
                </a:schemeClr>
              </a:solidFill>
            </a:rPr>
            <a:t>dinanzi</a:t>
          </a:r>
          <a:r>
            <a:rPr lang="en-US" sz="2200" kern="1200" dirty="0">
              <a:solidFill>
                <a:schemeClr val="accent1">
                  <a:lumMod val="75000"/>
                </a:schemeClr>
              </a:solidFill>
            </a:rPr>
            <a:t> al </a:t>
          </a:r>
          <a:r>
            <a:rPr lang="en-US" sz="2200" kern="1200" dirty="0" err="1">
              <a:solidFill>
                <a:schemeClr val="accent1">
                  <a:lumMod val="75000"/>
                </a:schemeClr>
              </a:solidFill>
            </a:rPr>
            <a:t>Tribunale</a:t>
          </a:r>
          <a:r>
            <a:rPr lang="en-US" sz="2200" kern="1200" dirty="0">
              <a:solidFill>
                <a:schemeClr val="accent1">
                  <a:lumMod val="75000"/>
                </a:schemeClr>
              </a:solidFill>
            </a:rPr>
            <a:t> in </a:t>
          </a:r>
          <a:r>
            <a:rPr lang="en-US" sz="2200" kern="1200" dirty="0" err="1">
              <a:solidFill>
                <a:schemeClr val="accent1">
                  <a:lumMod val="75000"/>
                </a:schemeClr>
              </a:solidFill>
            </a:rPr>
            <a:t>composizione</a:t>
          </a:r>
          <a:r>
            <a:rPr lang="en-US" sz="2200" kern="1200" dirty="0">
              <a:solidFill>
                <a:schemeClr val="accent1">
                  <a:lumMod val="75000"/>
                </a:schemeClr>
              </a:solidFill>
            </a:rPr>
            <a:t> </a:t>
          </a:r>
          <a:r>
            <a:rPr lang="en-US" sz="2200" kern="1200" dirty="0" err="1">
              <a:solidFill>
                <a:schemeClr val="accent1">
                  <a:lumMod val="75000"/>
                </a:schemeClr>
              </a:solidFill>
            </a:rPr>
            <a:t>monocratica</a:t>
          </a:r>
          <a:endParaRPr lang="en-US" sz="2200" kern="1200" dirty="0">
            <a:solidFill>
              <a:schemeClr val="accent1">
                <a:lumMod val="75000"/>
              </a:schemeClr>
            </a:solidFill>
          </a:endParaRPr>
        </a:p>
      </dsp:txBody>
      <dsp:txXfrm>
        <a:off x="0" y="0"/>
        <a:ext cx="7379572" cy="1262047"/>
      </dsp:txXfrm>
    </dsp:sp>
    <dsp:sp modelId="{736DBF83-3F71-461D-9928-490DCE315380}">
      <dsp:nvSpPr>
        <dsp:cNvPr id="0" name=""/>
        <dsp:cNvSpPr/>
      </dsp:nvSpPr>
      <dsp:spPr>
        <a:xfrm>
          <a:off x="0" y="1262047"/>
          <a:ext cx="73795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9883E-F712-4FCA-B79D-E204AB050BFF}">
      <dsp:nvSpPr>
        <dsp:cNvPr id="0" name=""/>
        <dsp:cNvSpPr/>
      </dsp:nvSpPr>
      <dsp:spPr>
        <a:xfrm>
          <a:off x="0" y="1262047"/>
          <a:ext cx="7379572" cy="126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75000"/>
                </a:schemeClr>
              </a:solidFill>
            </a:rPr>
            <a:t>Viene</a:t>
          </a:r>
          <a:r>
            <a:rPr lang="en-US" sz="2200" kern="1200" dirty="0">
              <a:solidFill>
                <a:schemeClr val="accent1">
                  <a:lumMod val="75000"/>
                </a:schemeClr>
              </a:solidFill>
            </a:rPr>
            <a:t> </a:t>
          </a:r>
          <a:r>
            <a:rPr lang="en-US" sz="2200" kern="1200" dirty="0" err="1">
              <a:solidFill>
                <a:schemeClr val="accent1">
                  <a:lumMod val="75000"/>
                </a:schemeClr>
              </a:solidFill>
            </a:rPr>
            <a:t>meno</a:t>
          </a:r>
          <a:r>
            <a:rPr lang="en-US" sz="2200" kern="1200" dirty="0">
              <a:solidFill>
                <a:schemeClr val="accent1">
                  <a:lumMod val="75000"/>
                </a:schemeClr>
              </a:solidFill>
            </a:rPr>
            <a:t> la par </a:t>
          </a:r>
          <a:r>
            <a:rPr lang="en-US" sz="2200" kern="1200" dirty="0" err="1">
              <a:solidFill>
                <a:schemeClr val="accent1">
                  <a:lumMod val="75000"/>
                </a:schemeClr>
              </a:solidFill>
            </a:rPr>
            <a:t>condicio</a:t>
          </a:r>
          <a:r>
            <a:rPr lang="en-US" sz="2200" kern="1200" dirty="0">
              <a:solidFill>
                <a:schemeClr val="accent1">
                  <a:lumMod val="75000"/>
                </a:schemeClr>
              </a:solidFill>
            </a:rPr>
            <a:t> </a:t>
          </a:r>
          <a:r>
            <a:rPr lang="en-US" sz="2200" kern="1200" dirty="0" err="1">
              <a:solidFill>
                <a:schemeClr val="accent1">
                  <a:lumMod val="75000"/>
                </a:schemeClr>
              </a:solidFill>
            </a:rPr>
            <a:t>creditorum</a:t>
          </a:r>
          <a:r>
            <a:rPr lang="en-US" sz="2200" kern="1200" dirty="0">
              <a:solidFill>
                <a:schemeClr val="accent1">
                  <a:lumMod val="75000"/>
                </a:schemeClr>
              </a:solidFill>
            </a:rPr>
            <a:t> per cui il Giudice </a:t>
          </a:r>
          <a:r>
            <a:rPr lang="en-US" sz="2200" kern="1200" dirty="0" err="1">
              <a:solidFill>
                <a:schemeClr val="accent1">
                  <a:lumMod val="75000"/>
                </a:schemeClr>
              </a:solidFill>
            </a:rPr>
            <a:t>può</a:t>
          </a:r>
          <a:r>
            <a:rPr lang="en-US" sz="2200" kern="1200" dirty="0">
              <a:solidFill>
                <a:schemeClr val="accent1">
                  <a:lumMod val="75000"/>
                </a:schemeClr>
              </a:solidFill>
            </a:rPr>
            <a:t> </a:t>
          </a:r>
          <a:r>
            <a:rPr lang="en-US" sz="2200" kern="1200" dirty="0" err="1">
              <a:solidFill>
                <a:schemeClr val="accent1">
                  <a:lumMod val="75000"/>
                </a:schemeClr>
              </a:solidFill>
            </a:rPr>
            <a:t>accogliere</a:t>
          </a:r>
          <a:r>
            <a:rPr lang="en-US" sz="2200" kern="1200" dirty="0">
              <a:solidFill>
                <a:schemeClr val="accent1">
                  <a:lumMod val="75000"/>
                </a:schemeClr>
              </a:solidFill>
            </a:rPr>
            <a:t> </a:t>
          </a:r>
          <a:r>
            <a:rPr lang="en-US" sz="2200" kern="1200" dirty="0" err="1">
              <a:solidFill>
                <a:schemeClr val="accent1">
                  <a:lumMod val="75000"/>
                </a:schemeClr>
              </a:solidFill>
            </a:rPr>
            <a:t>anche</a:t>
          </a:r>
          <a:r>
            <a:rPr lang="en-US" sz="2200" kern="1200" dirty="0">
              <a:solidFill>
                <a:schemeClr val="accent1">
                  <a:lumMod val="75000"/>
                </a:schemeClr>
              </a:solidFill>
            </a:rPr>
            <a:t> </a:t>
          </a:r>
          <a:r>
            <a:rPr lang="en-US" sz="2200" kern="1200" dirty="0" err="1">
              <a:solidFill>
                <a:schemeClr val="accent1">
                  <a:lumMod val="75000"/>
                </a:schemeClr>
              </a:solidFill>
            </a:rPr>
            <a:t>una</a:t>
          </a:r>
          <a:r>
            <a:rPr lang="en-US" sz="2200" kern="1200" dirty="0">
              <a:solidFill>
                <a:schemeClr val="accent1">
                  <a:lumMod val="75000"/>
                </a:schemeClr>
              </a:solidFill>
            </a:rPr>
            <a:t> </a:t>
          </a:r>
          <a:r>
            <a:rPr lang="en-US" sz="2200" kern="1200" dirty="0" err="1">
              <a:solidFill>
                <a:schemeClr val="accent1">
                  <a:lumMod val="75000"/>
                </a:schemeClr>
              </a:solidFill>
            </a:rPr>
            <a:t>proposta</a:t>
          </a:r>
          <a:r>
            <a:rPr lang="en-US" sz="2200" kern="1200" dirty="0">
              <a:solidFill>
                <a:schemeClr val="accent1">
                  <a:lumMod val="75000"/>
                </a:schemeClr>
              </a:solidFill>
            </a:rPr>
            <a:t> di </a:t>
          </a:r>
          <a:r>
            <a:rPr lang="en-US" sz="2200" kern="1200" dirty="0" err="1">
              <a:solidFill>
                <a:schemeClr val="accent1">
                  <a:lumMod val="75000"/>
                </a:schemeClr>
              </a:solidFill>
            </a:rPr>
            <a:t>soddisfacimento</a:t>
          </a:r>
          <a:r>
            <a:rPr lang="en-US" sz="2200" kern="1200" dirty="0">
              <a:solidFill>
                <a:schemeClr val="accent1">
                  <a:lumMod val="75000"/>
                </a:schemeClr>
              </a:solidFill>
            </a:rPr>
            <a:t> </a:t>
          </a:r>
          <a:r>
            <a:rPr lang="en-US" sz="2200" kern="1200" dirty="0" err="1">
              <a:solidFill>
                <a:schemeClr val="accent1">
                  <a:lumMod val="75000"/>
                </a:schemeClr>
              </a:solidFill>
            </a:rPr>
            <a:t>parziale</a:t>
          </a:r>
          <a:r>
            <a:rPr lang="en-US" sz="2200" kern="1200" dirty="0">
              <a:solidFill>
                <a:schemeClr val="accent1">
                  <a:lumMod val="75000"/>
                </a:schemeClr>
              </a:solidFill>
            </a:rPr>
            <a:t> e </a:t>
          </a:r>
          <a:r>
            <a:rPr lang="en-US" sz="2200" kern="1200" dirty="0" err="1">
              <a:solidFill>
                <a:schemeClr val="accent1">
                  <a:lumMod val="75000"/>
                </a:schemeClr>
              </a:solidFill>
            </a:rPr>
            <a:t>differenziato</a:t>
          </a:r>
          <a:r>
            <a:rPr lang="en-US" sz="2200" kern="1200" dirty="0">
              <a:solidFill>
                <a:schemeClr val="accent1">
                  <a:lumMod val="75000"/>
                </a:schemeClr>
              </a:solidFill>
            </a:rPr>
            <a:t> </a:t>
          </a:r>
          <a:r>
            <a:rPr lang="en-US" sz="2200" kern="1200" dirty="0" err="1">
              <a:solidFill>
                <a:schemeClr val="accent1">
                  <a:lumMod val="75000"/>
                </a:schemeClr>
              </a:solidFill>
            </a:rPr>
            <a:t>dei</a:t>
          </a:r>
          <a:r>
            <a:rPr lang="en-US" sz="2200" kern="1200" dirty="0">
              <a:solidFill>
                <a:schemeClr val="accent1">
                  <a:lumMod val="75000"/>
                </a:schemeClr>
              </a:solidFill>
            </a:rPr>
            <a:t> </a:t>
          </a:r>
          <a:r>
            <a:rPr lang="en-US" sz="2200" kern="1200" dirty="0" err="1">
              <a:solidFill>
                <a:schemeClr val="accent1">
                  <a:lumMod val="75000"/>
                </a:schemeClr>
              </a:solidFill>
            </a:rPr>
            <a:t>crediti</a:t>
          </a:r>
          <a:r>
            <a:rPr lang="en-US" sz="2200" kern="1200" dirty="0">
              <a:solidFill>
                <a:schemeClr val="accent1">
                  <a:lumMod val="75000"/>
                </a:schemeClr>
              </a:solidFill>
            </a:rPr>
            <a:t> </a:t>
          </a:r>
        </a:p>
      </dsp:txBody>
      <dsp:txXfrm>
        <a:off x="0" y="1262047"/>
        <a:ext cx="7379572" cy="1262047"/>
      </dsp:txXfrm>
    </dsp:sp>
    <dsp:sp modelId="{55FF8D72-5590-471A-AEF2-FCC1132265C1}">
      <dsp:nvSpPr>
        <dsp:cNvPr id="0" name=""/>
        <dsp:cNvSpPr/>
      </dsp:nvSpPr>
      <dsp:spPr>
        <a:xfrm>
          <a:off x="0" y="2524095"/>
          <a:ext cx="73795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786AA-8369-4064-8A86-BDF969E04237}">
      <dsp:nvSpPr>
        <dsp:cNvPr id="0" name=""/>
        <dsp:cNvSpPr/>
      </dsp:nvSpPr>
      <dsp:spPr>
        <a:xfrm>
          <a:off x="0" y="2524095"/>
          <a:ext cx="7379572" cy="126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accent1">
                  <a:lumMod val="75000"/>
                </a:schemeClr>
              </a:solidFill>
            </a:rPr>
            <a:t>Per </a:t>
          </a:r>
          <a:r>
            <a:rPr lang="en-US" sz="2200" kern="1200" dirty="0" err="1">
              <a:solidFill>
                <a:schemeClr val="accent1">
                  <a:lumMod val="75000"/>
                </a:schemeClr>
              </a:solidFill>
            </a:rPr>
            <a:t>i</a:t>
          </a:r>
          <a:r>
            <a:rPr lang="en-US" sz="2200" kern="1200" dirty="0">
              <a:solidFill>
                <a:schemeClr val="accent1">
                  <a:lumMod val="75000"/>
                </a:schemeClr>
              </a:solidFill>
            </a:rPr>
            <a:t> </a:t>
          </a:r>
          <a:r>
            <a:rPr lang="en-US" sz="2200" kern="1200" dirty="0" err="1">
              <a:solidFill>
                <a:schemeClr val="accent1">
                  <a:lumMod val="75000"/>
                </a:schemeClr>
              </a:solidFill>
            </a:rPr>
            <a:t>creditori</a:t>
          </a:r>
          <a:r>
            <a:rPr lang="en-US" sz="2200" kern="1200" dirty="0">
              <a:solidFill>
                <a:schemeClr val="accent1">
                  <a:lumMod val="75000"/>
                </a:schemeClr>
              </a:solidFill>
            </a:rPr>
            <a:t> </a:t>
          </a:r>
          <a:r>
            <a:rPr lang="en-US" sz="2200" kern="1200" dirty="0" err="1">
              <a:solidFill>
                <a:schemeClr val="accent1">
                  <a:lumMod val="75000"/>
                </a:schemeClr>
              </a:solidFill>
            </a:rPr>
            <a:t>privilegiati</a:t>
          </a:r>
          <a:r>
            <a:rPr lang="en-US" sz="2200" kern="1200" dirty="0">
              <a:solidFill>
                <a:schemeClr val="accent1">
                  <a:lumMod val="75000"/>
                </a:schemeClr>
              </a:solidFill>
            </a:rPr>
            <a:t> </a:t>
          </a:r>
          <a:r>
            <a:rPr lang="en-US" sz="2200" kern="1200" dirty="0" err="1">
              <a:solidFill>
                <a:schemeClr val="accent1">
                  <a:lumMod val="75000"/>
                </a:schemeClr>
              </a:solidFill>
            </a:rPr>
            <a:t>capienti</a:t>
          </a:r>
          <a:r>
            <a:rPr lang="en-US" sz="2200" kern="1200" dirty="0">
              <a:solidFill>
                <a:schemeClr val="accent1">
                  <a:lumMod val="75000"/>
                </a:schemeClr>
              </a:solidFill>
            </a:rPr>
            <a:t> vale la </a:t>
          </a:r>
          <a:r>
            <a:rPr lang="en-US" sz="2200" kern="1200" dirty="0" err="1">
              <a:solidFill>
                <a:schemeClr val="accent1">
                  <a:lumMod val="75000"/>
                </a:schemeClr>
              </a:solidFill>
            </a:rPr>
            <a:t>regola</a:t>
          </a:r>
          <a:r>
            <a:rPr lang="en-US" sz="2200" kern="1200" dirty="0">
              <a:solidFill>
                <a:schemeClr val="accent1">
                  <a:lumMod val="75000"/>
                </a:schemeClr>
              </a:solidFill>
            </a:rPr>
            <a:t> per cui </a:t>
          </a:r>
          <a:r>
            <a:rPr lang="en-US" sz="2200" kern="1200" dirty="0" err="1">
              <a:solidFill>
                <a:schemeClr val="accent1">
                  <a:lumMod val="75000"/>
                </a:schemeClr>
              </a:solidFill>
            </a:rPr>
            <a:t>debbono</a:t>
          </a:r>
          <a:r>
            <a:rPr lang="en-US" sz="2200" kern="1200" dirty="0">
              <a:solidFill>
                <a:schemeClr val="accent1">
                  <a:lumMod val="75000"/>
                </a:schemeClr>
              </a:solidFill>
            </a:rPr>
            <a:t> </a:t>
          </a:r>
          <a:r>
            <a:rPr lang="en-US" sz="2200" kern="1200" dirty="0" err="1">
              <a:solidFill>
                <a:schemeClr val="accent1">
                  <a:lumMod val="75000"/>
                </a:schemeClr>
              </a:solidFill>
            </a:rPr>
            <a:t>essere</a:t>
          </a:r>
          <a:r>
            <a:rPr lang="en-US" sz="2200" kern="1200" dirty="0">
              <a:solidFill>
                <a:schemeClr val="accent1">
                  <a:lumMod val="75000"/>
                </a:schemeClr>
              </a:solidFill>
            </a:rPr>
            <a:t> pagati per </a:t>
          </a:r>
          <a:r>
            <a:rPr lang="en-US" sz="2200" kern="1200" dirty="0" err="1">
              <a:solidFill>
                <a:schemeClr val="accent1">
                  <a:lumMod val="75000"/>
                </a:schemeClr>
              </a:solidFill>
            </a:rPr>
            <a:t>intero</a:t>
          </a:r>
          <a:r>
            <a:rPr lang="en-US" sz="2200" kern="1200" dirty="0">
              <a:solidFill>
                <a:schemeClr val="accent1">
                  <a:lumMod val="75000"/>
                </a:schemeClr>
              </a:solidFill>
            </a:rPr>
            <a:t> </a:t>
          </a:r>
          <a:r>
            <a:rPr lang="en-US" sz="2200" kern="1200" dirty="0" err="1">
              <a:solidFill>
                <a:schemeClr val="accent1">
                  <a:lumMod val="75000"/>
                </a:schemeClr>
              </a:solidFill>
            </a:rPr>
            <a:t>fino</a:t>
          </a:r>
          <a:r>
            <a:rPr lang="en-US" sz="2200" kern="1200" dirty="0">
              <a:solidFill>
                <a:schemeClr val="accent1">
                  <a:lumMod val="75000"/>
                </a:schemeClr>
              </a:solidFill>
            </a:rPr>
            <a:t> </a:t>
          </a:r>
          <a:r>
            <a:rPr lang="en-US" sz="2200" kern="1200" dirty="0" err="1">
              <a:solidFill>
                <a:schemeClr val="accent1">
                  <a:lumMod val="75000"/>
                </a:schemeClr>
              </a:solidFill>
            </a:rPr>
            <a:t>alla</a:t>
          </a:r>
          <a:r>
            <a:rPr lang="en-US" sz="2200" kern="1200" dirty="0">
              <a:solidFill>
                <a:schemeClr val="accent1">
                  <a:lumMod val="75000"/>
                </a:schemeClr>
              </a:solidFill>
            </a:rPr>
            <a:t> </a:t>
          </a:r>
          <a:r>
            <a:rPr lang="en-US" sz="2200" kern="1200" dirty="0" err="1">
              <a:solidFill>
                <a:schemeClr val="accent1">
                  <a:lumMod val="75000"/>
                </a:schemeClr>
              </a:solidFill>
            </a:rPr>
            <a:t>concorrenza</a:t>
          </a:r>
          <a:r>
            <a:rPr lang="en-US" sz="2200" kern="1200" dirty="0">
              <a:solidFill>
                <a:schemeClr val="accent1">
                  <a:lumMod val="75000"/>
                </a:schemeClr>
              </a:solidFill>
            </a:rPr>
            <a:t> del </a:t>
          </a:r>
          <a:r>
            <a:rPr lang="en-US" sz="2200" kern="1200" dirty="0" err="1">
              <a:solidFill>
                <a:schemeClr val="accent1">
                  <a:lumMod val="75000"/>
                </a:schemeClr>
              </a:solidFill>
            </a:rPr>
            <a:t>valore</a:t>
          </a:r>
          <a:r>
            <a:rPr lang="en-US" sz="2200" kern="1200" dirty="0">
              <a:solidFill>
                <a:schemeClr val="accent1">
                  <a:lumMod val="75000"/>
                </a:schemeClr>
              </a:solidFill>
            </a:rPr>
            <a:t> di </a:t>
          </a:r>
          <a:r>
            <a:rPr lang="en-US" sz="2200" kern="1200" dirty="0" err="1">
              <a:solidFill>
                <a:schemeClr val="accent1">
                  <a:lumMod val="75000"/>
                </a:schemeClr>
              </a:solidFill>
            </a:rPr>
            <a:t>realizzo</a:t>
          </a:r>
          <a:r>
            <a:rPr lang="en-US" sz="2200" kern="1200" dirty="0">
              <a:solidFill>
                <a:schemeClr val="accent1">
                  <a:lumMod val="75000"/>
                </a:schemeClr>
              </a:solidFill>
            </a:rPr>
            <a:t> del bene </a:t>
          </a:r>
        </a:p>
      </dsp:txBody>
      <dsp:txXfrm>
        <a:off x="0" y="2524095"/>
        <a:ext cx="7379572" cy="1262047"/>
      </dsp:txXfrm>
    </dsp:sp>
    <dsp:sp modelId="{6F200B8C-4959-479B-BE3B-DF8E1E59AA44}">
      <dsp:nvSpPr>
        <dsp:cNvPr id="0" name=""/>
        <dsp:cNvSpPr/>
      </dsp:nvSpPr>
      <dsp:spPr>
        <a:xfrm>
          <a:off x="0" y="3786143"/>
          <a:ext cx="73795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582AB-765E-470D-99DA-46354F103A7F}">
      <dsp:nvSpPr>
        <dsp:cNvPr id="0" name=""/>
        <dsp:cNvSpPr/>
      </dsp:nvSpPr>
      <dsp:spPr>
        <a:xfrm>
          <a:off x="0" y="3786143"/>
          <a:ext cx="7379572" cy="126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accent1">
                  <a:lumMod val="75000"/>
                </a:schemeClr>
              </a:solidFill>
            </a:rPr>
            <a:t>Il Giudice </a:t>
          </a:r>
          <a:r>
            <a:rPr lang="en-US" sz="2200" kern="1200" dirty="0" err="1">
              <a:solidFill>
                <a:schemeClr val="accent1">
                  <a:lumMod val="75000"/>
                </a:schemeClr>
              </a:solidFill>
            </a:rPr>
            <a:t>può</a:t>
          </a:r>
          <a:r>
            <a:rPr lang="en-US" sz="2200" kern="1200" dirty="0">
              <a:solidFill>
                <a:schemeClr val="accent1">
                  <a:lumMod val="75000"/>
                </a:schemeClr>
              </a:solidFill>
            </a:rPr>
            <a:t> </a:t>
          </a:r>
          <a:r>
            <a:rPr lang="en-US" sz="2200" kern="1200" dirty="0" err="1">
              <a:solidFill>
                <a:schemeClr val="accent1">
                  <a:lumMod val="75000"/>
                </a:schemeClr>
              </a:solidFill>
            </a:rPr>
            <a:t>disporre</a:t>
          </a:r>
          <a:r>
            <a:rPr lang="en-US" sz="2200" kern="1200" dirty="0">
              <a:solidFill>
                <a:schemeClr val="accent1">
                  <a:lumMod val="75000"/>
                </a:schemeClr>
              </a:solidFill>
            </a:rPr>
            <a:t> la </a:t>
          </a:r>
          <a:r>
            <a:rPr lang="en-US" sz="2200" kern="1200" dirty="0" err="1">
              <a:solidFill>
                <a:schemeClr val="accent1">
                  <a:lumMod val="75000"/>
                </a:schemeClr>
              </a:solidFill>
            </a:rPr>
            <a:t>sospensione</a:t>
          </a:r>
          <a:r>
            <a:rPr lang="en-US" sz="2200" kern="1200" dirty="0">
              <a:solidFill>
                <a:schemeClr val="accent1">
                  <a:lumMod val="75000"/>
                </a:schemeClr>
              </a:solidFill>
            </a:rPr>
            <a:t> di </a:t>
          </a:r>
          <a:r>
            <a:rPr lang="en-US" sz="2200" kern="1200" dirty="0" err="1">
              <a:solidFill>
                <a:schemeClr val="accent1">
                  <a:lumMod val="75000"/>
                </a:schemeClr>
              </a:solidFill>
            </a:rPr>
            <a:t>procedimenti</a:t>
          </a:r>
          <a:r>
            <a:rPr lang="en-US" sz="2200" kern="1200" dirty="0">
              <a:solidFill>
                <a:schemeClr val="accent1">
                  <a:lumMod val="75000"/>
                </a:schemeClr>
              </a:solidFill>
            </a:rPr>
            <a:t> di </a:t>
          </a:r>
          <a:r>
            <a:rPr lang="en-US" sz="2200" kern="1200" dirty="0" err="1">
              <a:solidFill>
                <a:schemeClr val="accent1">
                  <a:lumMod val="75000"/>
                </a:schemeClr>
              </a:solidFill>
            </a:rPr>
            <a:t>esecuzione</a:t>
          </a:r>
          <a:r>
            <a:rPr lang="en-US" sz="2200" kern="1200" dirty="0">
              <a:solidFill>
                <a:schemeClr val="accent1">
                  <a:lumMod val="75000"/>
                </a:schemeClr>
              </a:solidFill>
            </a:rPr>
            <a:t> </a:t>
          </a:r>
          <a:r>
            <a:rPr lang="en-US" sz="2200" kern="1200" dirty="0" err="1">
              <a:solidFill>
                <a:schemeClr val="accent1">
                  <a:lumMod val="75000"/>
                </a:schemeClr>
              </a:solidFill>
            </a:rPr>
            <a:t>forzata</a:t>
          </a:r>
          <a:r>
            <a:rPr lang="en-US" sz="2200" kern="1200" dirty="0">
              <a:solidFill>
                <a:schemeClr val="accent1">
                  <a:lumMod val="75000"/>
                </a:schemeClr>
              </a:solidFill>
            </a:rPr>
            <a:t> </a:t>
          </a:r>
          <a:r>
            <a:rPr lang="en-US" sz="2200" kern="1200" dirty="0" err="1">
              <a:solidFill>
                <a:schemeClr val="accent1">
                  <a:lumMod val="75000"/>
                </a:schemeClr>
              </a:solidFill>
            </a:rPr>
            <a:t>che</a:t>
          </a:r>
          <a:r>
            <a:rPr lang="en-US" sz="2200" kern="1200" dirty="0">
              <a:solidFill>
                <a:schemeClr val="accent1">
                  <a:lumMod val="75000"/>
                </a:schemeClr>
              </a:solidFill>
            </a:rPr>
            <a:t> </a:t>
          </a:r>
          <a:r>
            <a:rPr lang="en-US" sz="2200" kern="1200" dirty="0" err="1">
              <a:solidFill>
                <a:schemeClr val="accent1">
                  <a:lumMod val="75000"/>
                </a:schemeClr>
              </a:solidFill>
            </a:rPr>
            <a:t>possano</a:t>
          </a:r>
          <a:r>
            <a:rPr lang="en-US" sz="2200" kern="1200" dirty="0">
              <a:solidFill>
                <a:schemeClr val="accent1">
                  <a:lumMod val="75000"/>
                </a:schemeClr>
              </a:solidFill>
            </a:rPr>
            <a:t> </a:t>
          </a:r>
          <a:r>
            <a:rPr lang="en-US" sz="2200" kern="1200" dirty="0" err="1">
              <a:solidFill>
                <a:schemeClr val="accent1">
                  <a:lumMod val="75000"/>
                </a:schemeClr>
              </a:solidFill>
            </a:rPr>
            <a:t>pregiudicare</a:t>
          </a:r>
          <a:r>
            <a:rPr lang="en-US" sz="2200" kern="1200" dirty="0">
              <a:solidFill>
                <a:schemeClr val="accent1">
                  <a:lumMod val="75000"/>
                </a:schemeClr>
              </a:solidFill>
            </a:rPr>
            <a:t> il piano e il </a:t>
          </a:r>
          <a:r>
            <a:rPr lang="en-US" sz="2200" kern="1200" dirty="0" err="1">
              <a:solidFill>
                <a:schemeClr val="accent1">
                  <a:lumMod val="75000"/>
                </a:schemeClr>
              </a:solidFill>
            </a:rPr>
            <a:t>divieto</a:t>
          </a:r>
          <a:r>
            <a:rPr lang="en-US" sz="2200" kern="1200" dirty="0">
              <a:solidFill>
                <a:schemeClr val="accent1">
                  <a:lumMod val="75000"/>
                </a:schemeClr>
              </a:solidFill>
            </a:rPr>
            <a:t> di </a:t>
          </a:r>
          <a:r>
            <a:rPr lang="en-US" sz="2200" kern="1200" dirty="0" err="1">
              <a:solidFill>
                <a:schemeClr val="accent1">
                  <a:lumMod val="75000"/>
                </a:schemeClr>
              </a:solidFill>
            </a:rPr>
            <a:t>azioni</a:t>
          </a:r>
          <a:r>
            <a:rPr lang="en-US" sz="2200" kern="1200" dirty="0">
              <a:solidFill>
                <a:schemeClr val="accent1">
                  <a:lumMod val="75000"/>
                </a:schemeClr>
              </a:solidFill>
            </a:rPr>
            <a:t> </a:t>
          </a:r>
          <a:r>
            <a:rPr lang="en-US" sz="2200" kern="1200" dirty="0" err="1">
              <a:solidFill>
                <a:schemeClr val="accent1">
                  <a:lumMod val="75000"/>
                </a:schemeClr>
              </a:solidFill>
            </a:rPr>
            <a:t>esecutive</a:t>
          </a:r>
          <a:r>
            <a:rPr lang="en-US" sz="2200" kern="1200" dirty="0">
              <a:solidFill>
                <a:schemeClr val="accent1">
                  <a:lumMod val="75000"/>
                </a:schemeClr>
              </a:solidFill>
            </a:rPr>
            <a:t> </a:t>
          </a:r>
          <a:r>
            <a:rPr lang="en-US" sz="2200" kern="1200" dirty="0" err="1">
              <a:solidFill>
                <a:schemeClr val="accent1">
                  <a:lumMod val="75000"/>
                </a:schemeClr>
              </a:solidFill>
            </a:rPr>
            <a:t>cautelari</a:t>
          </a:r>
          <a:r>
            <a:rPr lang="en-US" sz="2200" kern="1200" dirty="0">
              <a:solidFill>
                <a:schemeClr val="accent1">
                  <a:lumMod val="75000"/>
                </a:schemeClr>
              </a:solidFill>
            </a:rPr>
            <a:t> </a:t>
          </a:r>
          <a:r>
            <a:rPr lang="en-US" sz="2200" kern="1200" dirty="0" err="1">
              <a:solidFill>
                <a:schemeClr val="accent1">
                  <a:lumMod val="75000"/>
                </a:schemeClr>
              </a:solidFill>
            </a:rPr>
            <a:t>sul</a:t>
          </a:r>
          <a:r>
            <a:rPr lang="en-US" sz="2200" kern="1200" dirty="0">
              <a:solidFill>
                <a:schemeClr val="accent1">
                  <a:lumMod val="75000"/>
                </a:schemeClr>
              </a:solidFill>
            </a:rPr>
            <a:t> </a:t>
          </a:r>
          <a:r>
            <a:rPr lang="en-US" sz="2200" kern="1200" dirty="0" err="1">
              <a:solidFill>
                <a:schemeClr val="accent1">
                  <a:lumMod val="75000"/>
                </a:schemeClr>
              </a:solidFill>
            </a:rPr>
            <a:t>patrimonio</a:t>
          </a:r>
          <a:r>
            <a:rPr lang="en-US" sz="2200" kern="1200" dirty="0">
              <a:solidFill>
                <a:schemeClr val="accent1">
                  <a:lumMod val="75000"/>
                </a:schemeClr>
              </a:solidFill>
            </a:rPr>
            <a:t> del </a:t>
          </a:r>
          <a:r>
            <a:rPr lang="en-US" sz="2200" kern="1200" dirty="0" err="1">
              <a:solidFill>
                <a:schemeClr val="accent1">
                  <a:lumMod val="75000"/>
                </a:schemeClr>
              </a:solidFill>
            </a:rPr>
            <a:t>consumatore</a:t>
          </a:r>
          <a:endParaRPr lang="en-US" sz="2200" kern="1200" dirty="0">
            <a:solidFill>
              <a:schemeClr val="accent1">
                <a:lumMod val="75000"/>
              </a:schemeClr>
            </a:solidFill>
          </a:endParaRPr>
        </a:p>
      </dsp:txBody>
      <dsp:txXfrm>
        <a:off x="0" y="3786143"/>
        <a:ext cx="7379572" cy="126204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14F4C-0B5D-5B46-B9BF-70FF1E5C121B}" type="datetimeFigureOut">
              <a:rPr lang="it-IT" smtClean="0"/>
              <a:t>17/07/2025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AD8D7-8102-1748-990A-C3C261A72B8C}" type="slidenum">
              <a:rPr lang="it-IT" smtClean="0"/>
              <a:t>‹N›</a:t>
            </a:fld>
            <a:endParaRPr lang="it-IT"/>
          </a:p>
        </p:txBody>
      </p:sp>
    </p:spTree>
    <p:extLst>
      <p:ext uri="{BB962C8B-B14F-4D97-AF65-F5344CB8AC3E}">
        <p14:creationId xmlns:p14="http://schemas.microsoft.com/office/powerpoint/2010/main" val="70443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s://www.altalex.com/documents/leggi/2019/02/15/codice-crisi-impresa-procedure-di-allerta-e-composizione-assistita#titolo2" TargetMode="External"/><Relationship Id="rId18" Type="http://schemas.openxmlformats.org/officeDocument/2006/relationships/hyperlink" Target="https://www.altalex.com/documents/leggi/2019/02/15/codice-crisi-impresa-custodia-e-amministrazione-dei-beni-compresi-nella-liquidazione-giudiziale#capo2" TargetMode="External"/><Relationship Id="rId26" Type="http://schemas.openxmlformats.org/officeDocument/2006/relationships/hyperlink" Target="https://www.altalex.com/documents/leggi/2019/02/15/codice-crisi-impresa-esdebitazione#capo10" TargetMode="External"/><Relationship Id="rId21" Type="http://schemas.openxmlformats.org/officeDocument/2006/relationships/hyperlink" Target="https://www.altalex.com/documents/leggi/2019/02/15/codice-crisi-impresa-ripartizione-dell-attivo#capo5" TargetMode="External"/><Relationship Id="rId34" Type="http://schemas.openxmlformats.org/officeDocument/2006/relationships/hyperlink" Target="https://www.altalex.com/documents/leggi/2019/02/15/codice-crisi-impresa-disposizioni-finali-e-transitorie#parte4" TargetMode="External"/><Relationship Id="rId7" Type="http://schemas.openxmlformats.org/officeDocument/2006/relationships/hyperlink" Target="https://shop.wki.it/linea.aspx?linea=periodici&amp;idcat=2001&amp;wki_source=altalex.com&amp;wki_medium=referral&amp;wki_content=sal&amp;wki_campaign=toolbar" TargetMode="External"/><Relationship Id="rId12" Type="http://schemas.openxmlformats.org/officeDocument/2006/relationships/hyperlink" Target="http://www.altalex.com/documents/codici-altalex/2019/02/15/codice-crisi-impresa" TargetMode="External"/><Relationship Id="rId17" Type="http://schemas.openxmlformats.org/officeDocument/2006/relationships/hyperlink" Target="https://www.altalex.com/documents/leggi/2019/02/15/codice-crisi-impresa-liquidazione-giudiziale#capo1" TargetMode="External"/><Relationship Id="rId25" Type="http://schemas.openxmlformats.org/officeDocument/2006/relationships/hyperlink" Target="https://www.altalex.com/documents/leggi/2019/02/15/codice-crisi-impresa-liquidazione-controllata-del-sovraindebitato#capo9" TargetMode="External"/><Relationship Id="rId33" Type="http://schemas.openxmlformats.org/officeDocument/2006/relationships/hyperlink" Target="https://www.altalex.com/documents/leggi/2019/02/15/codice-crisi-impresa-garanzie-in-favore-degli-acquirenti-di-immobili-da-costruire#parte3" TargetMode="External"/><Relationship Id="rId2" Type="http://schemas.openxmlformats.org/officeDocument/2006/relationships/slide" Target="../slides/slide8.xml"/><Relationship Id="rId16" Type="http://schemas.openxmlformats.org/officeDocument/2006/relationships/hyperlink" Target="https://www.altalex.com/documents/leggi/2019/02/15/codice-crisi-impresa-liquidazione-giudiziale#titolo5" TargetMode="External"/><Relationship Id="rId20" Type="http://schemas.openxmlformats.org/officeDocument/2006/relationships/hyperlink" Target="https://www.altalex.com/documents/leggi/2019/02/15/codice-crisi-impresa-esercizio-dell-impresa-e-liquidazione-dell-attivo#capo4" TargetMode="External"/><Relationship Id="rId29" Type="http://schemas.openxmlformats.org/officeDocument/2006/relationships/hyperlink" Target="https://www.altalex.com/documents/leggi/2019/02/15/codice-crisi-impresa-liquidazione-giudiziale-e-misure-cautelari-penali#titolo8" TargetMode="External"/><Relationship Id="rId1" Type="http://schemas.openxmlformats.org/officeDocument/2006/relationships/notesMaster" Target="../notesMasters/notesMaster1.xml"/><Relationship Id="rId6" Type="http://schemas.openxmlformats.org/officeDocument/2006/relationships/hyperlink" Target="https://shop.wki.it/linea.aspx?linea=ebook&amp;idlinea=2020&amp;wki_source=altalex.com&amp;wki_medium=referral&amp;wki_content=sal&amp;wki_campaign=toolbar" TargetMode="External"/><Relationship Id="rId11" Type="http://schemas.openxmlformats.org/officeDocument/2006/relationships/hyperlink" Target="https://www.altalex.com/crisi-di-impresa/fallimento" TargetMode="External"/><Relationship Id="rId24" Type="http://schemas.openxmlformats.org/officeDocument/2006/relationships/hyperlink" Target="https://www.altalex.com/documents/leggi/2019/02/15/codice-crisi-impresa-liquidazione-giudiziale-e-concordato-nella-liquidazione-giudiziale#capo8" TargetMode="External"/><Relationship Id="rId32" Type="http://schemas.openxmlformats.org/officeDocument/2006/relationships/hyperlink" Target="https://www.altalex.com/documents/leggi/2019/02/15/codice-crisi-impresa-modifiche-al-codice-civile#parte2" TargetMode="External"/><Relationship Id="rId37" Type="http://schemas.openxmlformats.org/officeDocument/2006/relationships/hyperlink" Target="https://www.altalex.com/documents/altalexpedia/2019/04/02/accordi-di-ristrutturazione-dei-debiti" TargetMode="External"/><Relationship Id="rId5" Type="http://schemas.openxmlformats.org/officeDocument/2006/relationships/hyperlink" Target="https://shop.wki.it/linea.aspx?linea=libri,codici&amp;idcat=2000,2004&amp;wki_source=altalex.com&amp;wki_medium=referral&amp;wki_content=sal&amp;wki_campaign=toolbar" TargetMode="External"/><Relationship Id="rId15" Type="http://schemas.openxmlformats.org/officeDocument/2006/relationships/hyperlink" Target="https://www.altalex.com/documents/leggi/2019/02/15/codice-crisi-impresa-strumenti-di-regolazione-della-crisi#titolo4" TargetMode="External"/><Relationship Id="rId23" Type="http://schemas.openxmlformats.org/officeDocument/2006/relationships/hyperlink" Target="https://www.altalex.com/documents/leggi/2019/02/15/codice-crisi-impresa-concordato-nella-liquidazione-giudiziale#capo7" TargetMode="External"/><Relationship Id="rId28" Type="http://schemas.openxmlformats.org/officeDocument/2006/relationships/hyperlink" Target="https://www.altalex.com/documents/leggi/2019/02/15/codice-crisi-impresa-liquidazione-coatta-amministrativa#titolo7" TargetMode="External"/><Relationship Id="rId36" Type="http://schemas.openxmlformats.org/officeDocument/2006/relationships/hyperlink" Target="https://www.altalex.com/documents/altalexpedia/2019/03/26/piano-attestato-di-risanamento" TargetMode="External"/><Relationship Id="rId10" Type="http://schemas.openxmlformats.org/officeDocument/2006/relationships/hyperlink" Target="https://www.altalex.com/crisi-di-impresa" TargetMode="External"/><Relationship Id="rId19" Type="http://schemas.openxmlformats.org/officeDocument/2006/relationships/hyperlink" Target="https://www.altalex.com/documents/leggi/2019/02/15/codice-crisi-impresa-accertamento-del-passivo-e-dei-diritti-dei-terzi#capo3" TargetMode="External"/><Relationship Id="rId31" Type="http://schemas.openxmlformats.org/officeDocument/2006/relationships/hyperlink" Target="https://www.altalex.com/documents/leggi/2019/02/15/codice-crisi-impresa-disposizioni-attuative-norme-di-coordinamento-e-transitorie#titolo10" TargetMode="External"/><Relationship Id="rId4" Type="http://schemas.openxmlformats.org/officeDocument/2006/relationships/hyperlink" Target="https://shop.altalex.com/elearning/elearning.aspx?wki_source=altalex.com&amp;wki_medium=referral&amp;wki_campaign=toolbar" TargetMode="External"/><Relationship Id="rId9" Type="http://schemas.openxmlformats.org/officeDocument/2006/relationships/hyperlink" Target="https://www.altalex.com/" TargetMode="External"/><Relationship Id="rId14" Type="http://schemas.openxmlformats.org/officeDocument/2006/relationships/hyperlink" Target="https://www.altalex.com/documents/leggi/2019/02/15/codice-crisi-impresa-procedure-di-regolazione-della-crisi#titolo3" TargetMode="External"/><Relationship Id="rId22" Type="http://schemas.openxmlformats.org/officeDocument/2006/relationships/hyperlink" Target="https://www.altalex.com/documents/leggi/2019/02/15/codice-crisi-impresa-cessazione-della-procedura-di-liquidazione-giudiziale#capo6" TargetMode="External"/><Relationship Id="rId27" Type="http://schemas.openxmlformats.org/officeDocument/2006/relationships/hyperlink" Target="https://www.altalex.com/documents/leggi/2019/02/15/codice-crisi-impresa-disposizioni-relative-ai-gruppi-di-imprese#titolo6" TargetMode="External"/><Relationship Id="rId30" Type="http://schemas.openxmlformats.org/officeDocument/2006/relationships/hyperlink" Target="https://www.altalex.com/documents/leggi/2019/02/15/codice-crisi-impresa-disposizioni-penali#titolo9" TargetMode="External"/><Relationship Id="rId35" Type="http://schemas.openxmlformats.org/officeDocument/2006/relationships/hyperlink" Target="https://www.altalex.com/documents/leggi/2019/02/15/codice-crisi-impresa-procedure-di-regolazione-della-crisi" TargetMode="External"/><Relationship Id="rId8" Type="http://schemas.openxmlformats.org/officeDocument/2006/relationships/hyperlink" Target="https://shop.wki.it/linea.aspx?linea=servizi+on+line&amp;idlinea=2010&amp;wki_source=altalex.com&amp;wki_medium=referral&amp;wki_content=sal&amp;wki_campaign=toolbar" TargetMode="External"/><Relationship Id="rId3" Type="http://schemas.openxmlformats.org/officeDocument/2006/relationships/hyperlink" Target="https://shop.altalex.com/formazione.aspx?wki_source=altalex.com&amp;wki_medium=referral&amp;wki_campaign=toolba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Font typeface="Arial" panose="020B0604020202020204" pitchFamily="34" charset="0"/>
              <a:buChar char="•"/>
            </a:pPr>
            <a:br>
              <a:rPr lang="it-IT" b="1" u="none" strike="noStrike" dirty="0">
                <a:solidFill>
                  <a:srgbClr val="0C0C0F"/>
                </a:solidFill>
                <a:effectLst/>
                <a:hlinkClick r:id="rId3"/>
              </a:rPr>
            </a:br>
            <a:r>
              <a:rPr lang="it-IT" b="1" u="none" strike="noStrike" dirty="0">
                <a:solidFill>
                  <a:srgbClr val="0C0C0F"/>
                </a:solidFill>
                <a:effectLst/>
                <a:hlinkClick r:id="rId3"/>
              </a:rPr>
              <a:t>FORMAZIONE IN AULA</a:t>
            </a:r>
            <a:endParaRPr lang="it-IT" b="1" dirty="0">
              <a:effectLst/>
            </a:endParaRPr>
          </a:p>
          <a:p>
            <a:pPr>
              <a:buFont typeface="Arial" panose="020B0604020202020204" pitchFamily="34" charset="0"/>
              <a:buChar char="•"/>
            </a:pPr>
            <a:r>
              <a:rPr lang="it-IT" b="1" u="none" strike="noStrike" dirty="0">
                <a:solidFill>
                  <a:srgbClr val="0C0C0F"/>
                </a:solidFill>
                <a:effectLst/>
                <a:hlinkClick r:id="rId4"/>
              </a:rPr>
              <a:t>FORMAZIONE ON LINE</a:t>
            </a:r>
            <a:endParaRPr lang="it-IT" b="1" dirty="0">
              <a:effectLst/>
            </a:endParaRPr>
          </a:p>
          <a:p>
            <a:pPr>
              <a:buFont typeface="Arial" panose="020B0604020202020204" pitchFamily="34" charset="0"/>
              <a:buChar char="•"/>
            </a:pPr>
            <a:r>
              <a:rPr lang="it-IT" b="1" u="none" strike="noStrike" dirty="0">
                <a:solidFill>
                  <a:srgbClr val="0C0C0F"/>
                </a:solidFill>
                <a:effectLst/>
                <a:hlinkClick r:id="rId5"/>
              </a:rPr>
              <a:t>LIBRI E CODICI</a:t>
            </a:r>
            <a:endParaRPr lang="it-IT" b="1" dirty="0">
              <a:effectLst/>
            </a:endParaRPr>
          </a:p>
          <a:p>
            <a:pPr>
              <a:buFont typeface="Arial" panose="020B0604020202020204" pitchFamily="34" charset="0"/>
              <a:buChar char="•"/>
            </a:pPr>
            <a:r>
              <a:rPr lang="it-IT" b="1" u="none" strike="noStrike" dirty="0">
                <a:solidFill>
                  <a:srgbClr val="0C0C0F"/>
                </a:solidFill>
                <a:effectLst/>
                <a:hlinkClick r:id="rId6"/>
              </a:rPr>
              <a:t>EBOOK</a:t>
            </a:r>
            <a:endParaRPr lang="it-IT" b="1" dirty="0">
              <a:effectLst/>
            </a:endParaRPr>
          </a:p>
          <a:p>
            <a:pPr>
              <a:buFont typeface="Arial" panose="020B0604020202020204" pitchFamily="34" charset="0"/>
              <a:buChar char="•"/>
            </a:pPr>
            <a:r>
              <a:rPr lang="it-IT" b="1" u="none" strike="noStrike" dirty="0">
                <a:solidFill>
                  <a:srgbClr val="0C0C0F"/>
                </a:solidFill>
                <a:effectLst/>
                <a:hlinkClick r:id="rId7"/>
              </a:rPr>
              <a:t>PERIODICI</a:t>
            </a:r>
            <a:endParaRPr lang="it-IT" b="1" dirty="0">
              <a:effectLst/>
            </a:endParaRPr>
          </a:p>
          <a:p>
            <a:pPr>
              <a:buFont typeface="Arial" panose="020B0604020202020204" pitchFamily="34" charset="0"/>
              <a:buChar char="•"/>
            </a:pPr>
            <a:r>
              <a:rPr lang="it-IT" b="1" u="none" strike="noStrike" dirty="0">
                <a:solidFill>
                  <a:srgbClr val="0C0C0F"/>
                </a:solidFill>
                <a:effectLst/>
                <a:hlinkClick r:id="rId8"/>
              </a:rPr>
              <a:t>SERVIZI ONLINE</a:t>
            </a:r>
            <a:endParaRPr lang="it-IT" b="1" dirty="0">
              <a:effectLst/>
            </a:endParaRPr>
          </a:p>
          <a:p>
            <a:pPr>
              <a:buFont typeface="Arial" panose="020B0604020202020204" pitchFamily="34" charset="0"/>
              <a:buChar char="•"/>
            </a:pPr>
            <a:r>
              <a:rPr lang="it-IT" u="none" strike="noStrike" dirty="0">
                <a:solidFill>
                  <a:srgbClr val="0C0C0F"/>
                </a:solidFill>
                <a:effectLst/>
                <a:hlinkClick r:id="rId9"/>
              </a:rPr>
              <a:t>Altalex</a:t>
            </a:r>
            <a:endParaRPr lang="it-IT" dirty="0">
              <a:solidFill>
                <a:srgbClr val="515151"/>
              </a:solidFill>
              <a:effectLst/>
            </a:endParaRPr>
          </a:p>
          <a:p>
            <a:pPr>
              <a:buFont typeface="Arial" panose="020B0604020202020204" pitchFamily="34" charset="0"/>
              <a:buChar char="•"/>
            </a:pPr>
            <a:r>
              <a:rPr lang="it-IT" dirty="0">
                <a:solidFill>
                  <a:srgbClr val="515151"/>
                </a:solidFill>
                <a:effectLst/>
              </a:rPr>
              <a:t> </a:t>
            </a:r>
            <a:r>
              <a:rPr lang="it-IT" u="none" strike="noStrike" dirty="0">
                <a:solidFill>
                  <a:srgbClr val="0C0C0F"/>
                </a:solidFill>
                <a:effectLst/>
                <a:hlinkClick r:id="rId10"/>
              </a:rPr>
              <a:t>Crisi di impresa</a:t>
            </a:r>
            <a:endParaRPr lang="it-IT" dirty="0">
              <a:solidFill>
                <a:srgbClr val="515151"/>
              </a:solidFill>
              <a:effectLst/>
            </a:endParaRPr>
          </a:p>
          <a:p>
            <a:pPr>
              <a:buFont typeface="Arial" panose="020B0604020202020204" pitchFamily="34" charset="0"/>
              <a:buChar char="•"/>
            </a:pPr>
            <a:r>
              <a:rPr lang="it-IT" dirty="0">
                <a:solidFill>
                  <a:srgbClr val="515151"/>
                </a:solidFill>
                <a:effectLst/>
              </a:rPr>
              <a:t> </a:t>
            </a:r>
            <a:r>
              <a:rPr lang="it-IT" u="none" strike="noStrike" dirty="0">
                <a:solidFill>
                  <a:srgbClr val="0C0C0F"/>
                </a:solidFill>
                <a:effectLst/>
                <a:hlinkClick r:id="rId11"/>
              </a:rPr>
              <a:t>Fallimento</a:t>
            </a:r>
            <a:endParaRPr lang="it-IT" dirty="0">
              <a:solidFill>
                <a:srgbClr val="515151"/>
              </a:solidFill>
              <a:effectLst/>
            </a:endParaRPr>
          </a:p>
          <a:p>
            <a:pPr>
              <a:buFont typeface="Arial" panose="020B0604020202020204" pitchFamily="34" charset="0"/>
              <a:buChar char="•"/>
            </a:pPr>
            <a:r>
              <a:rPr lang="it-IT" dirty="0">
                <a:solidFill>
                  <a:srgbClr val="515151"/>
                </a:solidFill>
                <a:effectLst/>
              </a:rPr>
              <a:t> Codice della crisi d'impresa - Strumenti di regolazione d... </a:t>
            </a:r>
          </a:p>
          <a:p>
            <a:r>
              <a:rPr lang="it-IT" b="1" cap="all" dirty="0">
                <a:solidFill>
                  <a:srgbClr val="1E5192"/>
                </a:solidFill>
                <a:effectLst/>
              </a:rPr>
              <a:t>CRISI D'IMPRESA</a:t>
            </a:r>
            <a:endParaRPr lang="it-IT" dirty="0">
              <a:effectLst/>
            </a:endParaRPr>
          </a:p>
          <a:p>
            <a:r>
              <a:rPr lang="it-IT" b="1" dirty="0">
                <a:solidFill>
                  <a:srgbClr val="0C0C0F"/>
                </a:solidFill>
                <a:effectLst/>
                <a:latin typeface="Roboto Slab" panose="020F0502020204030204" pitchFamily="34" charset="0"/>
              </a:rPr>
              <a:t>Codice della crisi d'impresa - Strumenti di regolazione della crisi</a:t>
            </a:r>
          </a:p>
          <a:p>
            <a:r>
              <a:rPr lang="it-IT" b="0" dirty="0">
                <a:solidFill>
                  <a:srgbClr val="0C0C0F"/>
                </a:solidFill>
                <a:effectLst/>
              </a:rPr>
              <a:t>Titolo IV </a:t>
            </a:r>
          </a:p>
          <a:p>
            <a:pPr algn="r"/>
            <a:r>
              <a:rPr lang="it-IT" b="0" dirty="0">
                <a:solidFill>
                  <a:srgbClr val="5E5E5E"/>
                </a:solidFill>
                <a:effectLst/>
                <a:latin typeface="Roboto Slab" panose="020F0502020204030204" pitchFamily="34" charset="0"/>
              </a:rPr>
              <a:t>Aggiornato il 06/09/2022</a:t>
            </a:r>
          </a:p>
          <a:p>
            <a:r>
              <a:rPr lang="it-IT" cap="all" dirty="0">
                <a:solidFill>
                  <a:srgbClr val="5E5E5E"/>
                </a:solidFill>
                <a:effectLst/>
              </a:rPr>
              <a:t>VEDI TUTTI I CONTENUTI SU</a:t>
            </a:r>
          </a:p>
          <a:p>
            <a:r>
              <a:rPr lang="it-IT" u="none" strike="noStrike" dirty="0">
                <a:solidFill>
                  <a:srgbClr val="0C0C0F"/>
                </a:solidFill>
                <a:effectLst/>
                <a:hlinkClick r:id="rId11"/>
              </a:rPr>
              <a:t>Fallimento</a:t>
            </a:r>
            <a:endParaRPr lang="it-IT" dirty="0">
              <a:effectLst/>
            </a:endParaRPr>
          </a:p>
          <a:p>
            <a:r>
              <a:rPr lang="it-IT" b="1" dirty="0">
                <a:solidFill>
                  <a:srgbClr val="F02311"/>
                </a:solidFill>
                <a:effectLst/>
              </a:rPr>
              <a:t>Codice della crisi d'impresa </a:t>
            </a:r>
            <a:endParaRPr lang="it-IT" dirty="0">
              <a:effectLst/>
            </a:endParaRPr>
          </a:p>
          <a:p>
            <a:pPr algn="ctr"/>
            <a:r>
              <a:rPr lang="it-IT" dirty="0">
                <a:effectLst/>
              </a:rPr>
              <a:t>Parte prima</a:t>
            </a:r>
            <a:br>
              <a:rPr lang="it-IT" dirty="0">
                <a:effectLst/>
              </a:rPr>
            </a:br>
            <a:r>
              <a:rPr lang="it-IT" dirty="0">
                <a:effectLst/>
              </a:rPr>
              <a:t>Titolo I - </a:t>
            </a:r>
            <a:r>
              <a:rPr lang="it-IT" u="sng" dirty="0">
                <a:solidFill>
                  <a:srgbClr val="1E5192"/>
                </a:solidFill>
                <a:effectLst/>
                <a:hlinkClick r:id="rId12"/>
              </a:rPr>
              <a:t>Disposizioni generali</a:t>
            </a:r>
            <a:r>
              <a:rPr lang="it-IT" dirty="0">
                <a:effectLst/>
              </a:rPr>
              <a:t> (artt. 1 - 11)</a:t>
            </a:r>
            <a:br>
              <a:rPr lang="it-IT" dirty="0">
                <a:effectLst/>
              </a:rPr>
            </a:br>
            <a:r>
              <a:rPr lang="it-IT" dirty="0">
                <a:effectLst/>
              </a:rPr>
              <a:t>Titolo II - </a:t>
            </a:r>
            <a:r>
              <a:rPr lang="it-IT" u="sng" dirty="0">
                <a:solidFill>
                  <a:srgbClr val="1E5192"/>
                </a:solidFill>
                <a:effectLst/>
                <a:hlinkClick r:id="rId13"/>
              </a:rPr>
              <a:t>Procedure di allerta e di composizione assistita della crisi</a:t>
            </a:r>
            <a:r>
              <a:rPr lang="it-IT" dirty="0">
                <a:effectLst/>
              </a:rPr>
              <a:t> (artt. 12 - 25)</a:t>
            </a:r>
            <a:br>
              <a:rPr lang="it-IT" dirty="0">
                <a:effectLst/>
              </a:rPr>
            </a:br>
            <a:r>
              <a:rPr lang="it-IT" dirty="0">
                <a:effectLst/>
              </a:rPr>
              <a:t>Titolo III - </a:t>
            </a:r>
            <a:r>
              <a:rPr lang="it-IT" u="sng" dirty="0">
                <a:solidFill>
                  <a:srgbClr val="1E5192"/>
                </a:solidFill>
                <a:effectLst/>
                <a:hlinkClick r:id="rId14"/>
              </a:rPr>
              <a:t>Procedure di regolazione della crisi e dell'insolvenza</a:t>
            </a:r>
            <a:r>
              <a:rPr lang="it-IT" dirty="0">
                <a:effectLst/>
              </a:rPr>
              <a:t> (</a:t>
            </a:r>
            <a:r>
              <a:rPr lang="it-IT" dirty="0" err="1">
                <a:effectLst/>
              </a:rPr>
              <a:t>artt</a:t>
            </a:r>
            <a:r>
              <a:rPr lang="it-IT" dirty="0">
                <a:effectLst/>
              </a:rPr>
              <a:t>- 26 - 55)</a:t>
            </a:r>
            <a:br>
              <a:rPr lang="it-IT" dirty="0">
                <a:effectLst/>
              </a:rPr>
            </a:br>
            <a:r>
              <a:rPr lang="it-IT" dirty="0">
                <a:effectLst/>
              </a:rPr>
              <a:t>Titolo IV - </a:t>
            </a:r>
            <a:r>
              <a:rPr lang="it-IT" u="sng" dirty="0">
                <a:solidFill>
                  <a:srgbClr val="1E5192"/>
                </a:solidFill>
                <a:effectLst/>
                <a:hlinkClick r:id="rId15"/>
              </a:rPr>
              <a:t>Strumenti di regolazione della crisi</a:t>
            </a:r>
            <a:r>
              <a:rPr lang="it-IT" dirty="0">
                <a:effectLst/>
              </a:rPr>
              <a:t> (artt. 56 - 120-quinquies)</a:t>
            </a:r>
            <a:br>
              <a:rPr lang="it-IT" dirty="0">
                <a:effectLst/>
              </a:rPr>
            </a:br>
            <a:r>
              <a:rPr lang="it-IT" dirty="0">
                <a:effectLst/>
              </a:rPr>
              <a:t>Titolo V - </a:t>
            </a:r>
            <a:r>
              <a:rPr lang="it-IT" u="sng" dirty="0">
                <a:solidFill>
                  <a:srgbClr val="1E5192"/>
                </a:solidFill>
                <a:effectLst/>
                <a:hlinkClick r:id="rId16"/>
              </a:rPr>
              <a:t>Liquidazione giudiziale </a:t>
            </a:r>
            <a:r>
              <a:rPr lang="it-IT" dirty="0">
                <a:effectLst/>
              </a:rPr>
              <a:t>(artt. 121-283)</a:t>
            </a:r>
            <a:br>
              <a:rPr lang="it-IT" dirty="0">
                <a:effectLst/>
              </a:rPr>
            </a:br>
            <a:r>
              <a:rPr lang="it-IT" dirty="0">
                <a:effectLst/>
              </a:rPr>
              <a:t>Capo I - </a:t>
            </a:r>
            <a:r>
              <a:rPr lang="it-IT" u="sng" dirty="0">
                <a:solidFill>
                  <a:srgbClr val="1E5192"/>
                </a:solidFill>
                <a:effectLst/>
                <a:hlinkClick r:id="rId17"/>
              </a:rPr>
              <a:t>Imprenditori individuali e società</a:t>
            </a:r>
            <a:r>
              <a:rPr lang="it-IT" dirty="0">
                <a:effectLst/>
              </a:rPr>
              <a:t> (artt. 121-192)</a:t>
            </a:r>
            <a:br>
              <a:rPr lang="it-IT" dirty="0">
                <a:effectLst/>
              </a:rPr>
            </a:br>
            <a:r>
              <a:rPr lang="it-IT" dirty="0">
                <a:effectLst/>
              </a:rPr>
              <a:t>Capo II - </a:t>
            </a:r>
            <a:r>
              <a:rPr lang="it-IT" u="sng" dirty="0">
                <a:solidFill>
                  <a:srgbClr val="1E5192"/>
                </a:solidFill>
                <a:effectLst/>
                <a:hlinkClick r:id="rId18"/>
              </a:rPr>
              <a:t>Custodia e amministrazione dei beni compresi nella liquidazione giudiziale</a:t>
            </a:r>
            <a:r>
              <a:rPr lang="it-IT" dirty="0">
                <a:effectLst/>
              </a:rPr>
              <a:t> (artt. 193 -199)</a:t>
            </a:r>
            <a:br>
              <a:rPr lang="it-IT" dirty="0">
                <a:effectLst/>
              </a:rPr>
            </a:br>
            <a:r>
              <a:rPr lang="it-IT" dirty="0">
                <a:effectLst/>
              </a:rPr>
              <a:t>Capo III - </a:t>
            </a:r>
            <a:r>
              <a:rPr lang="it-IT" u="sng" dirty="0">
                <a:solidFill>
                  <a:srgbClr val="1E5192"/>
                </a:solidFill>
                <a:effectLst/>
                <a:hlinkClick r:id="rId19"/>
              </a:rPr>
              <a:t>Accertamento del passivo e dei diritti dei terzi sui beni compresi nella liquidazione giudiziale</a:t>
            </a:r>
            <a:r>
              <a:rPr lang="it-IT" dirty="0">
                <a:effectLst/>
              </a:rPr>
              <a:t> (artt. 200 - 210)</a:t>
            </a:r>
            <a:br>
              <a:rPr lang="it-IT" dirty="0">
                <a:effectLst/>
              </a:rPr>
            </a:br>
            <a:r>
              <a:rPr lang="it-IT" dirty="0">
                <a:effectLst/>
              </a:rPr>
              <a:t>Capo IV - </a:t>
            </a:r>
            <a:r>
              <a:rPr lang="it-IT" u="sng" dirty="0">
                <a:solidFill>
                  <a:srgbClr val="1E5192"/>
                </a:solidFill>
                <a:effectLst/>
                <a:hlinkClick r:id="rId20"/>
              </a:rPr>
              <a:t>Esercizio dell'impresa e liquidazione dell'attivo</a:t>
            </a:r>
            <a:r>
              <a:rPr lang="it-IT" dirty="0">
                <a:effectLst/>
              </a:rPr>
              <a:t> (artt. 211 - 219)</a:t>
            </a:r>
            <a:br>
              <a:rPr lang="it-IT" dirty="0">
                <a:effectLst/>
              </a:rPr>
            </a:br>
            <a:r>
              <a:rPr lang="it-IT" dirty="0">
                <a:effectLst/>
              </a:rPr>
              <a:t>Capo V - </a:t>
            </a:r>
            <a:r>
              <a:rPr lang="it-IT" u="sng" dirty="0">
                <a:solidFill>
                  <a:srgbClr val="1E5192"/>
                </a:solidFill>
                <a:effectLst/>
                <a:hlinkClick r:id="rId21"/>
              </a:rPr>
              <a:t>Ripartizione dell'attivo</a:t>
            </a:r>
            <a:r>
              <a:rPr lang="it-IT" dirty="0">
                <a:effectLst/>
              </a:rPr>
              <a:t> (artt. 220 - 232)</a:t>
            </a:r>
            <a:br>
              <a:rPr lang="it-IT" dirty="0">
                <a:effectLst/>
              </a:rPr>
            </a:br>
            <a:r>
              <a:rPr lang="it-IT" dirty="0">
                <a:effectLst/>
              </a:rPr>
              <a:t>Capo VI - </a:t>
            </a:r>
            <a:r>
              <a:rPr lang="it-IT" u="sng" dirty="0">
                <a:solidFill>
                  <a:srgbClr val="1E5192"/>
                </a:solidFill>
                <a:effectLst/>
                <a:hlinkClick r:id="rId22"/>
              </a:rPr>
              <a:t>Cessazione della procedura di liquidazione giudiziale</a:t>
            </a:r>
            <a:r>
              <a:rPr lang="it-IT" dirty="0">
                <a:effectLst/>
              </a:rPr>
              <a:t> (artt. 233 - 239)</a:t>
            </a:r>
            <a:br>
              <a:rPr lang="it-IT" dirty="0">
                <a:effectLst/>
              </a:rPr>
            </a:br>
            <a:r>
              <a:rPr lang="it-IT" dirty="0">
                <a:effectLst/>
              </a:rPr>
              <a:t>Capo VII - </a:t>
            </a:r>
            <a:r>
              <a:rPr lang="it-IT" u="sng" dirty="0">
                <a:solidFill>
                  <a:srgbClr val="1E5192"/>
                </a:solidFill>
                <a:effectLst/>
                <a:hlinkClick r:id="rId23"/>
              </a:rPr>
              <a:t>Concordato nella liquidazione giudiziale</a:t>
            </a:r>
            <a:r>
              <a:rPr lang="it-IT" dirty="0">
                <a:effectLst/>
              </a:rPr>
              <a:t> (artt. 240 - 253)</a:t>
            </a:r>
            <a:br>
              <a:rPr lang="it-IT" dirty="0">
                <a:effectLst/>
              </a:rPr>
            </a:br>
            <a:r>
              <a:rPr lang="it-IT" dirty="0">
                <a:effectLst/>
              </a:rPr>
              <a:t>Capo VIII - </a:t>
            </a:r>
            <a:r>
              <a:rPr lang="it-IT" u="sng" dirty="0">
                <a:solidFill>
                  <a:srgbClr val="1E5192"/>
                </a:solidFill>
                <a:effectLst/>
                <a:hlinkClick r:id="rId24"/>
              </a:rPr>
              <a:t>Liquidazione giudiziale e concordato nella liquidazione giudiziale delle società</a:t>
            </a:r>
            <a:r>
              <a:rPr lang="it-IT" dirty="0">
                <a:effectLst/>
              </a:rPr>
              <a:t> (artt. 254 - 267)</a:t>
            </a:r>
            <a:br>
              <a:rPr lang="it-IT" dirty="0">
                <a:effectLst/>
              </a:rPr>
            </a:br>
            <a:r>
              <a:rPr lang="it-IT" dirty="0">
                <a:effectLst/>
              </a:rPr>
              <a:t>Capo IX - </a:t>
            </a:r>
            <a:r>
              <a:rPr lang="it-IT" u="sng" dirty="0">
                <a:solidFill>
                  <a:srgbClr val="1E5192"/>
                </a:solidFill>
                <a:effectLst/>
                <a:hlinkClick r:id="rId25"/>
              </a:rPr>
              <a:t>Liquidazione controllata del sovraindebitato</a:t>
            </a:r>
            <a:r>
              <a:rPr lang="it-IT" dirty="0">
                <a:effectLst/>
              </a:rPr>
              <a:t> (artt. 268 - 277)</a:t>
            </a:r>
            <a:br>
              <a:rPr lang="it-IT" dirty="0">
                <a:effectLst/>
              </a:rPr>
            </a:br>
            <a:r>
              <a:rPr lang="it-IT" dirty="0">
                <a:effectLst/>
              </a:rPr>
              <a:t>Capo X - </a:t>
            </a:r>
            <a:r>
              <a:rPr lang="it-IT" u="sng" dirty="0">
                <a:solidFill>
                  <a:srgbClr val="1E5192"/>
                </a:solidFill>
                <a:effectLst/>
                <a:hlinkClick r:id="rId26"/>
              </a:rPr>
              <a:t>Esdebitazione</a:t>
            </a:r>
            <a:r>
              <a:rPr lang="it-IT" dirty="0">
                <a:effectLst/>
              </a:rPr>
              <a:t> (artt. 278 - 283)</a:t>
            </a:r>
            <a:br>
              <a:rPr lang="it-IT" dirty="0">
                <a:effectLst/>
              </a:rPr>
            </a:br>
            <a:r>
              <a:rPr lang="it-IT" dirty="0">
                <a:effectLst/>
              </a:rPr>
              <a:t>Titolo VI - </a:t>
            </a:r>
            <a:r>
              <a:rPr lang="it-IT" u="sng" dirty="0">
                <a:solidFill>
                  <a:srgbClr val="1E5192"/>
                </a:solidFill>
                <a:effectLst/>
                <a:hlinkClick r:id="rId27"/>
              </a:rPr>
              <a:t>Disposizioni relative ai gruppi di imprese</a:t>
            </a:r>
            <a:r>
              <a:rPr lang="it-IT" dirty="0">
                <a:effectLst/>
              </a:rPr>
              <a:t> (artt. 284 - 292)</a:t>
            </a:r>
            <a:br>
              <a:rPr lang="it-IT" dirty="0">
                <a:effectLst/>
              </a:rPr>
            </a:br>
            <a:r>
              <a:rPr lang="it-IT" dirty="0">
                <a:effectLst/>
              </a:rPr>
              <a:t>Titolo VII - </a:t>
            </a:r>
            <a:r>
              <a:rPr lang="it-IT" u="sng" dirty="0">
                <a:solidFill>
                  <a:srgbClr val="1E5192"/>
                </a:solidFill>
                <a:effectLst/>
                <a:hlinkClick r:id="rId28"/>
              </a:rPr>
              <a:t>Liquidazione coatta amministrativa</a:t>
            </a:r>
            <a:r>
              <a:rPr lang="it-IT" dirty="0">
                <a:effectLst/>
              </a:rPr>
              <a:t> (artt. 293 - 316)</a:t>
            </a:r>
            <a:br>
              <a:rPr lang="it-IT" dirty="0">
                <a:effectLst/>
              </a:rPr>
            </a:br>
            <a:r>
              <a:rPr lang="it-IT" dirty="0">
                <a:effectLst/>
              </a:rPr>
              <a:t>Titolo VIII - </a:t>
            </a:r>
            <a:r>
              <a:rPr lang="it-IT" u="sng" dirty="0">
                <a:solidFill>
                  <a:srgbClr val="1E5192"/>
                </a:solidFill>
                <a:effectLst/>
                <a:hlinkClick r:id="rId29"/>
              </a:rPr>
              <a:t>Liquidazione giudiziale e misure cautelari penali</a:t>
            </a:r>
            <a:r>
              <a:rPr lang="it-IT" dirty="0">
                <a:effectLst/>
              </a:rPr>
              <a:t> (artt. 317 - 321)</a:t>
            </a:r>
            <a:br>
              <a:rPr lang="it-IT" dirty="0">
                <a:effectLst/>
              </a:rPr>
            </a:br>
            <a:r>
              <a:rPr lang="it-IT" dirty="0">
                <a:effectLst/>
              </a:rPr>
              <a:t>Titolo IX - </a:t>
            </a:r>
            <a:r>
              <a:rPr lang="it-IT" u="sng" dirty="0">
                <a:solidFill>
                  <a:srgbClr val="1E5192"/>
                </a:solidFill>
                <a:effectLst/>
                <a:hlinkClick r:id="rId30"/>
              </a:rPr>
              <a:t>Disposizioni penali </a:t>
            </a:r>
            <a:r>
              <a:rPr lang="it-IT" dirty="0">
                <a:effectLst/>
              </a:rPr>
              <a:t>(artt. 322 - 347)</a:t>
            </a:r>
            <a:br>
              <a:rPr lang="it-IT" dirty="0">
                <a:effectLst/>
              </a:rPr>
            </a:br>
            <a:r>
              <a:rPr lang="it-IT" dirty="0">
                <a:effectLst/>
              </a:rPr>
              <a:t>Titolo X - </a:t>
            </a:r>
            <a:r>
              <a:rPr lang="it-IT" u="sng" dirty="0">
                <a:solidFill>
                  <a:srgbClr val="1E5192"/>
                </a:solidFill>
                <a:effectLst/>
                <a:hlinkClick r:id="rId31"/>
              </a:rPr>
              <a:t>Disposizioni per l'attuazione del codice della crisi e dell'insolvenza, norme di coordinamento e disciplina transitoria</a:t>
            </a:r>
            <a:r>
              <a:rPr lang="it-IT" dirty="0">
                <a:effectLst/>
              </a:rPr>
              <a:t> (artt. 348 - 374) </a:t>
            </a:r>
            <a:br>
              <a:rPr lang="it-IT" dirty="0">
                <a:effectLst/>
              </a:rPr>
            </a:br>
            <a:r>
              <a:rPr lang="it-IT" dirty="0">
                <a:effectLst/>
              </a:rPr>
              <a:t>Parte seconda - </a:t>
            </a:r>
            <a:r>
              <a:rPr lang="it-IT" u="sng" dirty="0">
                <a:solidFill>
                  <a:srgbClr val="1E5192"/>
                </a:solidFill>
                <a:effectLst/>
                <a:hlinkClick r:id="rId32"/>
              </a:rPr>
              <a:t>Modifiche al codice civile</a:t>
            </a:r>
            <a:r>
              <a:rPr lang="it-IT" dirty="0">
                <a:effectLst/>
              </a:rPr>
              <a:t> (artt. 375 - 384)</a:t>
            </a:r>
            <a:br>
              <a:rPr lang="it-IT" dirty="0">
                <a:effectLst/>
              </a:rPr>
            </a:br>
            <a:r>
              <a:rPr lang="it-IT" dirty="0">
                <a:effectLst/>
              </a:rPr>
              <a:t>Parte terza - </a:t>
            </a:r>
            <a:r>
              <a:rPr lang="it-IT" u="sng" dirty="0">
                <a:solidFill>
                  <a:srgbClr val="1E5192"/>
                </a:solidFill>
                <a:effectLst/>
                <a:hlinkClick r:id="rId33"/>
              </a:rPr>
              <a:t>Garanzie in favore degli acquirenti di immobili da costruire</a:t>
            </a:r>
            <a:r>
              <a:rPr lang="it-IT" dirty="0">
                <a:effectLst/>
              </a:rPr>
              <a:t> (artt. 385 - 388)</a:t>
            </a:r>
            <a:br>
              <a:rPr lang="it-IT" dirty="0">
                <a:effectLst/>
              </a:rPr>
            </a:br>
            <a:r>
              <a:rPr lang="it-IT" dirty="0">
                <a:effectLst/>
              </a:rPr>
              <a:t>Parte quarta - </a:t>
            </a:r>
            <a:r>
              <a:rPr lang="it-IT" u="sng" dirty="0">
                <a:solidFill>
                  <a:srgbClr val="1E5192"/>
                </a:solidFill>
                <a:effectLst/>
                <a:hlinkClick r:id="rId34"/>
              </a:rPr>
              <a:t>Disposizioni finali e transitorie</a:t>
            </a:r>
            <a:r>
              <a:rPr lang="it-IT" dirty="0">
                <a:effectLst/>
              </a:rPr>
              <a:t> (artt. 389 - 391) </a:t>
            </a:r>
            <a:br>
              <a:rPr lang="it-IT" dirty="0">
                <a:effectLst/>
              </a:rPr>
            </a:br>
            <a:br>
              <a:rPr lang="it-IT" dirty="0">
                <a:effectLst/>
              </a:rPr>
            </a:br>
            <a:r>
              <a:rPr lang="it-IT" b="1" dirty="0">
                <a:effectLst/>
              </a:rPr>
              <a:t>(</a:t>
            </a:r>
            <a:r>
              <a:rPr lang="it-IT" b="1" u="sng" dirty="0">
                <a:solidFill>
                  <a:srgbClr val="1E5192"/>
                </a:solidFill>
                <a:effectLst/>
                <a:hlinkClick r:id="rId35"/>
              </a:rPr>
              <a:t>&lt;&lt; Precede</a:t>
            </a:r>
            <a:r>
              <a:rPr lang="it-IT" b="1" dirty="0">
                <a:effectLst/>
              </a:rPr>
              <a:t>)</a:t>
            </a:r>
            <a:br>
              <a:rPr lang="it-IT" b="1" dirty="0">
                <a:effectLst/>
              </a:rPr>
            </a:br>
            <a:br>
              <a:rPr lang="it-IT" b="1" dirty="0">
                <a:effectLst/>
              </a:rPr>
            </a:br>
            <a:r>
              <a:rPr lang="it-IT" b="1" dirty="0">
                <a:effectLst/>
              </a:rPr>
              <a:t>Titolo IV</a:t>
            </a:r>
            <a:endParaRPr lang="it-IT" dirty="0">
              <a:effectLst/>
            </a:endParaRPr>
          </a:p>
          <a:p>
            <a:pPr algn="ctr"/>
            <a:br>
              <a:rPr lang="it-IT" b="1" dirty="0">
                <a:effectLst/>
              </a:rPr>
            </a:br>
            <a:endParaRPr lang="it-IT" dirty="0">
              <a:effectLst/>
            </a:endParaRPr>
          </a:p>
          <a:p>
            <a:pPr algn="ctr"/>
            <a:r>
              <a:rPr lang="it-IT" b="1" dirty="0">
                <a:effectLst/>
              </a:rPr>
              <a:t>STRUMENTI DI REGOLAZIONE DELLA CRISI</a:t>
            </a:r>
            <a:endParaRPr lang="it-IT" dirty="0">
              <a:effectLst/>
            </a:endParaRPr>
          </a:p>
          <a:p>
            <a:pPr algn="ctr"/>
            <a:r>
              <a:rPr lang="it-IT" dirty="0">
                <a:effectLst/>
              </a:rPr>
              <a:t> </a:t>
            </a:r>
          </a:p>
          <a:p>
            <a:pPr algn="ctr"/>
            <a:r>
              <a:rPr lang="it-IT" b="1" dirty="0">
                <a:effectLst/>
              </a:rPr>
              <a:t>Capo I</a:t>
            </a:r>
            <a:endParaRPr lang="it-IT" dirty="0">
              <a:effectLst/>
            </a:endParaRPr>
          </a:p>
          <a:p>
            <a:pPr algn="ctr"/>
            <a:r>
              <a:rPr lang="it-IT" dirty="0">
                <a:effectLst/>
              </a:rPr>
              <a:t> </a:t>
            </a:r>
          </a:p>
          <a:p>
            <a:pPr algn="ctr"/>
            <a:r>
              <a:rPr lang="it-IT" b="1" dirty="0">
                <a:effectLst/>
              </a:rPr>
              <a:t>Accordi</a:t>
            </a:r>
            <a:endParaRPr lang="it-IT" dirty="0">
              <a:effectLst/>
            </a:endParaRPr>
          </a:p>
          <a:p>
            <a:pPr algn="ctr"/>
            <a:r>
              <a:rPr lang="it-IT" dirty="0">
                <a:effectLst/>
              </a:rPr>
              <a:t> </a:t>
            </a:r>
          </a:p>
          <a:p>
            <a:pPr algn="ctr"/>
            <a:r>
              <a:rPr lang="it-IT" b="1" dirty="0">
                <a:effectLst/>
              </a:rPr>
              <a:t>Sezione I</a:t>
            </a:r>
            <a:endParaRPr lang="it-IT" dirty="0">
              <a:effectLst/>
            </a:endParaRPr>
          </a:p>
          <a:p>
            <a:pPr algn="ctr"/>
            <a:r>
              <a:rPr lang="it-IT" dirty="0">
                <a:effectLst/>
              </a:rPr>
              <a:t> </a:t>
            </a:r>
          </a:p>
          <a:p>
            <a:pPr algn="ctr"/>
            <a:r>
              <a:rPr lang="it-IT" b="1" dirty="0">
                <a:effectLst/>
              </a:rPr>
              <a:t>Piano attestato di risanamento (</a:t>
            </a:r>
            <a:r>
              <a:rPr lang="it-IT" b="1" baseline="30000" dirty="0">
                <a:effectLst/>
              </a:rPr>
              <a:t>1</a:t>
            </a:r>
            <a:r>
              <a:rPr lang="it-IT" b="1" dirty="0">
                <a:effectLst/>
              </a:rPr>
              <a:t>)</a:t>
            </a:r>
            <a:endParaRPr lang="it-IT" dirty="0">
              <a:effectLst/>
            </a:endParaRPr>
          </a:p>
          <a:p>
            <a:pPr>
              <a:spcAft>
                <a:spcPts val="100"/>
              </a:spcAft>
            </a:pPr>
            <a:r>
              <a:rPr lang="it-IT" dirty="0">
                <a:effectLst/>
              </a:rPr>
              <a:t>(1) Rubrica così sostituita dall'</a:t>
            </a:r>
            <a:r>
              <a:rPr lang="it-IT" i="1" dirty="0">
                <a:effectLst/>
              </a:rPr>
              <a:t>art. 14, comma 1,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 Precedentemente la rubrica era la seguente: «Strumenti negoziali stragiudiziali».</a:t>
            </a:r>
          </a:p>
          <a:p>
            <a:pPr algn="ctr"/>
            <a:r>
              <a:rPr lang="it-IT" b="1" dirty="0">
                <a:effectLst/>
              </a:rPr>
              <a:t>Art. 56</a:t>
            </a:r>
            <a:endParaRPr lang="it-IT" dirty="0">
              <a:effectLst/>
            </a:endParaRPr>
          </a:p>
          <a:p>
            <a:pPr algn="ctr"/>
            <a:br>
              <a:rPr lang="it-IT" b="1" dirty="0">
                <a:effectLst/>
              </a:rPr>
            </a:br>
            <a:endParaRPr lang="it-IT" dirty="0">
              <a:effectLst/>
            </a:endParaRPr>
          </a:p>
          <a:p>
            <a:pPr algn="ctr"/>
            <a:r>
              <a:rPr lang="it-IT" b="1" dirty="0">
                <a:effectLst/>
              </a:rPr>
              <a:t>Accordi in esecuzione di piani attestati di risanamento (</a:t>
            </a:r>
            <a:r>
              <a:rPr lang="it-IT" b="1" baseline="30000" dirty="0">
                <a:effectLst/>
              </a:rPr>
              <a:t>1</a:t>
            </a:r>
            <a:r>
              <a:rPr lang="it-IT" b="1" dirty="0">
                <a:effectLst/>
              </a:rPr>
              <a:t>)</a:t>
            </a:r>
            <a:br>
              <a:rPr lang="it-IT" b="1" dirty="0">
                <a:effectLst/>
              </a:rPr>
            </a:br>
            <a:endParaRPr lang="it-IT" dirty="0">
              <a:effectLst/>
            </a:endParaRPr>
          </a:p>
          <a:p>
            <a:pPr>
              <a:spcAft>
                <a:spcPts val="100"/>
              </a:spcAft>
            </a:pPr>
            <a:r>
              <a:rPr lang="it-IT" dirty="0">
                <a:effectLst/>
              </a:rPr>
              <a:t>1. L'imprenditore in stato di crisi o di insolvenza può predisporre un piano, rivolto ai creditori, che appaia idoneo a consentire il risanamento dell'esposizione debitoria dell'impresa e ad assicurare il riequilibrio della situazione economico finanziaria.</a:t>
            </a:r>
          </a:p>
          <a:p>
            <a:pPr>
              <a:spcAft>
                <a:spcPts val="100"/>
              </a:spcAft>
            </a:pPr>
            <a:r>
              <a:rPr lang="it-IT" dirty="0">
                <a:effectLst/>
              </a:rPr>
              <a:t>2. Il piano deve avere data certa e deve indicare:</a:t>
            </a:r>
          </a:p>
          <a:p>
            <a:pPr>
              <a:spcAft>
                <a:spcPts val="100"/>
              </a:spcAft>
            </a:pPr>
            <a:r>
              <a:rPr lang="it-IT" dirty="0">
                <a:effectLst/>
              </a:rPr>
              <a:t>a) la situazione economico-patrimoniale e finanziaria dell'impresa;</a:t>
            </a:r>
          </a:p>
          <a:p>
            <a:pPr>
              <a:spcAft>
                <a:spcPts val="100"/>
              </a:spcAft>
            </a:pPr>
            <a:r>
              <a:rPr lang="it-IT" dirty="0">
                <a:effectLst/>
              </a:rPr>
              <a:t>b) le principali cause della crisi;</a:t>
            </a:r>
          </a:p>
          <a:p>
            <a:pPr>
              <a:spcAft>
                <a:spcPts val="100"/>
              </a:spcAft>
            </a:pPr>
            <a:r>
              <a:rPr lang="it-IT" dirty="0">
                <a:effectLst/>
              </a:rPr>
              <a:t>c) le strategie d'intervento e i tempi necessari per assicurare il riequilibrio della situazione finanziaria;</a:t>
            </a:r>
          </a:p>
          <a:p>
            <a:pPr>
              <a:spcAft>
                <a:spcPts val="100"/>
              </a:spcAft>
            </a:pPr>
            <a:r>
              <a:rPr lang="it-IT" dirty="0">
                <a:effectLst/>
              </a:rPr>
              <a:t>d) i creditori e l'ammontare dei crediti dei quali si propone la rinegoziazione e lo stato delle eventuali trattative, nonché l'elenco dei creditori estranei, con l'indicazione delle risorse destinate all'integrale soddisfacimento dei loro crediti alla data di scadenza;</a:t>
            </a:r>
          </a:p>
          <a:p>
            <a:pPr>
              <a:spcAft>
                <a:spcPts val="100"/>
              </a:spcAft>
            </a:pPr>
            <a:r>
              <a:rPr lang="it-IT" dirty="0">
                <a:effectLst/>
              </a:rPr>
              <a:t>e) gli apporti di finanza nuova;</a:t>
            </a:r>
          </a:p>
          <a:p>
            <a:pPr>
              <a:spcAft>
                <a:spcPts val="100"/>
              </a:spcAft>
            </a:pPr>
            <a:r>
              <a:rPr lang="it-IT" dirty="0" err="1">
                <a:effectLst/>
              </a:rPr>
              <a:t>f</a:t>
            </a:r>
            <a:r>
              <a:rPr lang="it-IT" dirty="0">
                <a:effectLst/>
              </a:rPr>
              <a:t>) i tempi delle azioni da compiersi, che consentono di verificarne la realizzazione, nonché gli strumenti da adottare nel caso di scostamento tra gli obiettivi e la situazione in atto;</a:t>
            </a:r>
          </a:p>
          <a:p>
            <a:pPr>
              <a:spcAft>
                <a:spcPts val="100"/>
              </a:spcAft>
            </a:pPr>
            <a:r>
              <a:rPr lang="it-IT" dirty="0">
                <a:effectLst/>
              </a:rPr>
              <a:t>g) il piano industriale e l'evidenziazione dei suoi effetti sul piano finanziario.</a:t>
            </a:r>
          </a:p>
          <a:p>
            <a:pPr>
              <a:spcAft>
                <a:spcPts val="100"/>
              </a:spcAft>
            </a:pPr>
            <a:r>
              <a:rPr lang="it-IT" dirty="0">
                <a:effectLst/>
              </a:rPr>
              <a:t>3. Un professionista indipendente deve attestare la veridicità dei dati aziendali e la fattibilità economica del piano.</a:t>
            </a:r>
          </a:p>
          <a:p>
            <a:pPr>
              <a:spcAft>
                <a:spcPts val="100"/>
              </a:spcAft>
            </a:pPr>
            <a:r>
              <a:rPr lang="it-IT" dirty="0">
                <a:effectLst/>
              </a:rPr>
              <a:t>4. Il piano, l'attestazione di cui al comma 3 e gli accordi conclusi con i creditori possono essere pubblicati nel registro delle imprese su richiesta del debitore.</a:t>
            </a:r>
          </a:p>
          <a:p>
            <a:pPr>
              <a:spcAft>
                <a:spcPts val="100"/>
              </a:spcAft>
            </a:pPr>
            <a:r>
              <a:rPr lang="it-IT" dirty="0">
                <a:effectLst/>
              </a:rPr>
              <a:t>5. Gli atti unilaterali e i contratti posti in essere in esecuzione del piano devono essere provati per iscritto e devono avere data certa.</a:t>
            </a:r>
          </a:p>
          <a:p>
            <a:r>
              <a:rPr lang="it-IT" dirty="0">
                <a:effectLst/>
              </a:rPr>
              <a:t>(1) Articolo così sostituito dall'</a:t>
            </a:r>
            <a:r>
              <a:rPr lang="it-IT" i="1" dirty="0">
                <a:effectLst/>
              </a:rPr>
              <a:t>art. 8, comma 1, </a:t>
            </a:r>
            <a:r>
              <a:rPr lang="it-IT" i="1" dirty="0" err="1">
                <a:effectLst/>
              </a:rPr>
              <a:t>D.Lgs.</a:t>
            </a:r>
            <a:r>
              <a:rPr lang="it-IT" i="1" dirty="0">
                <a:effectLst/>
              </a:rPr>
              <a:t> 26 ottobre 2020, n. 147</a:t>
            </a:r>
            <a:r>
              <a:rPr lang="it-IT" dirty="0">
                <a:effectLst/>
              </a:rPr>
              <a:t>, a decorrere dal 15 luglio 2022.</a:t>
            </a:r>
          </a:p>
          <a:p>
            <a:r>
              <a:rPr lang="it-IT" dirty="0">
                <a:effectLst/>
              </a:rPr>
              <a:t> </a:t>
            </a:r>
          </a:p>
          <a:p>
            <a:r>
              <a:rPr lang="it-IT" dirty="0">
                <a:effectLst/>
              </a:rPr>
              <a:t>Per approfondimenti vedi la voce "</a:t>
            </a:r>
            <a:r>
              <a:rPr lang="it-IT" b="1" u="sng" dirty="0">
                <a:solidFill>
                  <a:srgbClr val="1E5192"/>
                </a:solidFill>
                <a:effectLst/>
                <a:hlinkClick r:id="rId36"/>
              </a:rPr>
              <a:t>Piano attestato di risanamento</a:t>
            </a:r>
            <a:r>
              <a:rPr lang="it-IT" dirty="0">
                <a:effectLst/>
              </a:rPr>
              <a:t>" di </a:t>
            </a:r>
            <a:r>
              <a:rPr lang="it-IT" dirty="0" err="1">
                <a:effectLst/>
              </a:rPr>
              <a:t>AltalexPedia</a:t>
            </a:r>
            <a:r>
              <a:rPr lang="it-IT" dirty="0">
                <a:effectLst/>
              </a:rPr>
              <a:t>. </a:t>
            </a:r>
          </a:p>
          <a:p>
            <a:pPr algn="ctr"/>
            <a:br>
              <a:rPr lang="it-IT" dirty="0">
                <a:effectLst/>
              </a:rPr>
            </a:br>
            <a:r>
              <a:rPr lang="it-IT" b="1" dirty="0">
                <a:effectLst/>
              </a:rPr>
              <a:t>Sezione II</a:t>
            </a:r>
            <a:endParaRPr lang="it-IT" dirty="0">
              <a:effectLst/>
            </a:endParaRPr>
          </a:p>
          <a:p>
            <a:pPr algn="ctr"/>
            <a:br>
              <a:rPr lang="it-IT" b="1" dirty="0">
                <a:effectLst/>
              </a:rPr>
            </a:br>
            <a:endParaRPr lang="it-IT" dirty="0">
              <a:effectLst/>
            </a:endParaRPr>
          </a:p>
          <a:p>
            <a:pPr algn="ctr"/>
            <a:r>
              <a:rPr lang="it-IT" b="1" dirty="0">
                <a:effectLst/>
              </a:rPr>
              <a:t>Accordi di ristrutturazione, convenzione di moratoria e accordi su crediti tributari e contributivi (</a:t>
            </a:r>
            <a:r>
              <a:rPr lang="it-IT" baseline="30000" dirty="0">
                <a:effectLst/>
              </a:rPr>
              <a:t>1</a:t>
            </a:r>
            <a:r>
              <a:rPr lang="it-IT" b="1" dirty="0">
                <a:effectLst/>
              </a:rPr>
              <a:t>)</a:t>
            </a:r>
            <a:endParaRPr lang="it-IT" dirty="0">
              <a:effectLst/>
            </a:endParaRPr>
          </a:p>
          <a:p>
            <a:pPr>
              <a:spcAft>
                <a:spcPts val="100"/>
              </a:spcAft>
            </a:pPr>
            <a:r>
              <a:rPr lang="it-IT" dirty="0">
                <a:effectLst/>
              </a:rPr>
              <a:t>(99) Rubrica così sostituita dall'</a:t>
            </a:r>
            <a:r>
              <a:rPr lang="it-IT" i="1" dirty="0">
                <a:effectLst/>
              </a:rPr>
              <a:t>art. 15, comma 1,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 Precedentemente la rubrica era la seguente: «Strumenti negoziali stragiudiziali soggetti ad omologazione».</a:t>
            </a:r>
          </a:p>
          <a:p>
            <a:pPr algn="ctr"/>
            <a:r>
              <a:rPr lang="it-IT" b="1" dirty="0">
                <a:effectLst/>
              </a:rPr>
              <a:t>Art. 57</a:t>
            </a:r>
            <a:endParaRPr lang="it-IT" dirty="0">
              <a:effectLst/>
            </a:endParaRPr>
          </a:p>
          <a:p>
            <a:pPr algn="ctr"/>
            <a:br>
              <a:rPr lang="it-IT" b="1" dirty="0">
                <a:effectLst/>
              </a:rPr>
            </a:br>
            <a:endParaRPr lang="it-IT" dirty="0">
              <a:effectLst/>
            </a:endParaRPr>
          </a:p>
          <a:p>
            <a:pPr algn="ctr"/>
            <a:r>
              <a:rPr lang="it-IT" b="1" dirty="0">
                <a:effectLst/>
              </a:rPr>
              <a:t>Accordi di ristrutturazione dei debiti</a:t>
            </a:r>
            <a:endParaRPr lang="it-IT" dirty="0">
              <a:effectLst/>
            </a:endParaRPr>
          </a:p>
          <a:p>
            <a:pPr>
              <a:spcAft>
                <a:spcPts val="100"/>
              </a:spcAft>
            </a:pPr>
            <a:r>
              <a:rPr lang="it-IT" dirty="0">
                <a:effectLst/>
              </a:rPr>
              <a:t>1. Gli accordi di ristrutturazione dei debiti sono conclusi dall'imprenditore, anche non commerciale e diverso dall'imprenditore minore, in stato di crisi o di insolvenza, con i creditori che rappresentino almeno il sessanta per cento dei crediti e sono soggetti ad omologazione ai sensi dell'articolo 48. (</a:t>
            </a:r>
            <a:r>
              <a:rPr lang="it-IT" baseline="30000" dirty="0">
                <a:effectLst/>
              </a:rPr>
              <a:t>3</a:t>
            </a:r>
            <a:r>
              <a:rPr lang="it-IT" dirty="0">
                <a:effectLst/>
              </a:rPr>
              <a:t>)</a:t>
            </a:r>
          </a:p>
          <a:p>
            <a:pPr>
              <a:spcAft>
                <a:spcPts val="100"/>
              </a:spcAft>
            </a:pPr>
            <a:r>
              <a:rPr lang="it-IT" dirty="0">
                <a:effectLst/>
              </a:rPr>
              <a:t>2. Gli accordi devono contenere l'indicazione degli elementi del piano economico-finanziario che ne consentono l'esecuzione. Il piano deve essere redatto secondo le modalità indicate dall'articolo 56. Al piano debbono essere allegati i documenti di cui all'articolo 39, commi 1 e 3. (</a:t>
            </a:r>
            <a:r>
              <a:rPr lang="it-IT" baseline="30000" dirty="0">
                <a:effectLst/>
              </a:rPr>
              <a:t>1</a:t>
            </a:r>
            <a:r>
              <a:rPr lang="it-IT" dirty="0">
                <a:effectLst/>
              </a:rPr>
              <a:t>)</a:t>
            </a:r>
          </a:p>
          <a:p>
            <a:pPr>
              <a:spcAft>
                <a:spcPts val="100"/>
              </a:spcAft>
            </a:pPr>
            <a:r>
              <a:rPr lang="it-IT" dirty="0">
                <a:effectLst/>
              </a:rPr>
              <a:t>3. Gli accordi devono essere idonei ad assicurare il pagamento integrale dei creditori estranei nei seguenti termini:</a:t>
            </a:r>
          </a:p>
          <a:p>
            <a:pPr>
              <a:spcAft>
                <a:spcPts val="100"/>
              </a:spcAft>
            </a:pPr>
            <a:r>
              <a:rPr lang="it-IT" dirty="0">
                <a:effectLst/>
              </a:rPr>
              <a:t>a) entro centoventi giorni dall'omologazione, in caso di crediti già scaduti a quella data;</a:t>
            </a:r>
          </a:p>
          <a:p>
            <a:pPr>
              <a:spcAft>
                <a:spcPts val="100"/>
              </a:spcAft>
            </a:pPr>
            <a:r>
              <a:rPr lang="it-IT" dirty="0">
                <a:effectLst/>
              </a:rPr>
              <a:t>b) entro centoventi giorni dalla scadenza, in caso di crediti non ancora scaduti alla data dell'omologazione.</a:t>
            </a:r>
          </a:p>
          <a:p>
            <a:pPr>
              <a:spcAft>
                <a:spcPts val="100"/>
              </a:spcAft>
            </a:pPr>
            <a:r>
              <a:rPr lang="it-IT" dirty="0">
                <a:effectLst/>
              </a:rPr>
              <a:t>4. Un professionista indipendente deve attestare la veridicità dei dati aziendali e la fattibilità del piano. L'attestazione deve specificare l'idoneità dell'accordo e del piano ad assicurare l'integrale pagamento dei creditori estranei nel rispetto dei termini di cui al comma 3. (</a:t>
            </a:r>
            <a:r>
              <a:rPr lang="it-IT" baseline="30000" dirty="0">
                <a:effectLst/>
              </a:rPr>
              <a:t>2</a:t>
            </a:r>
            <a:r>
              <a:rPr lang="it-IT" dirty="0">
                <a:effectLst/>
              </a:rPr>
              <a:t>)</a:t>
            </a:r>
          </a:p>
          <a:p>
            <a:r>
              <a:rPr lang="it-IT" dirty="0">
                <a:effectLst/>
              </a:rPr>
              <a:t>(1) Comma così modificato dall'</a:t>
            </a:r>
            <a:r>
              <a:rPr lang="it-IT" i="1" dirty="0">
                <a:effectLst/>
              </a:rPr>
              <a:t>art. 9, comma 1, lett. a), </a:t>
            </a:r>
            <a:r>
              <a:rPr lang="it-IT" i="1" dirty="0" err="1">
                <a:effectLst/>
              </a:rPr>
              <a:t>D.Lgs.</a:t>
            </a:r>
            <a:r>
              <a:rPr lang="it-IT" i="1" dirty="0">
                <a:effectLst/>
              </a:rPr>
              <a:t> 26 ottobre 2020, n. 147</a:t>
            </a:r>
            <a:r>
              <a:rPr lang="it-IT" dirty="0">
                <a:effectLst/>
              </a:rPr>
              <a:t>, a decorrere dal 15 luglio 2022.</a:t>
            </a:r>
            <a:br>
              <a:rPr lang="it-IT" dirty="0">
                <a:effectLst/>
              </a:rPr>
            </a:br>
            <a:r>
              <a:rPr lang="it-IT" dirty="0">
                <a:effectLst/>
              </a:rPr>
              <a:t>(2) Comma così modificato dall'</a:t>
            </a:r>
            <a:r>
              <a:rPr lang="it-IT" i="1" dirty="0">
                <a:effectLst/>
              </a:rPr>
              <a:t>art. 9, comma 1, lett. b), </a:t>
            </a:r>
            <a:r>
              <a:rPr lang="it-IT" i="1" dirty="0" err="1">
                <a:effectLst/>
              </a:rPr>
              <a:t>D.Lgs.</a:t>
            </a:r>
            <a:r>
              <a:rPr lang="it-IT" i="1" dirty="0">
                <a:effectLst/>
              </a:rPr>
              <a:t> 26 ottobre 2020, n. 147</a:t>
            </a:r>
            <a:r>
              <a:rPr lang="it-IT" dirty="0">
                <a:effectLst/>
              </a:rPr>
              <a:t>, a decorrere dal 15 luglio 2022, e, successivamente, dall'</a:t>
            </a:r>
            <a:r>
              <a:rPr lang="it-IT" i="1" dirty="0">
                <a:effectLst/>
              </a:rPr>
              <a:t>art. 15, comma 2, lett. b), </a:t>
            </a:r>
            <a:r>
              <a:rPr lang="it-IT" i="1" dirty="0" err="1">
                <a:effectLst/>
              </a:rPr>
              <a:t>D.Lgs.</a:t>
            </a:r>
            <a:r>
              <a:rPr lang="it-IT" i="1" dirty="0">
                <a:effectLst/>
              </a:rPr>
              <a:t> 17 giugno 2022, n. 83</a:t>
            </a:r>
            <a:r>
              <a:rPr lang="it-IT" dirty="0">
                <a:effectLst/>
              </a:rPr>
              <a:t>, a decorrere dalla medesima data del 15 luglio 2022, ai sensi di quanto disposto dall'</a:t>
            </a:r>
            <a:r>
              <a:rPr lang="it-IT" i="1" dirty="0">
                <a:effectLst/>
              </a:rPr>
              <a:t>art. 51, comma 1, del citato </a:t>
            </a:r>
            <a:r>
              <a:rPr lang="it-IT" i="1" dirty="0" err="1">
                <a:effectLst/>
              </a:rPr>
              <a:t>D.Lgs.</a:t>
            </a:r>
            <a:r>
              <a:rPr lang="it-IT" i="1" dirty="0">
                <a:effectLst/>
              </a:rPr>
              <a:t> n. 83/2022</a:t>
            </a:r>
            <a:r>
              <a:rPr lang="it-IT" dirty="0">
                <a:effectLst/>
              </a:rPr>
              <a:t>.</a:t>
            </a:r>
            <a:br>
              <a:rPr lang="it-IT" dirty="0">
                <a:effectLst/>
              </a:rPr>
            </a:br>
            <a:r>
              <a:rPr lang="it-IT" dirty="0">
                <a:effectLst/>
              </a:rPr>
              <a:t>(3) Comma così modificato dall'</a:t>
            </a:r>
            <a:r>
              <a:rPr lang="it-IT" i="1" dirty="0">
                <a:effectLst/>
              </a:rPr>
              <a:t>art. 15, comma 2, lett. a),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p>
          <a:p>
            <a:r>
              <a:rPr lang="it-IT" dirty="0">
                <a:effectLst/>
              </a:rPr>
              <a:t> </a:t>
            </a:r>
          </a:p>
          <a:p>
            <a:r>
              <a:rPr lang="it-IT" dirty="0">
                <a:effectLst/>
              </a:rPr>
              <a:t>Per approfondimenti vedi la voce </a:t>
            </a:r>
            <a:r>
              <a:rPr lang="it-IT" b="1" u="sng" dirty="0">
                <a:solidFill>
                  <a:srgbClr val="1E5192"/>
                </a:solidFill>
                <a:effectLst/>
                <a:hlinkClick r:id="rId37"/>
              </a:rPr>
              <a:t>"Accordi di ristrutturazione dei debiti</a:t>
            </a:r>
            <a:r>
              <a:rPr lang="it-IT" dirty="0">
                <a:effectLst/>
              </a:rPr>
              <a:t>" di </a:t>
            </a:r>
            <a:r>
              <a:rPr lang="it-IT" dirty="0" err="1">
                <a:effectLst/>
              </a:rPr>
              <a:t>Altalexpedia</a:t>
            </a:r>
            <a:r>
              <a:rPr lang="it-IT" dirty="0">
                <a:effectLst/>
              </a:rPr>
              <a:t>. </a:t>
            </a:r>
          </a:p>
          <a:p>
            <a:pPr algn="ctr"/>
            <a:br>
              <a:rPr lang="it-IT" dirty="0">
                <a:effectLst/>
              </a:rPr>
            </a:br>
            <a:r>
              <a:rPr lang="it-IT" b="1" dirty="0">
                <a:effectLst/>
              </a:rPr>
              <a:t>Art. 58</a:t>
            </a:r>
            <a:endParaRPr lang="it-IT" dirty="0">
              <a:effectLst/>
            </a:endParaRPr>
          </a:p>
          <a:p>
            <a:pPr algn="ctr"/>
            <a:br>
              <a:rPr lang="it-IT" b="1" dirty="0">
                <a:effectLst/>
              </a:rPr>
            </a:br>
            <a:endParaRPr lang="it-IT" dirty="0">
              <a:effectLst/>
            </a:endParaRPr>
          </a:p>
          <a:p>
            <a:pPr algn="ctr"/>
            <a:r>
              <a:rPr lang="it-IT" b="1" dirty="0">
                <a:effectLst/>
              </a:rPr>
              <a:t>Rinegoziazione degli accordi o modifiche del piano</a:t>
            </a:r>
            <a:endParaRPr lang="it-IT" dirty="0">
              <a:effectLst/>
            </a:endParaRPr>
          </a:p>
          <a:p>
            <a:pPr algn="ctr"/>
            <a:br>
              <a:rPr lang="it-IT" dirty="0">
                <a:effectLst/>
              </a:rPr>
            </a:br>
            <a:r>
              <a:rPr lang="it-IT" dirty="0">
                <a:effectLst/>
              </a:rPr>
              <a:t>1. Se prima dell'omologazione intervengono modifiche sostanziali del piano, </a:t>
            </a:r>
            <a:r>
              <a:rPr lang="it-IT" dirty="0" err="1">
                <a:effectLst/>
              </a:rPr>
              <a:t>e'</a:t>
            </a:r>
            <a:r>
              <a:rPr lang="it-IT" dirty="0">
                <a:effectLst/>
              </a:rPr>
              <a:t> rinnovata l'attestazione di cui all'articolo 57, comma 4, e il debitore chiede il rinnovo delle manifestazioni di consenso ai creditori parti degli accordi. L'attestazione deve essere rinnovata anche in caso di modifiche sostanziali degli accordi.</a:t>
            </a:r>
            <a:br>
              <a:rPr lang="it-IT" dirty="0">
                <a:effectLst/>
              </a:rPr>
            </a:br>
            <a:br>
              <a:rPr lang="it-IT" dirty="0">
                <a:effectLst/>
              </a:rPr>
            </a:br>
            <a:r>
              <a:rPr lang="it-IT" dirty="0">
                <a:effectLst/>
              </a:rPr>
              <a:t>2. Qualora dopo l'omologazione si rendano necessarie modifiche sostanziali del piano, l'imprenditore vi apporta le modifiche idonee ad assicurare l'esecuzione degli accordi, richiedendo al professionista indicato all'articolo 57, comma 4, il rinnovo dell'attestazione. In tal caso, il piano modificato e l'attestazione sono pubblicati nel registro delle imprese e della pubblicazione </a:t>
            </a:r>
            <a:r>
              <a:rPr lang="it-IT" dirty="0" err="1">
                <a:effectLst/>
              </a:rPr>
              <a:t>e'</a:t>
            </a:r>
            <a:r>
              <a:rPr lang="it-IT" dirty="0">
                <a:effectLst/>
              </a:rPr>
              <a:t> dato avviso ai creditori a mezzo lettera raccomandata o posta elettronica certificata. Entro trenta giorni dalla ricezione dell'avviso </a:t>
            </a:r>
            <a:r>
              <a:rPr lang="it-IT" dirty="0" err="1">
                <a:effectLst/>
              </a:rPr>
              <a:t>e'</a:t>
            </a:r>
            <a:r>
              <a:rPr lang="it-IT" dirty="0">
                <a:effectLst/>
              </a:rPr>
              <a:t> ammessa opposizione avanti al tribunale, nelle forme di cui all'articolo 48.</a:t>
            </a:r>
            <a:br>
              <a:rPr lang="it-IT" dirty="0">
                <a:effectLst/>
              </a:rPr>
            </a:br>
            <a:br>
              <a:rPr lang="it-IT" b="1" dirty="0">
                <a:effectLst/>
              </a:rPr>
            </a:br>
            <a:endParaRPr lang="it-IT" dirty="0">
              <a:effectLst/>
            </a:endParaRPr>
          </a:p>
          <a:p>
            <a:pPr algn="ctr"/>
            <a:r>
              <a:rPr lang="it-IT" b="1" dirty="0">
                <a:effectLst/>
              </a:rPr>
              <a:t>Art. 59</a:t>
            </a:r>
          </a:p>
          <a:p>
            <a:pPr algn="ctr"/>
            <a:br>
              <a:rPr lang="it-IT" b="1" dirty="0">
                <a:effectLst/>
              </a:rPr>
            </a:br>
            <a:endParaRPr lang="it-IT" dirty="0">
              <a:effectLst/>
            </a:endParaRPr>
          </a:p>
          <a:p>
            <a:pPr algn="ctr"/>
            <a:r>
              <a:rPr lang="it-IT" b="1" dirty="0">
                <a:effectLst/>
              </a:rPr>
              <a:t>Coobbligati e soci illimitatamente responsabili</a:t>
            </a:r>
            <a:endParaRPr lang="it-IT" dirty="0">
              <a:effectLst/>
            </a:endParaRPr>
          </a:p>
          <a:p>
            <a:pPr algn="ctr"/>
            <a:br>
              <a:rPr lang="it-IT" dirty="0">
                <a:effectLst/>
              </a:rPr>
            </a:br>
            <a:r>
              <a:rPr lang="it-IT" dirty="0">
                <a:effectLst/>
              </a:rPr>
              <a:t>1. Ai creditori che hanno concluso gli accordi di ristrutturazione si applica l'articolo 1239 del codice civile.</a:t>
            </a:r>
            <a:br>
              <a:rPr lang="it-IT" dirty="0">
                <a:effectLst/>
              </a:rPr>
            </a:br>
            <a:br>
              <a:rPr lang="it-IT" dirty="0">
                <a:effectLst/>
              </a:rPr>
            </a:br>
            <a:r>
              <a:rPr lang="it-IT" dirty="0">
                <a:effectLst/>
              </a:rPr>
              <a:t>2. Nel caso in cui l'efficacia degli accordi sia estesa ai creditori non aderenti, costoro conservano impregiudicati i diritti contro i coobbligati, i fideiussori del debitore e gli obbligati in via di regresso.</a:t>
            </a:r>
            <a:br>
              <a:rPr lang="it-IT" dirty="0">
                <a:effectLst/>
              </a:rPr>
            </a:br>
            <a:br>
              <a:rPr lang="it-IT" dirty="0">
                <a:effectLst/>
              </a:rPr>
            </a:br>
            <a:r>
              <a:rPr lang="it-IT" dirty="0">
                <a:effectLst/>
              </a:rPr>
              <a:t>3. Salvo patto contrario, gli accordi di ristrutturazione della </a:t>
            </a:r>
            <a:r>
              <a:rPr lang="it-IT" dirty="0" err="1">
                <a:effectLst/>
              </a:rPr>
              <a:t>societa'</a:t>
            </a:r>
            <a:r>
              <a:rPr lang="it-IT" dirty="0">
                <a:effectLst/>
              </a:rPr>
              <a:t> hanno efficacia nei confronti dei soci illimitatamente responsabili, i quali, se hanno prestato garanzia, continuano a rispondere per tale diverso titolo, salvo che non sia diversamente previsto.</a:t>
            </a:r>
            <a:br>
              <a:rPr lang="it-IT" dirty="0">
                <a:effectLst/>
              </a:rPr>
            </a:br>
            <a:br>
              <a:rPr lang="it-IT" dirty="0">
                <a:effectLst/>
              </a:rPr>
            </a:br>
            <a:r>
              <a:rPr lang="it-IT" b="1" dirty="0">
                <a:effectLst/>
              </a:rPr>
              <a:t>Art. 60</a:t>
            </a:r>
            <a:endParaRPr lang="it-IT" dirty="0">
              <a:effectLst/>
            </a:endParaRPr>
          </a:p>
          <a:p>
            <a:pPr algn="ctr"/>
            <a:br>
              <a:rPr lang="it-IT" b="1" dirty="0">
                <a:effectLst/>
              </a:rPr>
            </a:br>
            <a:endParaRPr lang="it-IT" dirty="0">
              <a:effectLst/>
            </a:endParaRPr>
          </a:p>
          <a:p>
            <a:pPr algn="ctr"/>
            <a:r>
              <a:rPr lang="it-IT" b="1" dirty="0">
                <a:effectLst/>
              </a:rPr>
              <a:t>Accordi di ristrutturazione agevolati</a:t>
            </a:r>
            <a:endParaRPr lang="it-IT" dirty="0">
              <a:effectLst/>
            </a:endParaRPr>
          </a:p>
          <a:p>
            <a:pPr algn="ctr"/>
            <a:br>
              <a:rPr lang="it-IT" dirty="0">
                <a:effectLst/>
              </a:rPr>
            </a:br>
            <a:r>
              <a:rPr lang="it-IT" dirty="0">
                <a:effectLst/>
              </a:rPr>
              <a:t>1. La percentuale di cui al all'articolo 57, comma 1, </a:t>
            </a:r>
            <a:r>
              <a:rPr lang="it-IT" dirty="0" err="1">
                <a:effectLst/>
              </a:rPr>
              <a:t>e'</a:t>
            </a:r>
            <a:r>
              <a:rPr lang="it-IT" dirty="0">
                <a:effectLst/>
              </a:rPr>
              <a:t> ridotta della </a:t>
            </a:r>
            <a:r>
              <a:rPr lang="it-IT" dirty="0" err="1">
                <a:effectLst/>
              </a:rPr>
              <a:t>meta'</a:t>
            </a:r>
            <a:r>
              <a:rPr lang="it-IT" dirty="0">
                <a:effectLst/>
              </a:rPr>
              <a:t> quando il debitore:</a:t>
            </a:r>
            <a:br>
              <a:rPr lang="it-IT" dirty="0">
                <a:effectLst/>
              </a:rPr>
            </a:br>
            <a:br>
              <a:rPr lang="it-IT" dirty="0">
                <a:effectLst/>
              </a:rPr>
            </a:br>
            <a:r>
              <a:rPr lang="it-IT" dirty="0">
                <a:effectLst/>
              </a:rPr>
              <a:t>a) non proponga la moratoria dei creditori estranei agli accordi;</a:t>
            </a:r>
            <a:br>
              <a:rPr lang="it-IT" dirty="0">
                <a:effectLst/>
              </a:rPr>
            </a:br>
            <a:br>
              <a:rPr lang="it-IT" dirty="0">
                <a:effectLst/>
              </a:rPr>
            </a:br>
            <a:r>
              <a:rPr lang="it-IT" dirty="0">
                <a:effectLst/>
              </a:rPr>
              <a:t>b) non abbia richiesto e rinunci a richiedere misure protettive temporanee.</a:t>
            </a:r>
            <a:br>
              <a:rPr lang="it-IT" dirty="0">
                <a:effectLst/>
              </a:rPr>
            </a:br>
            <a:br>
              <a:rPr lang="it-IT" dirty="0">
                <a:effectLst/>
              </a:rPr>
            </a:br>
            <a:r>
              <a:rPr lang="it-IT" b="1" dirty="0">
                <a:effectLst/>
              </a:rPr>
              <a:t>Art. 61</a:t>
            </a:r>
            <a:endParaRPr lang="it-IT" dirty="0">
              <a:effectLst/>
            </a:endParaRPr>
          </a:p>
          <a:p>
            <a:pPr algn="ctr"/>
            <a:br>
              <a:rPr lang="it-IT" b="1" dirty="0">
                <a:effectLst/>
              </a:rPr>
            </a:br>
            <a:endParaRPr lang="it-IT" dirty="0">
              <a:effectLst/>
            </a:endParaRPr>
          </a:p>
          <a:p>
            <a:pPr algn="ctr"/>
            <a:r>
              <a:rPr lang="it-IT" b="1" dirty="0">
                <a:effectLst/>
              </a:rPr>
              <a:t>Accordi di ristrutturazione ad efficacia estesa</a:t>
            </a:r>
            <a:endParaRPr lang="it-IT" dirty="0">
              <a:effectLst/>
            </a:endParaRPr>
          </a:p>
          <a:p>
            <a:br>
              <a:rPr lang="it-IT" dirty="0">
                <a:effectLst/>
              </a:rPr>
            </a:br>
            <a:r>
              <a:rPr lang="it-IT" dirty="0">
                <a:effectLst/>
              </a:rPr>
              <a:t>1. Le disposizioni di cui alla presente sezione si applicano, in deroga agli articoli 1372 e 1411 del codice civile, al caso in cui gli effetti dell'accordo vengano estesi anche ai creditori non aderenti che appartengano alla medesima categoria, individuata tenuto conto </a:t>
            </a:r>
            <a:r>
              <a:rPr lang="it-IT" dirty="0" err="1">
                <a:effectLst/>
              </a:rPr>
              <a:t>dell'omogeneita'</a:t>
            </a:r>
            <a:r>
              <a:rPr lang="it-IT" dirty="0">
                <a:effectLst/>
              </a:rPr>
              <a:t> di posizione giuridica ed interessi economici.</a:t>
            </a:r>
            <a:br>
              <a:rPr lang="it-IT" dirty="0">
                <a:effectLst/>
              </a:rPr>
            </a:br>
            <a:br>
              <a:rPr lang="it-IT" dirty="0">
                <a:effectLst/>
              </a:rPr>
            </a:br>
            <a:r>
              <a:rPr lang="it-IT" dirty="0">
                <a:effectLst/>
              </a:rPr>
              <a:t>2. Ai fini di cui al comma 1 occorre che:</a:t>
            </a:r>
            <a:br>
              <a:rPr lang="it-IT" dirty="0">
                <a:effectLst/>
              </a:rPr>
            </a:br>
            <a:br>
              <a:rPr lang="it-IT" dirty="0">
                <a:effectLst/>
              </a:rPr>
            </a:br>
            <a:r>
              <a:rPr lang="it-IT" dirty="0">
                <a:effectLst/>
              </a:rPr>
              <a:t>a) tutti i creditori appartenenti alla categoria siano stati informati dell'avvio delle trattative, siano stati messi in condizione di parteciparvi in buona fede e abbiano ricevuto complete e aggiornate informazioni sulla situazione patrimoniale, economica e finanziaria del debitore </a:t>
            </a:r>
            <a:r>
              <a:rPr lang="it-IT" dirty="0" err="1">
                <a:effectLst/>
              </a:rPr>
              <a:t>nonche</a:t>
            </a:r>
            <a:r>
              <a:rPr lang="it-IT" dirty="0">
                <a:effectLst/>
              </a:rPr>
              <a:t>' sull'accordo e sui suoi effetti;</a:t>
            </a:r>
            <a:br>
              <a:rPr lang="it-IT" dirty="0">
                <a:effectLst/>
              </a:rPr>
            </a:br>
            <a:br>
              <a:rPr lang="it-IT" dirty="0">
                <a:effectLst/>
              </a:rPr>
            </a:br>
            <a:endParaRPr lang="it-IT" dirty="0">
              <a:effectLst/>
            </a:endParaRPr>
          </a:p>
          <a:p>
            <a:pPr>
              <a:spcAft>
                <a:spcPts val="100"/>
              </a:spcAft>
            </a:pPr>
            <a:r>
              <a:rPr lang="it-IT" dirty="0">
                <a:effectLst/>
              </a:rPr>
              <a:t>b) l'accordo abbia carattere non liquidatorio, prevedendo la prosecuzione dell'attività d'impresa in via diretta o indiretta ai sensi dell'articolo 84; (</a:t>
            </a:r>
            <a:r>
              <a:rPr lang="it-IT" baseline="30000" dirty="0">
                <a:effectLst/>
              </a:rPr>
              <a:t>1</a:t>
            </a:r>
            <a:r>
              <a:rPr lang="it-IT" dirty="0">
                <a:effectLst/>
              </a:rPr>
              <a:t>)</a:t>
            </a:r>
          </a:p>
          <a:p>
            <a:br>
              <a:rPr lang="it-IT" dirty="0">
                <a:effectLst/>
              </a:rPr>
            </a:br>
            <a:r>
              <a:rPr lang="it-IT" dirty="0">
                <a:effectLst/>
              </a:rPr>
              <a:t>c) i crediti dei creditori aderenti appartenenti alla categoria rappresentino il settantacinque per cento di tutti i creditori appartenenti alla categoria, fermo restando che un creditore </a:t>
            </a:r>
            <a:r>
              <a:rPr lang="it-IT" dirty="0" err="1">
                <a:effectLst/>
              </a:rPr>
              <a:t>puo'</a:t>
            </a:r>
            <a:r>
              <a:rPr lang="it-IT" dirty="0">
                <a:effectLst/>
              </a:rPr>
              <a:t> essere titolare di crediti inseriti in </a:t>
            </a:r>
            <a:r>
              <a:rPr lang="it-IT" dirty="0" err="1">
                <a:effectLst/>
              </a:rPr>
              <a:t>piu'</a:t>
            </a:r>
            <a:r>
              <a:rPr lang="it-IT" dirty="0">
                <a:effectLst/>
              </a:rPr>
              <a:t> di una categoria;</a:t>
            </a:r>
            <a:br>
              <a:rPr lang="it-IT" dirty="0">
                <a:effectLst/>
              </a:rPr>
            </a:br>
            <a:br>
              <a:rPr lang="it-IT" dirty="0">
                <a:effectLst/>
              </a:rPr>
            </a:br>
            <a:r>
              <a:rPr lang="it-IT" dirty="0">
                <a:effectLst/>
              </a:rPr>
              <a:t>d) i creditori della medesima categoria non aderenti cui vengono estesi gli effetti dell'accordo possano risultare soddisfatti in base all'accordo stesso in misura non inferiore rispetto alla liquidazione giudiziale;</a:t>
            </a:r>
            <a:br>
              <a:rPr lang="it-IT" dirty="0">
                <a:effectLst/>
              </a:rPr>
            </a:br>
            <a:br>
              <a:rPr lang="it-IT" dirty="0">
                <a:effectLst/>
              </a:rPr>
            </a:br>
            <a:r>
              <a:rPr lang="it-IT" dirty="0">
                <a:effectLst/>
              </a:rPr>
              <a:t>e) il debitore abbia notificato l'accordo, la domanda di omologazione e i documenti allegati ai creditori nei confronti dei quali chiede di estendere gli effetti dell'accordo.</a:t>
            </a:r>
            <a:br>
              <a:rPr lang="it-IT" dirty="0">
                <a:effectLst/>
              </a:rPr>
            </a:br>
            <a:br>
              <a:rPr lang="it-IT" dirty="0">
                <a:effectLst/>
              </a:rPr>
            </a:br>
            <a:r>
              <a:rPr lang="it-IT" dirty="0">
                <a:effectLst/>
              </a:rPr>
              <a:t>3. I creditori della medesima categoria non aderenti ai quali il debitore chiede di estendere gli effetti dell'accordo possono proporre opposizione ai sensi dell'articolo 48, comma 4. Per essi, il termine per proporre opposizione decorre dalla data della comunicazione.</a:t>
            </a:r>
            <a:br>
              <a:rPr lang="it-IT" dirty="0">
                <a:effectLst/>
              </a:rPr>
            </a:br>
            <a:br>
              <a:rPr lang="it-IT" dirty="0">
                <a:effectLst/>
              </a:rPr>
            </a:br>
            <a:r>
              <a:rPr lang="it-IT" dirty="0">
                <a:effectLst/>
              </a:rPr>
              <a:t>4. In nessun caso, per effetto dell'accordo di ristrutturazione, ai creditori ai quali </a:t>
            </a:r>
            <a:r>
              <a:rPr lang="it-IT" dirty="0" err="1">
                <a:effectLst/>
              </a:rPr>
              <a:t>e'</a:t>
            </a:r>
            <a:r>
              <a:rPr lang="it-IT" dirty="0">
                <a:effectLst/>
              </a:rPr>
              <a:t> stato esteso l'accordo possono essere imposti l'esecuzione di nuove prestazioni, la concessione di affidamenti, il mantenimento della </a:t>
            </a:r>
            <a:r>
              <a:rPr lang="it-IT" dirty="0" err="1">
                <a:effectLst/>
              </a:rPr>
              <a:t>possibilita'</a:t>
            </a:r>
            <a:r>
              <a:rPr lang="it-IT" dirty="0">
                <a:effectLst/>
              </a:rPr>
              <a:t> di utilizzare affidamenti esistenti o l'erogazione di nuovi finanziamenti. Non </a:t>
            </a:r>
            <a:r>
              <a:rPr lang="it-IT" dirty="0" err="1">
                <a:effectLst/>
              </a:rPr>
              <a:t>e'</a:t>
            </a:r>
            <a:r>
              <a:rPr lang="it-IT" dirty="0">
                <a:effectLst/>
              </a:rPr>
              <a:t> considerata nuova prestazione la prosecuzione della concessione del godimento di beni oggetto di contratti di locazione finanziaria </a:t>
            </a:r>
            <a:r>
              <a:rPr lang="it-IT" dirty="0" err="1">
                <a:effectLst/>
              </a:rPr>
              <a:t>gia'</a:t>
            </a:r>
            <a:r>
              <a:rPr lang="it-IT" dirty="0">
                <a:effectLst/>
              </a:rPr>
              <a:t> stipulati.</a:t>
            </a:r>
            <a:br>
              <a:rPr lang="it-IT" dirty="0">
                <a:effectLst/>
              </a:rPr>
            </a:br>
            <a:br>
              <a:rPr lang="it-IT" dirty="0">
                <a:effectLst/>
              </a:rPr>
            </a:br>
            <a:r>
              <a:rPr lang="it-IT" dirty="0">
                <a:effectLst/>
              </a:rPr>
              <a:t>5. Quando un'impresa ha debiti verso banche e intermediari finanziari in misura non inferiore alla </a:t>
            </a:r>
            <a:r>
              <a:rPr lang="it-IT" dirty="0" err="1">
                <a:effectLst/>
              </a:rPr>
              <a:t>meta'</a:t>
            </a:r>
            <a:r>
              <a:rPr lang="it-IT" dirty="0">
                <a:effectLst/>
              </a:rPr>
              <a:t> dell'indebitamento complessivo, l'accordo di ristrutturazione dei debiti </a:t>
            </a:r>
            <a:r>
              <a:rPr lang="it-IT" dirty="0" err="1">
                <a:effectLst/>
              </a:rPr>
              <a:t>puo'</a:t>
            </a:r>
            <a:r>
              <a:rPr lang="it-IT" dirty="0">
                <a:effectLst/>
              </a:rPr>
              <a:t> individuare una o </a:t>
            </a:r>
            <a:r>
              <a:rPr lang="it-IT" dirty="0" err="1">
                <a:effectLst/>
              </a:rPr>
              <a:t>piu'</a:t>
            </a:r>
            <a:r>
              <a:rPr lang="it-IT" dirty="0">
                <a:effectLst/>
              </a:rPr>
              <a:t> categorie tra tali tipologie di creditori che abbiano fra loro posizione giuridica ed interessi economici omogenei. In tal caso il debitore, con il ricorso di cui all'articolo 40, </a:t>
            </a:r>
            <a:r>
              <a:rPr lang="it-IT" dirty="0" err="1">
                <a:effectLst/>
              </a:rPr>
              <a:t>puo'</a:t>
            </a:r>
            <a:r>
              <a:rPr lang="it-IT" dirty="0">
                <a:effectLst/>
              </a:rPr>
              <a:t> chiedere, anche se non ricorre la condizione prevista dal comma 2, lettera b), che gli effetti dell'accordo vengano estesi anche ai creditori non aderenti appartenenti alla medesima categoria. Restano fermi i diritti dei creditori diversi da banche e intermediari finanziari.</a:t>
            </a:r>
          </a:p>
          <a:p>
            <a:pPr>
              <a:spcAft>
                <a:spcPts val="100"/>
              </a:spcAft>
            </a:pPr>
            <a:r>
              <a:rPr lang="it-IT" dirty="0">
                <a:effectLst/>
              </a:rPr>
              <a:t>(1) Lettera così modificata dall'</a:t>
            </a:r>
            <a:r>
              <a:rPr lang="it-IT" i="1" dirty="0">
                <a:effectLst/>
              </a:rPr>
              <a:t>art. 9, comma 2, </a:t>
            </a:r>
            <a:r>
              <a:rPr lang="it-IT" i="1" dirty="0" err="1">
                <a:effectLst/>
              </a:rPr>
              <a:t>D.Lgs.</a:t>
            </a:r>
            <a:r>
              <a:rPr lang="it-IT" i="1" dirty="0">
                <a:effectLst/>
              </a:rPr>
              <a:t> 26 ottobre 2020, n. 147</a:t>
            </a:r>
            <a:r>
              <a:rPr lang="it-IT" dirty="0">
                <a:effectLst/>
              </a:rPr>
              <a:t>, a decorrere dal 15 luglio 2022.</a:t>
            </a:r>
          </a:p>
          <a:p>
            <a:pPr algn="ctr"/>
            <a:r>
              <a:rPr lang="it-IT" b="1" dirty="0">
                <a:effectLst/>
              </a:rPr>
              <a:t>Art. 62</a:t>
            </a:r>
            <a:endParaRPr lang="it-IT" dirty="0">
              <a:effectLst/>
            </a:endParaRPr>
          </a:p>
          <a:p>
            <a:pPr algn="ctr"/>
            <a:br>
              <a:rPr lang="it-IT" b="1" dirty="0">
                <a:effectLst/>
              </a:rPr>
            </a:br>
            <a:endParaRPr lang="it-IT" dirty="0">
              <a:effectLst/>
            </a:endParaRPr>
          </a:p>
          <a:p>
            <a:pPr algn="ctr"/>
            <a:r>
              <a:rPr lang="it-IT" b="1" dirty="0">
                <a:effectLst/>
              </a:rPr>
              <a:t>Convenzione di moratoria</a:t>
            </a:r>
            <a:endParaRPr lang="it-IT" dirty="0">
              <a:effectLst/>
            </a:endParaRPr>
          </a:p>
          <a:p>
            <a:pPr algn="ctr"/>
            <a:br>
              <a:rPr lang="it-IT" dirty="0">
                <a:effectLst/>
              </a:rPr>
            </a:br>
            <a:r>
              <a:rPr lang="it-IT" dirty="0">
                <a:effectLst/>
              </a:rPr>
              <a:t>1. La convenzione di moratoria conclusa tra un imprenditore, anche non commerciale, e i suoi creditori, diretta a disciplinare in via provvisoria gli effetti della crisi e avente ad oggetto la dilazione delle scadenze dei crediti, la rinuncia agli atti o la sospensione delle azioni esecutive e conservative e ogni altra misura che non comporti rinuncia al credito, in deroga agli articoli 1372 e 1411 del codice civile, </a:t>
            </a:r>
            <a:r>
              <a:rPr lang="it-IT" dirty="0" err="1">
                <a:effectLst/>
              </a:rPr>
              <a:t>e'</a:t>
            </a:r>
            <a:r>
              <a:rPr lang="it-IT" dirty="0">
                <a:effectLst/>
              </a:rPr>
              <a:t> efficace anche nei confronti dei creditori non aderenti che appartengano alla medesima categoria.</a:t>
            </a:r>
            <a:br>
              <a:rPr lang="it-IT" dirty="0">
                <a:effectLst/>
              </a:rPr>
            </a:br>
            <a:br>
              <a:rPr lang="it-IT" dirty="0">
                <a:effectLst/>
              </a:rPr>
            </a:br>
            <a:r>
              <a:rPr lang="it-IT" dirty="0">
                <a:effectLst/>
              </a:rPr>
              <a:t>2. Ai fini di cui al comma 1 occorre che:</a:t>
            </a:r>
            <a:br>
              <a:rPr lang="it-IT" dirty="0">
                <a:effectLst/>
              </a:rPr>
            </a:br>
            <a:br>
              <a:rPr lang="it-IT" dirty="0">
                <a:effectLst/>
              </a:rPr>
            </a:br>
            <a:r>
              <a:rPr lang="it-IT" dirty="0">
                <a:effectLst/>
              </a:rPr>
              <a:t>a) tutti i creditori appartenenti alla categoria siano stati informati dell'avvio delle trattative o siano stati messi in condizione di parteciparvi in buona fede e abbiano ricevuto complete e aggiornate informazioni sulla situazione patrimoniale, economica e finanziaria del debitore </a:t>
            </a:r>
            <a:r>
              <a:rPr lang="it-IT" dirty="0" err="1">
                <a:effectLst/>
              </a:rPr>
              <a:t>nonche</a:t>
            </a:r>
            <a:r>
              <a:rPr lang="it-IT" dirty="0">
                <a:effectLst/>
              </a:rPr>
              <a:t>' sulla convenzione e i suoi effetti;</a:t>
            </a:r>
            <a:br>
              <a:rPr lang="it-IT" dirty="0">
                <a:effectLst/>
              </a:rPr>
            </a:br>
            <a:br>
              <a:rPr lang="it-IT" dirty="0">
                <a:effectLst/>
              </a:rPr>
            </a:br>
            <a:r>
              <a:rPr lang="it-IT" dirty="0">
                <a:effectLst/>
              </a:rPr>
              <a:t>b) i crediti dei creditori aderenti appartenenti alla categoria rappresentino il settantacinque per cento di tutti i creditori appartenenti alla categoria, fermo restando che un creditore </a:t>
            </a:r>
            <a:r>
              <a:rPr lang="it-IT" dirty="0" err="1">
                <a:effectLst/>
              </a:rPr>
              <a:t>puo'</a:t>
            </a:r>
            <a:r>
              <a:rPr lang="it-IT" dirty="0">
                <a:effectLst/>
              </a:rPr>
              <a:t> essere titolare di crediti inseriti in </a:t>
            </a:r>
            <a:r>
              <a:rPr lang="it-IT" dirty="0" err="1">
                <a:effectLst/>
              </a:rPr>
              <a:t>piu'</a:t>
            </a:r>
            <a:r>
              <a:rPr lang="it-IT" dirty="0">
                <a:effectLst/>
              </a:rPr>
              <a:t> di una categoria;</a:t>
            </a:r>
            <a:br>
              <a:rPr lang="it-IT" dirty="0">
                <a:effectLst/>
              </a:rPr>
            </a:br>
            <a:br>
              <a:rPr lang="it-IT" dirty="0">
                <a:effectLst/>
              </a:rPr>
            </a:br>
            <a:r>
              <a:rPr lang="it-IT" dirty="0">
                <a:effectLst/>
              </a:rPr>
              <a:t>c) vi siano concrete prospettive che i creditori della medesima categoria non aderenti, cui vengono estesi gli effetti della convenzione, possano risultare soddisfatti all'esito della stessa in misura non inferiore rispetto alla liquidazione giudiziale;</a:t>
            </a:r>
            <a:br>
              <a:rPr lang="it-IT" dirty="0">
                <a:effectLst/>
              </a:rPr>
            </a:br>
            <a:br>
              <a:rPr lang="it-IT" dirty="0">
                <a:effectLst/>
              </a:rPr>
            </a:br>
            <a:r>
              <a:rPr lang="it-IT" dirty="0">
                <a:effectLst/>
              </a:rPr>
              <a:t>d) un professionista indipendente, abbia attestato la </a:t>
            </a:r>
            <a:r>
              <a:rPr lang="it-IT" dirty="0" err="1">
                <a:effectLst/>
              </a:rPr>
              <a:t>veridicita'</a:t>
            </a:r>
            <a:r>
              <a:rPr lang="it-IT" dirty="0">
                <a:effectLst/>
              </a:rPr>
              <a:t> dei dati aziendali, </a:t>
            </a:r>
            <a:r>
              <a:rPr lang="it-IT" dirty="0" err="1">
                <a:effectLst/>
              </a:rPr>
              <a:t>l'idoneita'</a:t>
            </a:r>
            <a:r>
              <a:rPr lang="it-IT" dirty="0">
                <a:effectLst/>
              </a:rPr>
              <a:t> della convenzione a disciplinare provvisoriamente gli effetti della crisi, e la ricorrenza delle condizioni di cui alla lettera c).</a:t>
            </a:r>
            <a:br>
              <a:rPr lang="it-IT" dirty="0">
                <a:effectLst/>
              </a:rPr>
            </a:br>
            <a:br>
              <a:rPr lang="it-IT" dirty="0">
                <a:effectLst/>
              </a:rPr>
            </a:br>
            <a:r>
              <a:rPr lang="it-IT" dirty="0">
                <a:effectLst/>
              </a:rPr>
              <a:t>3. In nessun caso, per effetto della convenzione, ai creditori della medesima categoria non aderenti possono essere imposti l'esecuzione di nuove prestazioni, la concessione di affidamenti, il mantenimento della </a:t>
            </a:r>
            <a:r>
              <a:rPr lang="it-IT" dirty="0" err="1">
                <a:effectLst/>
              </a:rPr>
              <a:t>possibilita'</a:t>
            </a:r>
            <a:r>
              <a:rPr lang="it-IT" dirty="0">
                <a:effectLst/>
              </a:rPr>
              <a:t> di utilizzare affidamenti esistenti o l'erogazione di nuovi finanziamenti. Non </a:t>
            </a:r>
            <a:r>
              <a:rPr lang="it-IT" dirty="0" err="1">
                <a:effectLst/>
              </a:rPr>
              <a:t>e'</a:t>
            </a:r>
            <a:r>
              <a:rPr lang="it-IT" dirty="0">
                <a:effectLst/>
              </a:rPr>
              <a:t> considerata nuova prestazione la prosecuzione della concessione del godimento di beni oggetto di contratti di locazione finanziaria </a:t>
            </a:r>
            <a:r>
              <a:rPr lang="it-IT" dirty="0" err="1">
                <a:effectLst/>
              </a:rPr>
              <a:t>gia'</a:t>
            </a:r>
            <a:r>
              <a:rPr lang="it-IT" dirty="0">
                <a:effectLst/>
              </a:rPr>
              <a:t> stipulati.</a:t>
            </a:r>
            <a:br>
              <a:rPr lang="it-IT" dirty="0">
                <a:effectLst/>
              </a:rPr>
            </a:br>
            <a:br>
              <a:rPr lang="it-IT" dirty="0">
                <a:effectLst/>
              </a:rPr>
            </a:br>
            <a:r>
              <a:rPr lang="it-IT" dirty="0">
                <a:effectLst/>
              </a:rPr>
              <a:t>4. La convenzione va comunicata, insieme alla relazione del professionista indicato al comma 2, lettera d), ai creditori non aderenti mediante lettera raccomandata con avviso di ricevimento o presso il domicilio digitale.</a:t>
            </a:r>
            <a:br>
              <a:rPr lang="it-IT" dirty="0">
                <a:effectLst/>
              </a:rPr>
            </a:br>
            <a:br>
              <a:rPr lang="it-IT" dirty="0">
                <a:effectLst/>
              </a:rPr>
            </a:br>
            <a:r>
              <a:rPr lang="it-IT" dirty="0">
                <a:effectLst/>
              </a:rPr>
              <a:t>5. Entro trenta giorni dalla comunicazione </a:t>
            </a:r>
            <a:r>
              <a:rPr lang="it-IT" dirty="0" err="1">
                <a:effectLst/>
              </a:rPr>
              <a:t>puo'</a:t>
            </a:r>
            <a:r>
              <a:rPr lang="it-IT" dirty="0">
                <a:effectLst/>
              </a:rPr>
              <a:t> essere proposta opposizione avanti al tribunale.</a:t>
            </a:r>
            <a:br>
              <a:rPr lang="it-IT" dirty="0">
                <a:effectLst/>
              </a:rPr>
            </a:br>
            <a:br>
              <a:rPr lang="it-IT" dirty="0">
                <a:effectLst/>
              </a:rPr>
            </a:br>
            <a:r>
              <a:rPr lang="it-IT" dirty="0">
                <a:effectLst/>
              </a:rPr>
              <a:t>6. Il tribunale decide sulle opposizioni in camera di consiglio con sentenza.</a:t>
            </a:r>
            <a:br>
              <a:rPr lang="it-IT" dirty="0">
                <a:effectLst/>
              </a:rPr>
            </a:br>
            <a:br>
              <a:rPr lang="it-IT" dirty="0">
                <a:effectLst/>
              </a:rPr>
            </a:br>
            <a:r>
              <a:rPr lang="it-IT" dirty="0">
                <a:effectLst/>
              </a:rPr>
              <a:t>7. Contro la sentenza che pronuncia sulle opposizioni </a:t>
            </a:r>
            <a:r>
              <a:rPr lang="it-IT" dirty="0" err="1">
                <a:effectLst/>
              </a:rPr>
              <a:t>e'</a:t>
            </a:r>
            <a:r>
              <a:rPr lang="it-IT" dirty="0">
                <a:effectLst/>
              </a:rPr>
              <a:t> ammesso reclamo ai sensi dell'articolo 51.</a:t>
            </a:r>
            <a:br>
              <a:rPr lang="it-IT" dirty="0">
                <a:effectLst/>
              </a:rPr>
            </a:br>
            <a:br>
              <a:rPr lang="it-IT" dirty="0">
                <a:effectLst/>
              </a:rPr>
            </a:br>
            <a:r>
              <a:rPr lang="it-IT" b="1" dirty="0">
                <a:effectLst/>
              </a:rPr>
              <a:t>Art. 63</a:t>
            </a:r>
            <a:endParaRPr lang="it-IT" dirty="0">
              <a:effectLst/>
            </a:endParaRPr>
          </a:p>
          <a:p>
            <a:pPr algn="ctr"/>
            <a:br>
              <a:rPr lang="it-IT" b="1" dirty="0">
                <a:effectLst/>
              </a:rPr>
            </a:br>
            <a:endParaRPr lang="it-IT" dirty="0">
              <a:effectLst/>
            </a:endParaRPr>
          </a:p>
          <a:p>
            <a:pPr algn="ctr"/>
            <a:r>
              <a:rPr lang="it-IT" b="1" dirty="0">
                <a:effectLst/>
              </a:rPr>
              <a:t>Transazione su crediti tributari e contributivi (</a:t>
            </a:r>
            <a:r>
              <a:rPr lang="it-IT" b="1" baseline="30000" dirty="0">
                <a:effectLst/>
              </a:rPr>
              <a:t>1</a:t>
            </a:r>
            <a:r>
              <a:rPr lang="it-IT" b="1" dirty="0">
                <a:effectLst/>
              </a:rPr>
              <a:t>)</a:t>
            </a:r>
            <a:br>
              <a:rPr lang="it-IT" b="1" dirty="0">
                <a:effectLst/>
              </a:rPr>
            </a:br>
            <a:endParaRPr lang="it-IT" dirty="0">
              <a:effectLst/>
            </a:endParaRPr>
          </a:p>
          <a:p>
            <a:pPr>
              <a:spcAft>
                <a:spcPts val="100"/>
              </a:spcAft>
            </a:pPr>
            <a:r>
              <a:rPr lang="it-IT" dirty="0">
                <a:effectLst/>
              </a:rPr>
              <a:t>1. Nell'ambito delle trattative che precedono la stipulazione degli accordi di ristrutturazione di cui agli articoli 57, 60 e 61 il debitore può proporre il pagamento, parziale o anche dilazionato, dei tributi e dei relativi accessori amministrati dalle agenzie fiscali, nonché dei contributi amministrati dagli enti gestori di forme di previdenza, assistenza e assicurazione per l'invalidità, la vecchiaia e i superstiti obbligatorie e dei relativi accessori. In tali casi l'attestazione del professionista indipendente, relativamente ai crediti fiscali e previdenziali, deve inerire anche alla convenienza del trattamento proposto rispetto alla liquidazione giudiziale; tale circostanza costituisce oggetto di specifica valutazione da parte del tribunale. (</a:t>
            </a:r>
            <a:r>
              <a:rPr lang="it-IT" baseline="30000" dirty="0">
                <a:effectLst/>
              </a:rPr>
              <a:t>2</a:t>
            </a:r>
            <a:r>
              <a:rPr lang="it-IT" dirty="0">
                <a:effectLst/>
              </a:rPr>
              <a:t>)</a:t>
            </a:r>
          </a:p>
          <a:p>
            <a:pPr>
              <a:spcAft>
                <a:spcPts val="100"/>
              </a:spcAft>
            </a:pPr>
            <a:r>
              <a:rPr lang="it-IT" dirty="0">
                <a:effectLst/>
              </a:rPr>
              <a:t>2. La proposta di transazione, unitamente alla documentazione di cui agli articoli 57, 60 e 61 è depositata presso gli uffici indicati all'articolo 88, comma 3. Alla proposta di transazione deve essere allegata la dichiarazione sostitutiva, resa dal debitore o dal suo legale rappresentante ai sensi dell'</a:t>
            </a:r>
            <a:r>
              <a:rPr lang="it-IT" i="1" dirty="0">
                <a:effectLst/>
              </a:rPr>
              <a:t>articolo 47 del testo unico delle disposizioni legislative e regolamentari in materia di documentazione amministrativa, di cui al decreto del Presidente della Repubblica 28 dicembre 2000, n. 445</a:t>
            </a:r>
            <a:r>
              <a:rPr lang="it-IT" dirty="0">
                <a:effectLst/>
              </a:rPr>
              <a:t>, che la documentazione di cui al periodo precedente rappresenta fedelmente e integralmente la situazione dell'impresa, con particolare riguardo alle poste attive del patrimonio. L'adesione alla proposta è espressa, su parere conforme della competente direzione regionale, con la sottoscrizione dell'atto negoziale da parte del direttore dell'ufficio. Per i tributi amministrati dall'Agenzia delle dogane e dei monopoli l'adesione alla proposta è espressa dalla competente direzione interregionale, regionale e interprovinciale con la sottoscrizione dell'atto negoziale. L'atto è sottoscritto anche dall'agente della riscossione in ordine al trattamento degli oneri di riscossione di cui all'</a:t>
            </a:r>
            <a:r>
              <a:rPr lang="it-IT" i="1" dirty="0">
                <a:effectLst/>
              </a:rPr>
              <a:t>articolo 17 del decreto legislativo 13 aprile 1999, n. 112</a:t>
            </a:r>
            <a:r>
              <a:rPr lang="it-IT" dirty="0">
                <a:effectLst/>
              </a:rPr>
              <a:t>. L'assenso così espresso equivale a sottoscrizione dell'accordo di ristrutturazione. Ai fini del comma 2-bis, l'eventuale adesione deve intervenire entro novanta giorni dal deposito della proposta di transazione. (</a:t>
            </a:r>
            <a:r>
              <a:rPr lang="it-IT" baseline="30000" dirty="0">
                <a:effectLst/>
              </a:rPr>
              <a:t>3</a:t>
            </a:r>
            <a:r>
              <a:rPr lang="it-IT" dirty="0">
                <a:effectLst/>
              </a:rPr>
              <a:t>)</a:t>
            </a:r>
          </a:p>
          <a:p>
            <a:pPr>
              <a:spcAft>
                <a:spcPts val="100"/>
              </a:spcAft>
            </a:pPr>
            <a:r>
              <a:rPr lang="it-IT" dirty="0">
                <a:effectLst/>
              </a:rPr>
              <a:t>2-bis. Il tribunale omologa gli accordi di ristrutturazione anche in mancanza di adesione da parte dell'amministrazione finanziaria o degli enti gestori di forme di previdenza o assistenza obbligatorie quando l'adesione è determinante ai fini del raggiungimento delle percentuali di cui agli articoli 57, comma 1, e 60, comma 1, e, anche sulla base delle risultanze della relazione del professionista indipendente, la proposta di soddisfacimento della predetta amministrazione o degli enti gestori di forme di previdenza o assistenza obbligatorie è conveniente rispetto all'alternativa liquidatoria. (</a:t>
            </a:r>
            <a:r>
              <a:rPr lang="it-IT" baseline="30000" dirty="0">
                <a:effectLst/>
              </a:rPr>
              <a:t>4</a:t>
            </a:r>
            <a:r>
              <a:rPr lang="it-IT" dirty="0">
                <a:effectLst/>
              </a:rPr>
              <a:t>)</a:t>
            </a:r>
          </a:p>
          <a:p>
            <a:pPr>
              <a:spcAft>
                <a:spcPts val="100"/>
              </a:spcAft>
            </a:pPr>
            <a:r>
              <a:rPr lang="it-IT" dirty="0">
                <a:effectLst/>
              </a:rPr>
              <a:t>3. La transazione conclusa nell'ambito degli accordi di ristrutturazione è risolta di diritto se il debitore non esegue integralmente, entro sessanta giorni dalle scadenze previste, i pagamenti dovuti alle agenzie fiscali e agli enti gestori di forme di previdenza e assistenza obbligatorie. (</a:t>
            </a:r>
            <a:r>
              <a:rPr lang="it-IT" baseline="30000" dirty="0">
                <a:effectLst/>
              </a:rPr>
              <a:t>5</a:t>
            </a:r>
            <a:r>
              <a:rPr lang="it-IT" dirty="0">
                <a:effectLst/>
              </a:rPr>
              <a:t>)</a:t>
            </a:r>
          </a:p>
          <a:p>
            <a:pPr>
              <a:spcAft>
                <a:spcPts val="100"/>
              </a:spcAft>
            </a:pPr>
            <a:r>
              <a:rPr lang="it-IT" dirty="0">
                <a:effectLst/>
              </a:rPr>
              <a:t>(1) Rubrica così sostituita dall'</a:t>
            </a:r>
            <a:r>
              <a:rPr lang="it-IT" i="1" dirty="0">
                <a:effectLst/>
              </a:rPr>
              <a:t>art. 14, comma 3, lett. c),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br>
              <a:rPr lang="it-IT" dirty="0">
                <a:effectLst/>
              </a:rPr>
            </a:br>
            <a:r>
              <a:rPr lang="it-IT" dirty="0">
                <a:effectLst/>
              </a:rPr>
              <a:t>(2) Comma così modificato dall'</a:t>
            </a:r>
            <a:r>
              <a:rPr lang="it-IT" i="1" dirty="0">
                <a:effectLst/>
              </a:rPr>
              <a:t>art. 9, comma 3, lett. b), </a:t>
            </a:r>
            <a:r>
              <a:rPr lang="it-IT" i="1" dirty="0" err="1">
                <a:effectLst/>
              </a:rPr>
              <a:t>D.Lgs.</a:t>
            </a:r>
            <a:r>
              <a:rPr lang="it-IT" i="1" dirty="0">
                <a:effectLst/>
              </a:rPr>
              <a:t> 26 ottobre 2020, n. 147</a:t>
            </a:r>
            <a:r>
              <a:rPr lang="it-IT" dirty="0">
                <a:effectLst/>
              </a:rPr>
              <a:t>, a decorrere dal 15 luglio 2022.</a:t>
            </a:r>
            <a:br>
              <a:rPr lang="it-IT" dirty="0">
                <a:effectLst/>
              </a:rPr>
            </a:br>
            <a:r>
              <a:rPr lang="it-IT" dirty="0">
                <a:effectLst/>
              </a:rPr>
              <a:t>(3) Comma così modificato dall'</a:t>
            </a:r>
            <a:r>
              <a:rPr lang="it-IT" i="1" dirty="0">
                <a:effectLst/>
              </a:rPr>
              <a:t>art. 9, comma 3, lett. c), </a:t>
            </a:r>
            <a:r>
              <a:rPr lang="it-IT" i="1" dirty="0" err="1">
                <a:effectLst/>
              </a:rPr>
              <a:t>D.Lgs.</a:t>
            </a:r>
            <a:r>
              <a:rPr lang="it-IT" i="1" dirty="0">
                <a:effectLst/>
              </a:rPr>
              <a:t> 26 ottobre 2020, n. 147</a:t>
            </a:r>
            <a:r>
              <a:rPr lang="it-IT" dirty="0">
                <a:effectLst/>
              </a:rPr>
              <a:t>, a decorrere dal 15 luglio 2022, e, successivamente, dall'</a:t>
            </a:r>
            <a:r>
              <a:rPr lang="it-IT" i="1" dirty="0">
                <a:effectLst/>
              </a:rPr>
              <a:t>art. 15, comma 3, lett. a), </a:t>
            </a:r>
            <a:r>
              <a:rPr lang="it-IT" i="1" dirty="0" err="1">
                <a:effectLst/>
              </a:rPr>
              <a:t>D.Lgs.</a:t>
            </a:r>
            <a:r>
              <a:rPr lang="it-IT" i="1" dirty="0">
                <a:effectLst/>
              </a:rPr>
              <a:t> 17 giugno 2022, n. 83</a:t>
            </a:r>
            <a:r>
              <a:rPr lang="it-IT" dirty="0">
                <a:effectLst/>
              </a:rPr>
              <a:t>, a decorrere dalla medesima data del 15 luglio 2022, ai sensi di quanto disposto dall'</a:t>
            </a:r>
            <a:r>
              <a:rPr lang="it-IT" i="1" dirty="0">
                <a:effectLst/>
              </a:rPr>
              <a:t>art. 51, comma 1, del citato </a:t>
            </a:r>
            <a:r>
              <a:rPr lang="it-IT" i="1" dirty="0" err="1">
                <a:effectLst/>
              </a:rPr>
              <a:t>D.Lgs.</a:t>
            </a:r>
            <a:r>
              <a:rPr lang="it-IT" i="1" dirty="0">
                <a:effectLst/>
              </a:rPr>
              <a:t> n. 83/2022</a:t>
            </a:r>
            <a:r>
              <a:rPr lang="it-IT" dirty="0">
                <a:effectLst/>
              </a:rPr>
              <a:t>.</a:t>
            </a:r>
            <a:br>
              <a:rPr lang="it-IT" dirty="0">
                <a:effectLst/>
              </a:rPr>
            </a:br>
            <a:r>
              <a:rPr lang="it-IT" dirty="0">
                <a:effectLst/>
              </a:rPr>
              <a:t>(4) Comma inserito dall'</a:t>
            </a:r>
            <a:r>
              <a:rPr lang="it-IT" i="1" dirty="0">
                <a:effectLst/>
              </a:rPr>
              <a:t>art. 15, comma 3, lett. b),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br>
              <a:rPr lang="it-IT" dirty="0">
                <a:effectLst/>
              </a:rPr>
            </a:br>
            <a:r>
              <a:rPr lang="it-IT" dirty="0">
                <a:effectLst/>
              </a:rPr>
              <a:t>(5) Comma così modificato dall'</a:t>
            </a:r>
            <a:r>
              <a:rPr lang="it-IT" i="1" dirty="0">
                <a:effectLst/>
              </a:rPr>
              <a:t>art. 9, comma 3, lett. d), </a:t>
            </a:r>
            <a:r>
              <a:rPr lang="it-IT" i="1" dirty="0" err="1">
                <a:effectLst/>
              </a:rPr>
              <a:t>D.Lgs.</a:t>
            </a:r>
            <a:r>
              <a:rPr lang="it-IT" i="1" dirty="0">
                <a:effectLst/>
              </a:rPr>
              <a:t> 26 ottobre 2020, n. 147</a:t>
            </a:r>
            <a:r>
              <a:rPr lang="it-IT" dirty="0">
                <a:effectLst/>
              </a:rPr>
              <a:t>, a decorrere dal 15 luglio 2022.</a:t>
            </a:r>
          </a:p>
          <a:p>
            <a:pPr>
              <a:spcAft>
                <a:spcPts val="100"/>
              </a:spcAft>
            </a:pPr>
            <a:r>
              <a:rPr lang="it-IT" dirty="0">
                <a:effectLst/>
              </a:rPr>
              <a:t> </a:t>
            </a:r>
          </a:p>
          <a:p>
            <a:pPr algn="ctr"/>
            <a:r>
              <a:rPr lang="it-IT" b="1" dirty="0">
                <a:effectLst/>
              </a:rPr>
              <a:t>Art. 64</a:t>
            </a:r>
            <a:endParaRPr lang="it-IT" dirty="0">
              <a:effectLst/>
            </a:endParaRPr>
          </a:p>
          <a:p>
            <a:pPr algn="ctr"/>
            <a:br>
              <a:rPr lang="it-IT" b="1" dirty="0">
                <a:effectLst/>
              </a:rPr>
            </a:br>
            <a:endParaRPr lang="it-IT" dirty="0">
              <a:effectLst/>
            </a:endParaRPr>
          </a:p>
          <a:p>
            <a:pPr algn="ctr"/>
            <a:r>
              <a:rPr lang="it-IT" b="1" dirty="0">
                <a:effectLst/>
              </a:rPr>
              <a:t>Effetti degli accordi sulla disciplina societaria e sui contratti in caso di concessione di misure protettive (</a:t>
            </a:r>
            <a:r>
              <a:rPr lang="it-IT" b="1" baseline="30000" dirty="0">
                <a:effectLst/>
              </a:rPr>
              <a:t>1</a:t>
            </a:r>
            <a:r>
              <a:rPr lang="it-IT" b="1" dirty="0">
                <a:effectLst/>
              </a:rPr>
              <a:t>)</a:t>
            </a:r>
            <a:endParaRPr lang="it-IT" dirty="0">
              <a:effectLst/>
            </a:endParaRPr>
          </a:p>
          <a:p>
            <a:pPr>
              <a:spcAft>
                <a:spcPts val="100"/>
              </a:spcAft>
            </a:pPr>
            <a:br>
              <a:rPr lang="it-IT" dirty="0">
                <a:effectLst/>
              </a:rPr>
            </a:br>
            <a:r>
              <a:rPr lang="it-IT" dirty="0">
                <a:effectLst/>
              </a:rPr>
              <a:t>1. Dalla data del deposito della domanda per l'omologazione degli accordi di ristrutturazione disciplinati dagli articoli 57, 60 e 61 ovvero della richiesta di misure cautelari e protettive ai sensi dell'articolo 54 relative ad una proposta di accordo di ristrutturazione e sino all'omologazione, non si applicano gli articoli 2446, commi secondo e terzo, 2447, 2482-bis, commi quarto, quinto e sesto, e 2482-ter del codice civile. Per lo stesso periodo non opera la causa di scioglimento della </a:t>
            </a:r>
            <a:r>
              <a:rPr lang="it-IT" dirty="0" err="1">
                <a:effectLst/>
              </a:rPr>
              <a:t>societa'</a:t>
            </a:r>
            <a:r>
              <a:rPr lang="it-IT" dirty="0">
                <a:effectLst/>
              </a:rPr>
              <a:t> per riduzione o perdita del capitale sociale di cui agli articoli 2484, numero 4, e 2545-duodecies del codice civile.</a:t>
            </a:r>
            <a:br>
              <a:rPr lang="it-IT" dirty="0">
                <a:effectLst/>
              </a:rPr>
            </a:br>
            <a:br>
              <a:rPr lang="it-IT" dirty="0">
                <a:effectLst/>
              </a:rPr>
            </a:br>
            <a:r>
              <a:rPr lang="it-IT" dirty="0">
                <a:effectLst/>
              </a:rPr>
              <a:t>2. Resta ferma, per il periodo anteriore al deposito delle domande e della richiesta di misure cautelari e protettive di cui al comma 1, l'applicazione dell'articolo 2486 del codice civile.</a:t>
            </a:r>
          </a:p>
          <a:p>
            <a:pPr>
              <a:spcAft>
                <a:spcPts val="100"/>
              </a:spcAft>
            </a:pPr>
            <a:r>
              <a:rPr lang="it-IT" dirty="0">
                <a:effectLst/>
              </a:rPr>
              <a:t>3. In caso di domanda proposta ai sensi dell'articolo 54, comma 3, o di domanda di concessione delle misure protettive in funzione della omologazione degli accordi di ristrutturazioni, i creditori non possono, unilateralmente, rifiutare l'adempimento dei contratti in corso di esecuzione o provocarne la risoluzione, né possono anticiparne la scadenza o modificarli in danno dell'imprenditore per il solo fatto del deposito delle medesime domande. Sono inefficaci eventuali patti contrari. (</a:t>
            </a:r>
            <a:r>
              <a:rPr lang="it-IT" baseline="30000" dirty="0">
                <a:effectLst/>
              </a:rPr>
              <a:t>2</a:t>
            </a:r>
            <a:r>
              <a:rPr lang="it-IT" dirty="0">
                <a:effectLst/>
              </a:rPr>
              <a:t>)</a:t>
            </a:r>
          </a:p>
          <a:p>
            <a:pPr>
              <a:spcAft>
                <a:spcPts val="100"/>
              </a:spcAft>
            </a:pPr>
            <a:r>
              <a:rPr lang="it-IT" dirty="0">
                <a:effectLst/>
              </a:rPr>
              <a:t>4. Fermo quanto previsto dal comma 3, i creditori interessati dalle misure protettive non possono, unilateralmente, rifiutare l'adempimento dei contratti essenziali in corso di esecuzione o provocarne la risoluzione, né possono anticiparne la scadenza o modificarli in danno dell'imprenditore per il solo fatto di non essere stati pagati dal debitore. Sono essenziali i contratti necessari per la continuazione della gestione corrente dell'impresa, inclusi i contratti relativi alle forniture la cui interruzione impedisce la prosecuzione dell'attività del debitore. (</a:t>
            </a:r>
            <a:r>
              <a:rPr lang="it-IT" baseline="30000" dirty="0">
                <a:effectLst/>
              </a:rPr>
              <a:t>2</a:t>
            </a:r>
            <a:r>
              <a:rPr lang="it-IT" dirty="0">
                <a:effectLst/>
              </a:rPr>
              <a:t>)</a:t>
            </a:r>
          </a:p>
          <a:p>
            <a:pPr>
              <a:spcAft>
                <a:spcPts val="100"/>
              </a:spcAft>
            </a:pPr>
            <a:r>
              <a:rPr lang="it-IT" dirty="0">
                <a:effectLst/>
              </a:rPr>
              <a:t>(1) Rubrica così modificata dall'</a:t>
            </a:r>
            <a:r>
              <a:rPr lang="it-IT" i="1" dirty="0">
                <a:effectLst/>
              </a:rPr>
              <a:t>art. 15, comma 4, lett. b),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br>
              <a:rPr lang="it-IT" dirty="0">
                <a:effectLst/>
              </a:rPr>
            </a:br>
            <a:r>
              <a:rPr lang="it-IT" dirty="0">
                <a:effectLst/>
              </a:rPr>
              <a:t>(2) Comma aggiunto dall'</a:t>
            </a:r>
            <a:r>
              <a:rPr lang="it-IT" i="1" dirty="0">
                <a:effectLst/>
              </a:rPr>
              <a:t>art. 15, comma 4, lett. a),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p>
          <a:p>
            <a:pPr algn="ctr">
              <a:spcAft>
                <a:spcPts val="100"/>
              </a:spcAft>
            </a:pPr>
            <a:r>
              <a:rPr lang="it-IT" b="1" dirty="0">
                <a:effectLst/>
              </a:rPr>
              <a:t>Capo I-bis (</a:t>
            </a:r>
            <a:r>
              <a:rPr lang="it-IT" b="1" baseline="30000" dirty="0">
                <a:effectLst/>
              </a:rPr>
              <a:t>1</a:t>
            </a:r>
            <a:r>
              <a:rPr lang="it-IT" b="1" dirty="0">
                <a:effectLst/>
              </a:rPr>
              <a:t>)</a:t>
            </a:r>
            <a:endParaRPr lang="it-IT" dirty="0">
              <a:effectLst/>
            </a:endParaRPr>
          </a:p>
          <a:p>
            <a:pPr algn="ctr">
              <a:spcAft>
                <a:spcPts val="100"/>
              </a:spcAft>
            </a:pPr>
            <a:r>
              <a:rPr lang="it-IT" b="1" dirty="0">
                <a:effectLst/>
              </a:rPr>
              <a:t>Piano di ristrutturazione soggetto a omologazione</a:t>
            </a:r>
            <a:endParaRPr lang="it-IT" dirty="0">
              <a:effectLst/>
            </a:endParaRPr>
          </a:p>
          <a:p>
            <a:pPr>
              <a:spcAft>
                <a:spcPts val="100"/>
              </a:spcAft>
            </a:pPr>
            <a:r>
              <a:rPr lang="it-IT" dirty="0">
                <a:effectLst/>
              </a:rPr>
              <a:t>(1) Capo inserito dall'</a:t>
            </a:r>
            <a:r>
              <a:rPr lang="it-IT" i="1" dirty="0">
                <a:effectLst/>
              </a:rPr>
              <a:t>art. 16, comma 1, </a:t>
            </a:r>
            <a:r>
              <a:rPr lang="it-IT" i="1" dirty="0" err="1">
                <a:effectLst/>
              </a:rPr>
              <a:t>D.Lgs.</a:t>
            </a:r>
            <a:r>
              <a:rPr lang="it-IT" i="1" dirty="0">
                <a:effectLst/>
              </a:rPr>
              <a:t> 17 giugno 2022, n. 83</a:t>
            </a:r>
            <a:r>
              <a:rPr lang="it-IT" dirty="0">
                <a:effectLst/>
              </a:rPr>
              <a:t>,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p>
          <a:p>
            <a:pPr algn="ctr">
              <a:spcAft>
                <a:spcPts val="100"/>
              </a:spcAft>
            </a:pPr>
            <a:r>
              <a:rPr lang="it-IT" b="1" dirty="0">
                <a:effectLst/>
              </a:rPr>
              <a:t>Art. 64-bis.</a:t>
            </a:r>
            <a:endParaRPr lang="it-IT" dirty="0">
              <a:effectLst/>
            </a:endParaRPr>
          </a:p>
          <a:p>
            <a:pPr algn="ctr">
              <a:spcAft>
                <a:spcPts val="100"/>
              </a:spcAft>
            </a:pPr>
            <a:r>
              <a:rPr lang="it-IT" b="1" dirty="0">
                <a:effectLst/>
              </a:rPr>
              <a:t>Piano di ristrutturazione soggetto a omologazione (</a:t>
            </a:r>
            <a:r>
              <a:rPr lang="it-IT" b="1" baseline="30000" dirty="0">
                <a:effectLst/>
              </a:rPr>
              <a:t>1</a:t>
            </a:r>
            <a:r>
              <a:rPr lang="it-IT" b="1" dirty="0">
                <a:effectLst/>
              </a:rPr>
              <a:t>)</a:t>
            </a:r>
            <a:endParaRPr lang="it-IT" dirty="0">
              <a:effectLst/>
            </a:endParaRPr>
          </a:p>
          <a:p>
            <a:pPr>
              <a:spcAft>
                <a:spcPts val="100"/>
              </a:spcAft>
            </a:pPr>
            <a:r>
              <a:rPr lang="it-IT" dirty="0">
                <a:effectLst/>
              </a:rPr>
              <a:t>1. Con il piano di ristrutturazione soggetto a omologazione l'imprenditore commerciale che non dimostra il possesso congiunto dei requisiti di cui all'articolo 2, comma 1, lettera d) e che si trova in stato di crisi o di insolvenza può prevedere il soddisfacimento dei creditori, previa suddivisione degli stessi in classi secondo posizione giuridica e interessi economici omogenei, distribuendo il valore generato dal piano anche in deroga agli </a:t>
            </a:r>
            <a:r>
              <a:rPr lang="it-IT" i="1" dirty="0">
                <a:effectLst/>
              </a:rPr>
              <a:t>articoli 2740</a:t>
            </a:r>
            <a:r>
              <a:rPr lang="it-IT" dirty="0">
                <a:effectLst/>
              </a:rPr>
              <a:t> e </a:t>
            </a:r>
            <a:r>
              <a:rPr lang="it-IT" i="1" dirty="0">
                <a:effectLst/>
              </a:rPr>
              <a:t>2741 del codice </a:t>
            </a:r>
            <a:r>
              <a:rPr lang="it-IT" i="1" dirty="0" err="1">
                <a:effectLst/>
              </a:rPr>
              <a:t>civile</a:t>
            </a:r>
            <a:r>
              <a:rPr lang="it-IT" dirty="0" err="1">
                <a:effectLst/>
              </a:rPr>
              <a:t>e</a:t>
            </a:r>
            <a:r>
              <a:rPr lang="it-IT" dirty="0">
                <a:effectLst/>
              </a:rPr>
              <a:t> alle disposizioni che regolano la graduazione delle cause legittime di prelazione, purché la proposta sia approvata dall'unanimità delle classi. In ogni caso i crediti assistiti dal privilegio di cui all'</a:t>
            </a:r>
            <a:r>
              <a:rPr lang="it-IT" i="1" dirty="0">
                <a:effectLst/>
              </a:rPr>
              <a:t>articolo 2751-bis, n. 1, del codice civile</a:t>
            </a:r>
            <a:r>
              <a:rPr lang="it-IT" dirty="0">
                <a:effectLst/>
              </a:rPr>
              <a:t>, sono soddisfatti in denaro integralmente entro trenta giorni dall'omologazione.</a:t>
            </a:r>
          </a:p>
          <a:p>
            <a:pPr>
              <a:spcAft>
                <a:spcPts val="100"/>
              </a:spcAft>
            </a:pPr>
            <a:r>
              <a:rPr lang="it-IT" dirty="0">
                <a:effectLst/>
              </a:rPr>
              <a:t>2. La domanda è presentata nelle forme dell'articolo 40, anche con accesso ai sensi dell'articolo 44, comma 1, lettera a). Con il ricorso il debitore deposita la proposta e il piano, con la documentazione di cui all'articolo 39, commi 1 e 2. Alla domanda si applicano i commi 4 e 5 dell'articolo 46.</a:t>
            </a:r>
          </a:p>
          <a:p>
            <a:pPr>
              <a:spcAft>
                <a:spcPts val="100"/>
              </a:spcAft>
            </a:pPr>
            <a:r>
              <a:rPr lang="it-IT" dirty="0">
                <a:effectLst/>
              </a:rPr>
              <a:t>3. Un professionista indipendente attesta la veridicità dei dati aziendali e la fattibilità del piano.</a:t>
            </a:r>
          </a:p>
          <a:p>
            <a:pPr>
              <a:spcAft>
                <a:spcPts val="100"/>
              </a:spcAft>
            </a:pPr>
            <a:r>
              <a:rPr lang="it-IT" dirty="0">
                <a:effectLst/>
              </a:rPr>
              <a:t>4. A seguito della presentazione del ricorso, il tribunale pronuncia decreto con il quale:</a:t>
            </a:r>
          </a:p>
          <a:p>
            <a:pPr>
              <a:spcAft>
                <a:spcPts val="100"/>
              </a:spcAft>
            </a:pPr>
            <a:r>
              <a:rPr lang="it-IT" dirty="0">
                <a:effectLst/>
              </a:rPr>
              <a:t>a) valutata la mera ritualità della proposta e verificata la correttezza dei criteri di formazione delle classi, nomina un giudice delegato al procedimento e nomina oppure conferma il commissario giudiziale;</a:t>
            </a:r>
          </a:p>
          <a:p>
            <a:pPr>
              <a:spcAft>
                <a:spcPts val="100"/>
              </a:spcAft>
            </a:pPr>
            <a:r>
              <a:rPr lang="it-IT" dirty="0">
                <a:effectLst/>
              </a:rPr>
              <a:t>b) adotta i provvedimenti di cui all'articolo 47, comma 2, lettere c) e d).</a:t>
            </a:r>
          </a:p>
          <a:p>
            <a:pPr>
              <a:spcAft>
                <a:spcPts val="100"/>
              </a:spcAft>
            </a:pPr>
            <a:r>
              <a:rPr lang="it-IT" dirty="0">
                <a:effectLst/>
              </a:rPr>
              <a:t>5. Dalla data della presentazione della domanda e fino all'omologazione, l'imprenditore conserva la gestione ordinaria e straordinaria dell'impresa, sotto il controllo del commissario giudiziale secondo quanto previsto nel comma 6. L'imprenditore gestisce l'impresa nel prevalente interesse dei creditori.</a:t>
            </a:r>
          </a:p>
          <a:p>
            <a:pPr>
              <a:spcAft>
                <a:spcPts val="100"/>
              </a:spcAft>
            </a:pPr>
            <a:r>
              <a:rPr lang="it-IT" dirty="0">
                <a:effectLst/>
              </a:rPr>
              <a:t>6. L'imprenditore informa preventivamente il commissario, per iscritto, del compimento di atti di straordinaria amministrazione nonché dell'esecuzione di pagamenti che non sono coerenti rispetto al piano di ristrutturazione. Il commissario giudiziale, quando ritiene che l'atto può arrecare pregiudizio ai creditori o non è coerente rispetto al piano, lo segnala per iscritto all'imprenditore e all'organo di controllo. Se, nonostante la segnalazione, l'atto viene compiuto, il commissario giudiziale ne informa immediatamente il tribunale ai fini di cui all'articolo 106.</a:t>
            </a:r>
          </a:p>
          <a:p>
            <a:pPr>
              <a:spcAft>
                <a:spcPts val="100"/>
              </a:spcAft>
            </a:pPr>
            <a:r>
              <a:rPr lang="it-IT" dirty="0">
                <a:effectLst/>
              </a:rPr>
              <a:t>7. Alle operazioni di voto si applicano gli articoli 107, 108, 109, commi 2, 4, 6 e 7, 110 e 111. In ciascuna classe la proposta è approvata se è raggiunta la maggioranza dei crediti ammessi al voto oppure, in mancanza, se hanno votato favorevolmente i due terzi dei crediti dei creditori votanti, purché abbiano votato i creditori titolari di almeno la metà del totale dei crediti della medesima classe. I creditori muniti di diritto di prelazione non votano se soddisfatti in denaro, integralmente, entro centottanta giorni dall'omologazione, e purché la garanzia reale che assiste il credito ipotecario o pignoratizio resti ferma fino alla liquidazione, funzionale al loro pagamento, dei beni e diritti sui quali sussiste la causa di prelazione. Nel caso di crediti assistiti dal privilegio di cui all'</a:t>
            </a:r>
            <a:r>
              <a:rPr lang="it-IT" i="1" dirty="0">
                <a:effectLst/>
              </a:rPr>
              <a:t>articolo 2751-bis, n. 1, del codice civile</a:t>
            </a:r>
            <a:r>
              <a:rPr lang="it-IT" dirty="0">
                <a:effectLst/>
              </a:rPr>
              <a:t>, il termine di cui al periodo precedente è di trenta giorni. Se non ricorrono le condizioni di cui ai periodi precedenti, i creditori muniti di diritto di prelazione votano e, per la parte incapiente, sono inseriti in una classe distinta.</a:t>
            </a:r>
          </a:p>
          <a:p>
            <a:pPr>
              <a:spcAft>
                <a:spcPts val="100"/>
              </a:spcAft>
            </a:pPr>
            <a:r>
              <a:rPr lang="it-IT" dirty="0">
                <a:effectLst/>
              </a:rPr>
              <a:t>8. Il tribunale omologa con sentenza il piano di ristrutturazione nel caso di approvazione da parte di tutte le classi. Se con l'opposizione un creditore dissenziente eccepisce il difetto di convenienza della proposta, il tribunale omologa il piano di ristrutturazione quando dalla proposta il credito risulta soddisfatto in misura non inferiore rispetto alla liquidazione giudiziale.</a:t>
            </a:r>
          </a:p>
          <a:p>
            <a:pPr>
              <a:spcAft>
                <a:spcPts val="100"/>
              </a:spcAft>
            </a:pPr>
            <a:r>
              <a:rPr lang="it-IT" dirty="0">
                <a:effectLst/>
              </a:rPr>
              <a:t>9. Anche ai fini di cui all'articolo 64-ter, al piano di ristrutturazione soggetto a omologazione si applicano, in quanto compatibili, gli articoli 48, commi 1, 2 e 3, 84, comma 8, 87, commi 1 e 2, 89, 90, 91, 92, 93, 94-bis, 95, 96, 97, 98, 99, 101 e 102, nonché le disposizioni di cui alle sezioni IV e VI, del capo III del titolo IV del presente codice, ad eccezione delle disposizioni di cui agli articoli 112 e 114. Ai giudizi di reclamo e di cassazione si applicano gli articoli 51, 52 e 53.</a:t>
            </a:r>
          </a:p>
          <a:p>
            <a:pPr>
              <a:spcAft>
                <a:spcPts val="100"/>
              </a:spcAft>
            </a:pPr>
            <a:r>
              <a:rPr lang="it-IT" dirty="0">
                <a:effectLst/>
              </a:rPr>
              <a:t>(1) Articolo inserito dall'</a:t>
            </a:r>
            <a:r>
              <a:rPr lang="it-IT" i="1" dirty="0">
                <a:effectLst/>
              </a:rPr>
              <a:t>art. 16, comma 1, </a:t>
            </a:r>
            <a:r>
              <a:rPr lang="it-IT" i="1" dirty="0" err="1">
                <a:effectLst/>
              </a:rPr>
              <a:t>D.Lgs.</a:t>
            </a:r>
            <a:r>
              <a:rPr lang="it-IT" i="1" dirty="0">
                <a:effectLst/>
              </a:rPr>
              <a:t> 17 giugno 2022, n. 83</a:t>
            </a:r>
            <a:r>
              <a:rPr lang="it-IT" dirty="0">
                <a:effectLst/>
              </a:rPr>
              <a:t>, che ha inserito il Capo I-bis,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p>
          <a:p>
            <a:pPr algn="ctr">
              <a:spcAft>
                <a:spcPts val="100"/>
              </a:spcAft>
            </a:pPr>
            <a:r>
              <a:rPr lang="it-IT" b="1" dirty="0">
                <a:effectLst/>
              </a:rPr>
              <a:t>Art. 64-ter.</a:t>
            </a:r>
            <a:endParaRPr lang="it-IT" dirty="0">
              <a:effectLst/>
            </a:endParaRPr>
          </a:p>
          <a:p>
            <a:pPr algn="ctr">
              <a:spcAft>
                <a:spcPts val="100"/>
              </a:spcAft>
            </a:pPr>
            <a:r>
              <a:rPr lang="it-IT" b="1" dirty="0">
                <a:effectLst/>
              </a:rPr>
              <a:t>Mancata approvazione di tutte le classi (</a:t>
            </a:r>
            <a:r>
              <a:rPr lang="it-IT" b="1" baseline="30000" dirty="0">
                <a:effectLst/>
              </a:rPr>
              <a:t>1</a:t>
            </a:r>
            <a:r>
              <a:rPr lang="it-IT" b="1" dirty="0">
                <a:effectLst/>
              </a:rPr>
              <a:t>)</a:t>
            </a:r>
            <a:endParaRPr lang="it-IT" dirty="0">
              <a:effectLst/>
            </a:endParaRPr>
          </a:p>
          <a:p>
            <a:pPr>
              <a:spcAft>
                <a:spcPts val="100"/>
              </a:spcAft>
            </a:pPr>
            <a:r>
              <a:rPr lang="it-IT" dirty="0">
                <a:effectLst/>
              </a:rPr>
              <a:t>1. Se il piano di ristrutturazione non è approvato da tutte le classi, secondo quanto risulta dalla relazione depositata ai sensi dell'articolo 110, il debitore, entro quindici giorni dalla data del deposito della relazione medesima, se ritiene di avere ottenuto l'approvazione di tutte le classi, può chiedere che il tribunale accerti l'esito della votazione e omologhi il piano di ristrutturazione.</a:t>
            </a:r>
          </a:p>
          <a:p>
            <a:pPr>
              <a:spcAft>
                <a:spcPts val="100"/>
              </a:spcAft>
            </a:pPr>
            <a:r>
              <a:rPr lang="it-IT" dirty="0">
                <a:effectLst/>
              </a:rPr>
              <a:t>2. Decorso il termine di cui al comma 1 senza che il debitore abbia avanzato la richiesta ivi prevista o modificato la domanda ai sensi dell'articolo 64-quater, si applica l'articolo 111.</a:t>
            </a:r>
          </a:p>
          <a:p>
            <a:pPr>
              <a:spcAft>
                <a:spcPts val="100"/>
              </a:spcAft>
            </a:pPr>
            <a:r>
              <a:rPr lang="it-IT" dirty="0">
                <a:effectLst/>
              </a:rPr>
              <a:t>(1) Articolo inserito dall'</a:t>
            </a:r>
            <a:r>
              <a:rPr lang="it-IT" i="1" dirty="0">
                <a:effectLst/>
              </a:rPr>
              <a:t>art. 16, comma 1, </a:t>
            </a:r>
            <a:r>
              <a:rPr lang="it-IT" i="1" dirty="0" err="1">
                <a:effectLst/>
              </a:rPr>
              <a:t>D.Lgs.</a:t>
            </a:r>
            <a:r>
              <a:rPr lang="it-IT" i="1" dirty="0">
                <a:effectLst/>
              </a:rPr>
              <a:t> 17 giugno 2022, n. 83</a:t>
            </a:r>
            <a:r>
              <a:rPr lang="it-IT" dirty="0">
                <a:effectLst/>
              </a:rPr>
              <a:t>, che ha inserito il Capo I-bis,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p>
          <a:p>
            <a:pPr algn="ctr">
              <a:spcAft>
                <a:spcPts val="100"/>
              </a:spcAft>
            </a:pPr>
            <a:r>
              <a:rPr lang="it-IT" b="1" dirty="0">
                <a:effectLst/>
              </a:rPr>
              <a:t>Art. 64-quater.</a:t>
            </a:r>
            <a:endParaRPr lang="it-IT" dirty="0">
              <a:effectLst/>
            </a:endParaRPr>
          </a:p>
          <a:p>
            <a:pPr algn="ctr">
              <a:spcAft>
                <a:spcPts val="100"/>
              </a:spcAft>
            </a:pPr>
            <a:r>
              <a:rPr lang="it-IT" b="1" dirty="0">
                <a:effectLst/>
              </a:rPr>
              <a:t>Conversione del piano di ristrutturazione soggetto ad omologazione in concordato preventivo (</a:t>
            </a:r>
            <a:r>
              <a:rPr lang="it-IT" b="1" baseline="30000" dirty="0">
                <a:effectLst/>
              </a:rPr>
              <a:t>1</a:t>
            </a:r>
            <a:r>
              <a:rPr lang="it-IT" b="1" dirty="0">
                <a:effectLst/>
              </a:rPr>
              <a:t>)</a:t>
            </a:r>
            <a:endParaRPr lang="it-IT" dirty="0">
              <a:effectLst/>
            </a:endParaRPr>
          </a:p>
          <a:p>
            <a:pPr>
              <a:spcAft>
                <a:spcPts val="100"/>
              </a:spcAft>
            </a:pPr>
            <a:r>
              <a:rPr lang="it-IT" dirty="0">
                <a:effectLst/>
              </a:rPr>
              <a:t>1. Se il piano di ristrutturazione non è approvato da tutte le classi, secondo quanto risulta dalla relazione depositata ai sensi dell'articolo 110, il debitore, in luogo della richiesta di cui all'articolo 64-ter comma 1, può modificare la domanda formulando una proposta di concordato e chiedendo che il tribunale pronunci il decreto previsto dall'articolo 47. Il debitore può procedere allo stesso modo anche se un creditore ha contestato il difetto di convenienza nelle osservazioni formulate ai sensi dell'articolo 107, comma 4.</a:t>
            </a:r>
          </a:p>
          <a:p>
            <a:pPr>
              <a:spcAft>
                <a:spcPts val="100"/>
              </a:spcAft>
            </a:pPr>
            <a:r>
              <a:rPr lang="it-IT" dirty="0">
                <a:effectLst/>
              </a:rPr>
              <a:t>2. Il debitore può, in ogni momento, modificare la domanda, formulando la proposta di concordato, anche al di fuori delle ipotesi di cui al comma 1.</a:t>
            </a:r>
          </a:p>
          <a:p>
            <a:pPr>
              <a:spcAft>
                <a:spcPts val="100"/>
              </a:spcAft>
            </a:pPr>
            <a:r>
              <a:rPr lang="it-IT" dirty="0">
                <a:effectLst/>
              </a:rPr>
              <a:t>3. I termini per l'approvazione della proposta sono ridotti alla metà.</a:t>
            </a:r>
          </a:p>
          <a:p>
            <a:pPr>
              <a:spcAft>
                <a:spcPts val="100"/>
              </a:spcAft>
            </a:pPr>
            <a:r>
              <a:rPr lang="it-IT" dirty="0">
                <a:effectLst/>
              </a:rPr>
              <a:t>4. La memoria contenente la modifica della domanda è pubblicata nel registro delle imprese e dal giorno della pubblicazione si applicano le disposizioni degli articoli 46, commi 1, 2 e 3, e 47, comma 2, lett. c), nonché il capo III del titolo IV del presente codice.</a:t>
            </a:r>
          </a:p>
          <a:p>
            <a:pPr>
              <a:spcAft>
                <a:spcPts val="100"/>
              </a:spcAft>
            </a:pPr>
            <a:r>
              <a:rPr lang="it-IT" dirty="0">
                <a:effectLst/>
              </a:rPr>
              <a:t>5. Il debitore che ha presentato la domanda di concordato preventivo può modificarla chiedendo l'omologazione del piano di ristrutturazione sino a che non sono iniziate le operazioni di voto.</a:t>
            </a:r>
          </a:p>
          <a:p>
            <a:pPr>
              <a:spcAft>
                <a:spcPts val="100"/>
              </a:spcAft>
            </a:pPr>
            <a:r>
              <a:rPr lang="it-IT" dirty="0">
                <a:effectLst/>
              </a:rPr>
              <a:t>(114) Articolo inserito dall'</a:t>
            </a:r>
            <a:r>
              <a:rPr lang="it-IT" i="1" dirty="0">
                <a:effectLst/>
              </a:rPr>
              <a:t>art. 16, comma 1, </a:t>
            </a:r>
            <a:r>
              <a:rPr lang="it-IT" i="1" dirty="0" err="1">
                <a:effectLst/>
              </a:rPr>
              <a:t>D.Lgs.</a:t>
            </a:r>
            <a:r>
              <a:rPr lang="it-IT" i="1" dirty="0">
                <a:effectLst/>
              </a:rPr>
              <a:t> 17 giugno 2022, n. 83</a:t>
            </a:r>
            <a:r>
              <a:rPr lang="it-IT" dirty="0">
                <a:effectLst/>
              </a:rPr>
              <a:t>, che ha inserito il Capo I-bis, a decorrere dal 15 luglio 2022, ai sensi di quanto disposto dall'</a:t>
            </a:r>
            <a:r>
              <a:rPr lang="it-IT" i="1" dirty="0">
                <a:effectLst/>
              </a:rPr>
              <a:t>art. 51, comma 1, del medesimo </a:t>
            </a:r>
            <a:r>
              <a:rPr lang="it-IT" i="1" dirty="0" err="1">
                <a:effectLst/>
              </a:rPr>
              <a:t>D.Lgs.</a:t>
            </a:r>
            <a:r>
              <a:rPr lang="it-IT" i="1" dirty="0">
                <a:effectLst/>
              </a:rPr>
              <a:t> n. 83/2022</a:t>
            </a:r>
            <a:r>
              <a:rPr lang="it-IT" dirty="0">
                <a:effectLst/>
              </a:rPr>
              <a:t>.</a:t>
            </a:r>
          </a:p>
          <a:p>
            <a:pPr>
              <a:spcAft>
                <a:spcPts val="100"/>
              </a:spcAft>
            </a:pPr>
            <a:r>
              <a:rPr lang="it-IT" dirty="0">
                <a:effectLst/>
              </a:rPr>
              <a:t> </a:t>
            </a:r>
          </a:p>
          <a:p>
            <a:pPr algn="ctr"/>
            <a:r>
              <a:rPr lang="it-IT" b="1" dirty="0">
                <a:effectLst/>
              </a:rPr>
              <a:t>Capo II</a:t>
            </a:r>
            <a:endParaRPr lang="it-IT" dirty="0">
              <a:effectLst/>
            </a:endParaRPr>
          </a:p>
          <a:p>
            <a:pPr algn="ctr"/>
            <a:br>
              <a:rPr lang="it-IT" b="1" dirty="0">
                <a:effectLst/>
              </a:rPr>
            </a:br>
            <a:endParaRPr lang="it-IT" dirty="0">
              <a:effectLst/>
            </a:endParaRPr>
          </a:p>
          <a:p>
            <a:pPr algn="ctr"/>
            <a:r>
              <a:rPr lang="it-IT" b="1" dirty="0">
                <a:effectLst/>
              </a:rPr>
              <a:t>Procedure di composizione delle crisi da sovraindebitamento</a:t>
            </a:r>
            <a:endParaRPr lang="it-IT" dirty="0">
              <a:effectLst/>
            </a:endParaRPr>
          </a:p>
          <a:p>
            <a:pPr algn="ctr"/>
            <a:r>
              <a:rPr lang="it-IT" dirty="0">
                <a:effectLst/>
              </a:rPr>
              <a:t> </a:t>
            </a:r>
          </a:p>
          <a:p>
            <a:pPr algn="ctr"/>
            <a:r>
              <a:rPr lang="it-IT" b="1" dirty="0">
                <a:effectLst/>
              </a:rPr>
              <a:t>Sezione I</a:t>
            </a:r>
            <a:endParaRPr lang="it-IT" dirty="0">
              <a:effectLst/>
            </a:endParaRPr>
          </a:p>
          <a:p>
            <a:pPr algn="ctr"/>
            <a:r>
              <a:rPr lang="it-IT" dirty="0">
                <a:effectLst/>
              </a:rPr>
              <a:t> </a:t>
            </a:r>
          </a:p>
          <a:p>
            <a:pPr algn="ctr"/>
            <a:r>
              <a:rPr lang="it-IT" b="1" dirty="0">
                <a:effectLst/>
              </a:rPr>
              <a:t>Disposizioni di carattere generale </a:t>
            </a:r>
            <a:endParaRPr lang="it-IT" dirty="0">
              <a:effectLst/>
            </a:endParaRPr>
          </a:p>
          <a:p>
            <a:pPr algn="ctr"/>
            <a:r>
              <a:rPr lang="it-IT" b="1" dirty="0">
                <a:effectLst/>
              </a:rPr>
              <a:t>Art. 65</a:t>
            </a:r>
            <a:endParaRPr lang="it-IT" dirty="0">
              <a:effectLst/>
            </a:endParaRPr>
          </a:p>
          <a:p>
            <a:pPr algn="ctr"/>
            <a:br>
              <a:rPr lang="it-IT" b="1" dirty="0">
                <a:effectLst/>
              </a:rPr>
            </a:br>
            <a:endParaRPr lang="it-IT" dirty="0">
              <a:effectLst/>
            </a:endParaRPr>
          </a:p>
          <a:p>
            <a:pPr algn="ctr"/>
            <a:r>
              <a:rPr lang="it-IT" b="1" dirty="0">
                <a:effectLst/>
              </a:rPr>
              <a:t>Ambito di applicazione delle procedure di composizione delle crisi da sovraindebitamento</a:t>
            </a:r>
            <a:endParaRPr lang="it-IT" dirty="0">
              <a:effectLst/>
            </a:endParaRPr>
          </a:p>
          <a:p>
            <a:pPr>
              <a:spcAft>
                <a:spcPts val="100"/>
              </a:spcAft>
            </a:pPr>
            <a:br>
              <a:rPr lang="it-IT" dirty="0">
                <a:effectLst/>
              </a:rPr>
            </a:br>
            <a:r>
              <a:rPr lang="it-IT" dirty="0">
                <a:effectLst/>
              </a:rPr>
              <a:t>1. I debitori di cui all'articolo 2, comma 1, lettera c) possono proporre soluzioni della crisi da sovraindebitamento secondo le norme del presente capo o del titolo V, capo IX.</a:t>
            </a:r>
            <a:br>
              <a:rPr lang="it-IT" dirty="0">
                <a:effectLst/>
              </a:rPr>
            </a:br>
            <a:br>
              <a:rPr lang="it-IT" dirty="0">
                <a:effectLst/>
              </a:rPr>
            </a:br>
            <a:r>
              <a:rPr lang="it-IT" dirty="0">
                <a:effectLst/>
              </a:rPr>
              <a:t>2. Si applicano, per quanto non specificamente previsto dalle disposizioni della presente sezione, le disposizioni del titolo III, in quanto compatibili.</a:t>
            </a:r>
            <a:br>
              <a:rPr lang="it-IT" dirty="0">
                <a:effectLst/>
              </a:rPr>
            </a:br>
            <a:br>
              <a:rPr lang="it-IT" dirty="0">
                <a:effectLst/>
              </a:rPr>
            </a:br>
            <a:r>
              <a:rPr lang="it-IT" dirty="0">
                <a:effectLst/>
              </a:rPr>
              <a:t>3. I compiti del commissario giudiziale o del liquidatore nominati nelle procedure di cui al comma 1 sono svolti dall'OCC. La nomina dell'attestatore </a:t>
            </a:r>
            <a:r>
              <a:rPr lang="it-IT" dirty="0" err="1">
                <a:effectLst/>
              </a:rPr>
              <a:t>e'</a:t>
            </a:r>
            <a:r>
              <a:rPr lang="it-IT" dirty="0">
                <a:effectLst/>
              </a:rPr>
              <a:t> sempre facoltativa.</a:t>
            </a:r>
            <a:br>
              <a:rPr lang="it-IT" dirty="0">
                <a:effectLst/>
              </a:rPr>
            </a:br>
            <a:br>
              <a:rPr lang="it-IT" dirty="0">
                <a:effectLst/>
              </a:rPr>
            </a:br>
            <a:r>
              <a:rPr lang="it-IT" dirty="0">
                <a:effectLst/>
              </a:rPr>
              <a:t>[4. La procedura produce i suoi effetti anche nei confronti dei soci illimitatamente responsabili. (</a:t>
            </a:r>
            <a:r>
              <a:rPr lang="it-IT" baseline="30000" dirty="0">
                <a:effectLst/>
              </a:rPr>
              <a:t>1</a:t>
            </a:r>
            <a:r>
              <a:rPr lang="it-IT" dirty="0">
                <a:effectLst/>
              </a:rPr>
              <a:t>) ]</a:t>
            </a:r>
          </a:p>
          <a:p>
            <a:pPr>
              <a:spcAft>
                <a:spcPts val="100"/>
              </a:spcAft>
            </a:pPr>
            <a:r>
              <a:rPr lang="it-IT" dirty="0">
                <a:effectLst/>
              </a:rPr>
              <a:t>(1) Comma abrogato dall'</a:t>
            </a:r>
            <a:r>
              <a:rPr lang="it-IT" i="1" dirty="0">
                <a:effectLst/>
              </a:rPr>
              <a:t>art. 10, comma 1, </a:t>
            </a:r>
            <a:r>
              <a:rPr lang="it-IT" i="1" dirty="0" err="1">
                <a:effectLst/>
              </a:rPr>
              <a:t>D.Lgs.</a:t>
            </a:r>
            <a:r>
              <a:rPr lang="it-IT" i="1" dirty="0">
                <a:effectLst/>
              </a:rPr>
              <a:t> 26 ottobre 2020, n. 147</a:t>
            </a:r>
            <a:r>
              <a:rPr lang="it-IT" dirty="0">
                <a:effectLst/>
              </a:rPr>
              <a:t>, a decorrere dal 15 luglio 2022.</a:t>
            </a:r>
          </a:p>
          <a:p>
            <a:pPr>
              <a:spcAft>
                <a:spcPts val="100"/>
              </a:spcAft>
            </a:pPr>
            <a:br>
              <a:rPr lang="it-IT" dirty="0">
                <a:effectLst/>
              </a:rPr>
            </a:br>
            <a:br>
              <a:rPr lang="it-IT" dirty="0">
                <a:effectLst/>
              </a:rPr>
            </a:br>
            <a:endParaRPr lang="it-IT" dirty="0">
              <a:effectLst/>
            </a:endParaRPr>
          </a:p>
          <a:p>
            <a:pPr algn="ctr"/>
            <a:r>
              <a:rPr lang="it-IT" b="1" dirty="0">
                <a:effectLst/>
              </a:rPr>
              <a:t>Art. 66</a:t>
            </a:r>
            <a:endParaRPr lang="it-IT" dirty="0">
              <a:effectLst/>
            </a:endParaRPr>
          </a:p>
          <a:p>
            <a:pPr algn="ctr"/>
            <a:br>
              <a:rPr lang="it-IT" b="1" dirty="0">
                <a:effectLst/>
              </a:rPr>
            </a:br>
            <a:endParaRPr lang="it-IT" dirty="0">
              <a:effectLst/>
            </a:endParaRPr>
          </a:p>
          <a:p>
            <a:pPr algn="ctr"/>
            <a:r>
              <a:rPr lang="it-IT" b="1" dirty="0">
                <a:effectLst/>
              </a:rPr>
              <a:t>Procedure familiari</a:t>
            </a:r>
            <a:endParaRPr lang="it-IT" dirty="0">
              <a:effectLst/>
            </a:endParaRPr>
          </a:p>
          <a:p>
            <a:pPr>
              <a:spcAft>
                <a:spcPts val="100"/>
              </a:spcAft>
            </a:pPr>
            <a:br>
              <a:rPr lang="it-IT" dirty="0">
                <a:effectLst/>
              </a:rPr>
            </a:br>
            <a:r>
              <a:rPr lang="it-IT" dirty="0">
                <a:effectLst/>
              </a:rPr>
              <a:t>1. I membri della stessa famiglia possono presentare un unico progetto di risoluzione della crisi da sovraindebitamento quando sono conviventi o quando il sovraindebitamento ha un'origine comune. Quando uno dei debitori non </a:t>
            </a:r>
            <a:r>
              <a:rPr lang="it-IT" dirty="0" err="1">
                <a:effectLst/>
              </a:rPr>
              <a:t>e'</a:t>
            </a:r>
            <a:r>
              <a:rPr lang="it-IT" dirty="0">
                <a:effectLst/>
              </a:rPr>
              <a:t> un consumatore, al progetto unitario si applicano le disposizioni della sezione III del presente capo.</a:t>
            </a:r>
            <a:br>
              <a:rPr lang="it-IT" dirty="0">
                <a:effectLst/>
              </a:rPr>
            </a:br>
            <a:br>
              <a:rPr lang="it-IT" dirty="0">
                <a:effectLst/>
              </a:rPr>
            </a:br>
            <a:r>
              <a:rPr lang="it-IT" dirty="0">
                <a:effectLst/>
              </a:rPr>
              <a:t>2. Ai fini del comma 1, oltre al coniuge, si considerano membri della stessa famiglia i parenti entro il quarto grado e gli affini entro il secondo, </a:t>
            </a:r>
            <a:r>
              <a:rPr lang="it-IT" dirty="0" err="1">
                <a:effectLst/>
              </a:rPr>
              <a:t>nonche</a:t>
            </a:r>
            <a:r>
              <a:rPr lang="it-IT" dirty="0">
                <a:effectLst/>
              </a:rPr>
              <a:t>' le parti dell'unione civile e i conviventi di fatto di cui alla legge 20 maggio 2016, n.76.</a:t>
            </a:r>
            <a:br>
              <a:rPr lang="it-IT" dirty="0">
                <a:effectLst/>
              </a:rPr>
            </a:br>
            <a:br>
              <a:rPr lang="it-IT" dirty="0">
                <a:effectLst/>
              </a:rPr>
            </a:br>
            <a:r>
              <a:rPr lang="it-IT" dirty="0">
                <a:effectLst/>
              </a:rPr>
              <a:t>3. Le masse attive e passive rimangono distinte.</a:t>
            </a:r>
            <a:br>
              <a:rPr lang="it-IT" dirty="0">
                <a:effectLst/>
              </a:rPr>
            </a:br>
            <a:br>
              <a:rPr lang="it-IT" dirty="0">
                <a:effectLst/>
              </a:rPr>
            </a:br>
            <a:r>
              <a:rPr lang="it-IT" dirty="0">
                <a:effectLst/>
              </a:rPr>
              <a:t>4. Nel caso in cui siano presentate </a:t>
            </a:r>
            <a:r>
              <a:rPr lang="it-IT" dirty="0" err="1">
                <a:effectLst/>
              </a:rPr>
              <a:t>piu'</a:t>
            </a:r>
            <a:r>
              <a:rPr lang="it-IT" dirty="0">
                <a:effectLst/>
              </a:rPr>
              <a:t> richieste di risoluzione della crisi da sovraindebitamento riguardanti membri della stessa famiglia, il giudice adotta i necessari provvedimenti per assicurarne il coordinamento. La competenza appartiene al giudice adito per primo.</a:t>
            </a:r>
            <a:br>
              <a:rPr lang="it-IT" dirty="0">
                <a:effectLst/>
              </a:rPr>
            </a:br>
            <a:br>
              <a:rPr lang="it-IT" dirty="0">
                <a:effectLst/>
              </a:rPr>
            </a:br>
            <a:r>
              <a:rPr lang="it-IT" dirty="0">
                <a:effectLst/>
              </a:rPr>
              <a:t>5. La liquidazione del compenso dovuto all'organismo di composizione della crisi </a:t>
            </a:r>
            <a:r>
              <a:rPr lang="it-IT" dirty="0" err="1">
                <a:effectLst/>
              </a:rPr>
              <a:t>e'</a:t>
            </a:r>
            <a:r>
              <a:rPr lang="it-IT" dirty="0">
                <a:effectLst/>
              </a:rPr>
              <a:t> ripartita tra i membri della famiglia in misura proporzionale </a:t>
            </a:r>
            <a:r>
              <a:rPr lang="it-IT" dirty="0" err="1">
                <a:effectLst/>
              </a:rPr>
              <a:t>all'entita'</a:t>
            </a:r>
            <a:r>
              <a:rPr lang="it-IT" dirty="0">
                <a:effectLst/>
              </a:rPr>
              <a:t> dei debiti di ciascuno.</a:t>
            </a:r>
            <a:br>
              <a:rPr lang="it-IT" dirty="0">
                <a:effectLst/>
              </a:rPr>
            </a:br>
            <a:br>
              <a:rPr lang="it-IT" dirty="0">
                <a:effectLst/>
              </a:rPr>
            </a:br>
            <a:endParaRPr lang="it-IT" dirty="0">
              <a:effectLst/>
            </a:endParaRPr>
          </a:p>
          <a:p>
            <a:pPr algn="ctr"/>
            <a:r>
              <a:rPr lang="it-IT" b="1" dirty="0">
                <a:effectLst/>
              </a:rPr>
              <a:t>Sezione II</a:t>
            </a:r>
            <a:endParaRPr lang="it-IT" dirty="0">
              <a:effectLst/>
            </a:endParaRPr>
          </a:p>
          <a:p>
            <a:pPr algn="ctr"/>
            <a:br>
              <a:rPr lang="it-IT" b="1" dirty="0">
                <a:effectLst/>
              </a:rPr>
            </a:br>
            <a:endParaRPr lang="it-IT" dirty="0">
              <a:effectLst/>
            </a:endParaRPr>
          </a:p>
          <a:p>
            <a:pPr algn="ctr"/>
            <a:r>
              <a:rPr lang="it-IT" b="1" dirty="0">
                <a:effectLst/>
              </a:rPr>
              <a:t>Ristrutturazione dei debiti del consumatore </a:t>
            </a:r>
            <a:endParaRPr lang="it-IT" dirty="0">
              <a:effectLst/>
            </a:endParaRPr>
          </a:p>
          <a:p>
            <a:pPr algn="ctr"/>
            <a:r>
              <a:rPr lang="it-IT" b="1" dirty="0">
                <a:effectLst/>
              </a:rPr>
              <a:t>Art. 67</a:t>
            </a:r>
            <a:endParaRPr lang="it-IT" dirty="0">
              <a:effectLst/>
            </a:endParaRPr>
          </a:p>
          <a:p>
            <a:pPr algn="ctr"/>
            <a:br>
              <a:rPr lang="it-IT" b="1" dirty="0">
                <a:effectLst/>
              </a:rPr>
            </a:br>
            <a:endParaRPr lang="it-IT" dirty="0">
              <a:effectLst/>
            </a:endParaRPr>
          </a:p>
          <a:p>
            <a:pPr algn="ctr"/>
            <a:r>
              <a:rPr lang="it-IT" b="1" dirty="0">
                <a:effectLst/>
              </a:rPr>
              <a:t>Procedura di ristrutturazione dei debiti</a:t>
            </a:r>
            <a:endParaRPr lang="it-IT" dirty="0">
              <a:effectLst/>
            </a:endParaRPr>
          </a:p>
          <a:p>
            <a:pPr>
              <a:spcAft>
                <a:spcPts val="100"/>
              </a:spcAft>
            </a:pPr>
            <a:r>
              <a:rPr lang="it-IT" dirty="0">
                <a:effectLst/>
              </a:rPr>
              <a:t>1. Il consumatore </a:t>
            </a:r>
            <a:r>
              <a:rPr lang="it-IT" dirty="0" err="1">
                <a:effectLst/>
              </a:rPr>
              <a:t>sovraindebitato</a:t>
            </a:r>
            <a:r>
              <a:rPr lang="it-IT" dirty="0">
                <a:effectLst/>
              </a:rPr>
              <a:t>, con l'ausilio dell'OCC, può proporre ai creditori un piano di ristrutturazione dei debiti che indichi in modo specifico tempi e modalità per superare la crisi da sovraindebitamento. La proposta ha contenuto libero e può prevedere il soddisfacimento, anche parziale e differenziato, dei crediti in qualsiasi forma. (</a:t>
            </a:r>
            <a:r>
              <a:rPr lang="it-IT" baseline="30000" dirty="0">
                <a:effectLst/>
              </a:rPr>
              <a:t>1</a:t>
            </a:r>
            <a:r>
              <a:rPr lang="it-IT" dirty="0">
                <a:effectLst/>
              </a:rPr>
              <a:t>)</a:t>
            </a:r>
            <a:br>
              <a:rPr lang="it-IT" dirty="0">
                <a:effectLst/>
              </a:rPr>
            </a:br>
            <a:br>
              <a:rPr lang="it-IT" dirty="0">
                <a:effectLst/>
              </a:rPr>
            </a:br>
            <a:r>
              <a:rPr lang="it-IT" dirty="0">
                <a:effectLst/>
              </a:rPr>
              <a:t>2. La domanda </a:t>
            </a:r>
            <a:r>
              <a:rPr lang="it-IT" dirty="0" err="1">
                <a:effectLst/>
              </a:rPr>
              <a:t>e'</a:t>
            </a:r>
            <a:r>
              <a:rPr lang="it-IT" dirty="0">
                <a:effectLst/>
              </a:rPr>
              <a:t> corredata dell'elenco:</a:t>
            </a:r>
            <a:br>
              <a:rPr lang="it-IT" dirty="0">
                <a:effectLst/>
              </a:rPr>
            </a:br>
            <a:br>
              <a:rPr lang="it-IT" dirty="0">
                <a:effectLst/>
              </a:rPr>
            </a:br>
            <a:r>
              <a:rPr lang="it-IT" dirty="0">
                <a:effectLst/>
              </a:rPr>
              <a:t>a) di tutti i creditori, con l'indicazione delle somme dovute e delle cause di prelazione;</a:t>
            </a:r>
            <a:br>
              <a:rPr lang="it-IT" dirty="0">
                <a:effectLst/>
              </a:rPr>
            </a:br>
            <a:br>
              <a:rPr lang="it-IT" dirty="0">
                <a:effectLst/>
              </a:rPr>
            </a:br>
            <a:r>
              <a:rPr lang="it-IT" dirty="0">
                <a:effectLst/>
              </a:rPr>
              <a:t>b) della consistenza e della composizione del patrimonio;</a:t>
            </a:r>
            <a:br>
              <a:rPr lang="it-IT" dirty="0">
                <a:effectLst/>
              </a:rPr>
            </a:br>
            <a:br>
              <a:rPr lang="it-IT" dirty="0">
                <a:effectLst/>
              </a:rPr>
            </a:br>
            <a:r>
              <a:rPr lang="it-IT" dirty="0">
                <a:effectLst/>
              </a:rPr>
              <a:t>c) degli atti di straordinaria amministrazione compiuti negli ultimi cinque anni;</a:t>
            </a:r>
            <a:br>
              <a:rPr lang="it-IT" dirty="0">
                <a:effectLst/>
              </a:rPr>
            </a:br>
            <a:br>
              <a:rPr lang="it-IT" dirty="0">
                <a:effectLst/>
              </a:rPr>
            </a:br>
            <a:r>
              <a:rPr lang="it-IT" dirty="0">
                <a:effectLst/>
              </a:rPr>
              <a:t>d) delle dichiarazioni dei redditi degli ultimi tre anni;</a:t>
            </a:r>
            <a:br>
              <a:rPr lang="it-IT" dirty="0">
                <a:effectLst/>
              </a:rPr>
            </a:br>
            <a:br>
              <a:rPr lang="it-IT" dirty="0">
                <a:effectLst/>
              </a:rPr>
            </a:br>
            <a:r>
              <a:rPr lang="it-IT" dirty="0">
                <a:effectLst/>
              </a:rPr>
              <a:t>e) degli stipendi, delle pensioni, dei salari e di tutte le altre entrate del debitore e del suo nucleo familiare, con l'indicazione di quanto occorre al mantenimento della sua famiglia.</a:t>
            </a:r>
            <a:br>
              <a:rPr lang="it-IT" dirty="0">
                <a:effectLst/>
              </a:rPr>
            </a:br>
            <a:br>
              <a:rPr lang="it-IT" dirty="0">
                <a:effectLst/>
              </a:rPr>
            </a:br>
            <a:r>
              <a:rPr lang="it-IT" dirty="0">
                <a:effectLst/>
              </a:rPr>
              <a:t>3. La proposta </a:t>
            </a:r>
            <a:r>
              <a:rPr lang="it-IT" dirty="0" err="1">
                <a:effectLst/>
              </a:rPr>
              <a:t>puo'</a:t>
            </a:r>
            <a:r>
              <a:rPr lang="it-IT" dirty="0">
                <a:effectLst/>
              </a:rPr>
              <a:t> prevedere anche la falcidia e la ristrutturazione dei debiti derivanti da contratti di finanziamento con cessione del quinto dello stipendio, del trattamento di fine rapporto o della pensione e dalle operazioni di prestito su pegno, salvo quanto previsto dal comma 4.</a:t>
            </a:r>
            <a:br>
              <a:rPr lang="it-IT" dirty="0">
                <a:effectLst/>
              </a:rPr>
            </a:br>
            <a:br>
              <a:rPr lang="it-IT" dirty="0">
                <a:effectLst/>
              </a:rPr>
            </a:br>
            <a:r>
              <a:rPr lang="it-IT" dirty="0">
                <a:effectLst/>
              </a:rPr>
              <a:t>4. E' possibile prevedere che i crediti muniti di privilegio, pegno o ipoteca possano essere soddisfatti non integralmente, </a:t>
            </a:r>
            <a:r>
              <a:rPr lang="it-IT" dirty="0" err="1">
                <a:effectLst/>
              </a:rPr>
              <a:t>allorche</a:t>
            </a:r>
            <a:r>
              <a:rPr lang="it-IT" dirty="0">
                <a:effectLst/>
              </a:rPr>
              <a:t>' ne sia assicurato il pagamento in misura non inferiore a quella realizzabile, in ragione della collocazione preferenziale sul ricavato in caso di liquidazione, avuto riguardo al valore di mercato attribuibile ai beni o ai diritti oggetto della causa di prelazione, come attestato dall'OCC.</a:t>
            </a:r>
            <a:br>
              <a:rPr lang="it-IT" dirty="0">
                <a:effectLst/>
              </a:rPr>
            </a:br>
            <a:br>
              <a:rPr lang="it-IT" dirty="0">
                <a:effectLst/>
              </a:rPr>
            </a:br>
            <a:r>
              <a:rPr lang="it-IT" dirty="0">
                <a:effectLst/>
              </a:rPr>
              <a:t>5. E' possibile prevedere anche il rimborso, alla scadenza convenuta, delle rate a scadere del contratto di mutuo garantito da ipoteca iscritta sull'abitazione principale del debitore se lo stesso, alla data del deposito della domanda, ha adempiuto le proprie obbligazioni o se il giudice lo autorizza al pagamento del debito per capitale ed interessi scaduto a tale data.</a:t>
            </a:r>
            <a:br>
              <a:rPr lang="it-IT" dirty="0">
                <a:effectLst/>
              </a:rPr>
            </a:br>
            <a:br>
              <a:rPr lang="it-IT" dirty="0">
                <a:effectLst/>
              </a:rPr>
            </a:br>
            <a:r>
              <a:rPr lang="it-IT" dirty="0">
                <a:effectLst/>
              </a:rPr>
              <a:t>6. Il procedimento si svolge dinanzi al tribunale in composizione monocratica.</a:t>
            </a:r>
          </a:p>
          <a:p>
            <a:pPr>
              <a:spcAft>
                <a:spcPts val="100"/>
              </a:spcAft>
            </a:pPr>
            <a:r>
              <a:rPr lang="it-IT" dirty="0">
                <a:effectLst/>
              </a:rPr>
              <a:t>(1) Comma così modificato dall'</a:t>
            </a:r>
            <a:r>
              <a:rPr lang="it-IT" i="1" dirty="0">
                <a:effectLst/>
              </a:rPr>
              <a:t>art. 11, comma 1, </a:t>
            </a:r>
            <a:r>
              <a:rPr lang="it-IT" i="1" dirty="0" err="1">
                <a:effectLst/>
              </a:rPr>
              <a:t>D.Lgs.</a:t>
            </a:r>
            <a:r>
              <a:rPr lang="it-IT" i="1" dirty="0">
                <a:effectLst/>
              </a:rPr>
              <a:t> 26 ottobre 2020, n. 147</a:t>
            </a:r>
            <a:r>
              <a:rPr lang="it-IT" dirty="0">
                <a:effectLst/>
              </a:rPr>
              <a:t>, a decorrere dal 15 luglio 2022.</a:t>
            </a:r>
          </a:p>
          <a:p>
            <a:pPr>
              <a:spcAft>
                <a:spcPts val="100"/>
              </a:spcAft>
            </a:pPr>
            <a:br>
              <a:rPr lang="it-IT" dirty="0">
                <a:effectLst/>
              </a:rPr>
            </a:br>
            <a:br>
              <a:rPr lang="it-IT" dirty="0">
                <a:effectLst/>
              </a:rPr>
            </a:br>
            <a:endParaRPr lang="it-IT" dirty="0">
              <a:effectLst/>
            </a:endParaRPr>
          </a:p>
          <a:p>
            <a:pPr algn="ctr"/>
            <a:r>
              <a:rPr lang="it-IT" b="1" dirty="0">
                <a:effectLst/>
              </a:rPr>
              <a:t>Art. 68</a:t>
            </a:r>
            <a:endParaRPr lang="it-IT" dirty="0">
              <a:effectLst/>
            </a:endParaRPr>
          </a:p>
          <a:p>
            <a:pPr algn="ctr"/>
            <a:br>
              <a:rPr lang="it-IT" b="1" dirty="0">
                <a:effectLst/>
              </a:rPr>
            </a:br>
            <a:endParaRPr lang="it-IT" dirty="0">
              <a:effectLst/>
            </a:endParaRPr>
          </a:p>
          <a:p>
            <a:pPr algn="ctr"/>
            <a:r>
              <a:rPr lang="it-IT" b="1" dirty="0">
                <a:effectLst/>
              </a:rPr>
              <a:t>Presentazione della domanda</a:t>
            </a:r>
            <a:endParaRPr lang="it-IT" dirty="0">
              <a:effectLst/>
            </a:endParaRPr>
          </a:p>
          <a:p>
            <a:pPr algn="ctr"/>
            <a:r>
              <a:rPr lang="it-IT" dirty="0">
                <a:effectLst/>
              </a:rPr>
              <a:t> </a:t>
            </a:r>
          </a:p>
          <a:p>
            <a:pPr algn="ctr"/>
            <a:r>
              <a:rPr lang="it-IT" b="1" dirty="0">
                <a:effectLst/>
              </a:rPr>
              <a:t>e </a:t>
            </a:r>
            <a:r>
              <a:rPr lang="it-IT" b="1" dirty="0" err="1">
                <a:effectLst/>
              </a:rPr>
              <a:t>attivita'</a:t>
            </a:r>
            <a:r>
              <a:rPr lang="it-IT" b="1" dirty="0">
                <a:effectLst/>
              </a:rPr>
              <a:t> dell'OCC</a:t>
            </a:r>
            <a:endParaRPr lang="it-IT" dirty="0">
              <a:effectLst/>
            </a:endParaRPr>
          </a:p>
          <a:p>
            <a:pPr>
              <a:spcAft>
                <a:spcPts val="100"/>
              </a:spcAft>
            </a:pPr>
            <a:r>
              <a:rPr lang="it-IT" dirty="0">
                <a:effectLst/>
              </a:rPr>
              <a:t>1. La domanda deve essere presentata al giudice tramite un OCC costituito nel circondario del tribunale competente ai sensi dell'articolo 27, comma 2. Se nel circondario del tribunale competente non vi è un OCC, i compiti e le funzioni allo stesso attribuiti sono svolti da un professionista o da una società tra professionisti in possesso dei requisiti di cui all'articolo 358 nominati dal presidente del tribunale competente o da un giudice da lui delegato e individuati, ove possibile, tra gli iscritti all'albo dei gestori della crisi di cui al </a:t>
            </a:r>
            <a:r>
              <a:rPr lang="it-IT" i="1" dirty="0">
                <a:effectLst/>
              </a:rPr>
              <a:t>decreto del Ministro della giustizia 24 settembre 2014, n. 202</a:t>
            </a:r>
            <a:r>
              <a:rPr lang="it-IT" dirty="0">
                <a:effectLst/>
              </a:rPr>
              <a:t>. Non è necessaria l'assistenza di un difensore. (</a:t>
            </a:r>
            <a:r>
              <a:rPr lang="it-IT" baseline="30000" dirty="0">
                <a:effectLst/>
              </a:rPr>
              <a:t>1</a:t>
            </a:r>
            <a:r>
              <a:rPr lang="it-IT" dirty="0">
                <a:effectLst/>
              </a:rPr>
              <a:t>)</a:t>
            </a:r>
            <a:br>
              <a:rPr lang="it-IT" dirty="0">
                <a:effectLst/>
              </a:rPr>
            </a:br>
            <a:br>
              <a:rPr lang="it-IT" dirty="0">
                <a:effectLst/>
              </a:rPr>
            </a:br>
            <a:r>
              <a:rPr lang="it-IT" dirty="0">
                <a:effectLst/>
              </a:rPr>
              <a:t>2. Alla domanda, deve essere allegata una relazione dell'OCC, che deve contenere:</a:t>
            </a:r>
            <a:br>
              <a:rPr lang="it-IT" dirty="0">
                <a:effectLst/>
              </a:rPr>
            </a:br>
            <a:br>
              <a:rPr lang="it-IT" dirty="0">
                <a:effectLst/>
              </a:rPr>
            </a:br>
            <a:r>
              <a:rPr lang="it-IT" dirty="0">
                <a:effectLst/>
              </a:rPr>
              <a:t>a) l'indicazione delle cause dell'indebitamento e della diligenza impiegata dal debitore nell'assumere le obbligazioni;</a:t>
            </a:r>
            <a:br>
              <a:rPr lang="it-IT" dirty="0">
                <a:effectLst/>
              </a:rPr>
            </a:br>
            <a:br>
              <a:rPr lang="it-IT" dirty="0">
                <a:effectLst/>
              </a:rPr>
            </a:br>
            <a:r>
              <a:rPr lang="it-IT" dirty="0">
                <a:effectLst/>
              </a:rPr>
              <a:t>b) l'esposizione delle ragioni </a:t>
            </a:r>
            <a:r>
              <a:rPr lang="it-IT" dirty="0" err="1">
                <a:effectLst/>
              </a:rPr>
              <a:t>dell'incapacita'</a:t>
            </a:r>
            <a:r>
              <a:rPr lang="it-IT" dirty="0">
                <a:effectLst/>
              </a:rPr>
              <a:t> del debitore di adempiere le obbligazioni assunte;</a:t>
            </a:r>
            <a:br>
              <a:rPr lang="it-IT" dirty="0">
                <a:effectLst/>
              </a:rPr>
            </a:br>
            <a:br>
              <a:rPr lang="it-IT" dirty="0">
                <a:effectLst/>
              </a:rPr>
            </a:br>
            <a:r>
              <a:rPr lang="it-IT" dirty="0">
                <a:effectLst/>
              </a:rPr>
              <a:t>c) la valutazione sulla completezza ed </a:t>
            </a:r>
            <a:r>
              <a:rPr lang="it-IT" dirty="0" err="1">
                <a:effectLst/>
              </a:rPr>
              <a:t>attendibilita'</a:t>
            </a:r>
            <a:r>
              <a:rPr lang="it-IT" dirty="0">
                <a:effectLst/>
              </a:rPr>
              <a:t> della documentazione depositata a corredo della domanda;</a:t>
            </a:r>
            <a:br>
              <a:rPr lang="it-IT" dirty="0">
                <a:effectLst/>
              </a:rPr>
            </a:br>
            <a:br>
              <a:rPr lang="it-IT" dirty="0">
                <a:effectLst/>
              </a:rPr>
            </a:br>
            <a:r>
              <a:rPr lang="it-IT" dirty="0">
                <a:effectLst/>
              </a:rPr>
              <a:t>d) l'indicazione presunta dei costi della procedura.</a:t>
            </a:r>
            <a:br>
              <a:rPr lang="it-IT" dirty="0">
                <a:effectLst/>
              </a:rPr>
            </a:br>
            <a:br>
              <a:rPr lang="it-IT" dirty="0">
                <a:effectLst/>
              </a:rPr>
            </a:br>
            <a:r>
              <a:rPr lang="it-IT" dirty="0">
                <a:effectLst/>
              </a:rPr>
              <a:t>3. L'OCC, nella sua relazione, deve indicare anche se il soggetto finanziatore, ai fini della concessione del finanziamento, abbia tenuto conto del merito creditizio del debitore, valutato in relazione al suo reddito disponibile, dedotto l'importo necessario a mantenere un dignitoso tenore di vita. A tal fine si ritiene idonea una quantificazione non inferiore all'ammontare dell'assegno sociale moltiplicato per un parametro corrispondente al numero dei componenti il nucleo familiare della scala di equivalenza dell'ISEE di cui al decreto del Presidente del Consiglio dei ministri del 5 dicembre 2013, n. 159.</a:t>
            </a:r>
            <a:br>
              <a:rPr lang="it-IT" dirty="0">
                <a:effectLst/>
              </a:rPr>
            </a:br>
            <a:br>
              <a:rPr lang="it-IT" dirty="0">
                <a:effectLst/>
              </a:rPr>
            </a:br>
            <a:r>
              <a:rPr lang="it-IT" dirty="0">
                <a:effectLst/>
              </a:rPr>
              <a:t>4. L'OCC, entro sette giorni dall'avvenuto conferimento dell'incarico da parte del debitore, ne da' notizia all'agente della riscossione e agli uffici fiscali, anche degli enti locali, competenti sulla base dell'ultimo domicilio fiscale dell'istante, i quali entro quindici giorni debbono comunicare il debito tributario accertato e gli eventuali accertamenti pendenti.</a:t>
            </a:r>
            <a:br>
              <a:rPr lang="it-IT" dirty="0">
                <a:effectLst/>
              </a:rPr>
            </a:br>
            <a:br>
              <a:rPr lang="it-IT" dirty="0">
                <a:effectLst/>
              </a:rPr>
            </a:br>
            <a:r>
              <a:rPr lang="it-IT" dirty="0">
                <a:effectLst/>
              </a:rPr>
              <a:t>5. Il deposito della domanda sospende, ai soli effetti del concorso, il corso degli interessi convenzionali o legali fino alla chiusura della procedura, a meno che i crediti non siano garantiti da ipoteca, da pegno o privilegio, salvo quanto previsto dagli articoli 2749, 2788 e 2855, commi secondo e terzo, del codice civile.</a:t>
            </a:r>
          </a:p>
          <a:p>
            <a:pPr>
              <a:spcAft>
                <a:spcPts val="100"/>
              </a:spcAft>
            </a:pPr>
            <a:r>
              <a:rPr lang="it-IT" dirty="0">
                <a:effectLst/>
              </a:rPr>
              <a:t>(1) Comma così modificato dall'</a:t>
            </a:r>
            <a:r>
              <a:rPr lang="it-IT" i="1" dirty="0">
                <a:effectLst/>
              </a:rPr>
              <a:t>art. 11, comma 2, </a:t>
            </a:r>
            <a:r>
              <a:rPr lang="it-IT" i="1" dirty="0" err="1">
                <a:effectLst/>
              </a:rPr>
              <a:t>D.Lgs.</a:t>
            </a:r>
            <a:r>
              <a:rPr lang="it-IT" i="1" dirty="0">
                <a:effectLst/>
              </a:rPr>
              <a:t> 26 ottobre 2020, n. 147</a:t>
            </a:r>
            <a:r>
              <a:rPr lang="it-IT" dirty="0">
                <a:effectLst/>
              </a:rPr>
              <a:t>, a decorrere dal 15 luglio 2022.</a:t>
            </a:r>
          </a:p>
          <a:p>
            <a:pPr>
              <a:spcAft>
                <a:spcPts val="100"/>
              </a:spcAft>
            </a:pPr>
            <a:br>
              <a:rPr lang="it-IT" dirty="0">
                <a:effectLst/>
              </a:rPr>
            </a:br>
            <a:br>
              <a:rPr lang="it-IT" dirty="0">
                <a:effectLst/>
              </a:rPr>
            </a:br>
            <a:endParaRPr lang="it-IT" dirty="0">
              <a:effectLst/>
            </a:endParaRPr>
          </a:p>
          <a:p>
            <a:pPr algn="ctr"/>
            <a:r>
              <a:rPr lang="it-IT" b="1" dirty="0">
                <a:effectLst/>
              </a:rPr>
              <a:t>Art. 69</a:t>
            </a:r>
            <a:endParaRPr lang="it-IT" dirty="0">
              <a:effectLst/>
            </a:endParaRPr>
          </a:p>
          <a:p>
            <a:pPr algn="ctr"/>
            <a:br>
              <a:rPr lang="it-IT" b="1" dirty="0">
                <a:effectLst/>
              </a:rPr>
            </a:br>
            <a:endParaRPr lang="it-IT" dirty="0">
              <a:effectLst/>
            </a:endParaRPr>
          </a:p>
          <a:p>
            <a:pPr algn="ctr"/>
            <a:r>
              <a:rPr lang="it-IT" b="1" dirty="0">
                <a:effectLst/>
              </a:rPr>
              <a:t>Condizioni soggettive ostative</a:t>
            </a:r>
            <a:endParaRPr lang="it-IT" dirty="0">
              <a:effectLst/>
            </a:endParaRPr>
          </a:p>
          <a:p>
            <a:pPr>
              <a:spcAft>
                <a:spcPts val="100"/>
              </a:spcAft>
            </a:pPr>
            <a:br>
              <a:rPr lang="it-IT" dirty="0">
                <a:effectLst/>
              </a:rPr>
            </a:br>
            <a:r>
              <a:rPr lang="it-IT" dirty="0">
                <a:effectLst/>
              </a:rPr>
              <a:t>1. Il consumatore non </a:t>
            </a:r>
            <a:r>
              <a:rPr lang="it-IT" dirty="0" err="1">
                <a:effectLst/>
              </a:rPr>
              <a:t>puo'</a:t>
            </a:r>
            <a:r>
              <a:rPr lang="it-IT" dirty="0">
                <a:effectLst/>
              </a:rPr>
              <a:t> accedere alla procedura disciplinata in questa sezione se </a:t>
            </a:r>
            <a:r>
              <a:rPr lang="it-IT" dirty="0" err="1">
                <a:effectLst/>
              </a:rPr>
              <a:t>e'</a:t>
            </a:r>
            <a:r>
              <a:rPr lang="it-IT" dirty="0">
                <a:effectLst/>
              </a:rPr>
              <a:t> </a:t>
            </a:r>
            <a:r>
              <a:rPr lang="it-IT" dirty="0" err="1">
                <a:effectLst/>
              </a:rPr>
              <a:t>gia'</a:t>
            </a:r>
            <a:r>
              <a:rPr lang="it-IT" dirty="0">
                <a:effectLst/>
              </a:rPr>
              <a:t> stato </a:t>
            </a:r>
            <a:r>
              <a:rPr lang="it-IT" dirty="0" err="1">
                <a:effectLst/>
              </a:rPr>
              <a:t>esdebitato</a:t>
            </a:r>
            <a:r>
              <a:rPr lang="it-IT" dirty="0">
                <a:effectLst/>
              </a:rPr>
              <a:t> nei cinque anni precedenti la domanda o ha </a:t>
            </a:r>
            <a:r>
              <a:rPr lang="it-IT" dirty="0" err="1">
                <a:effectLst/>
              </a:rPr>
              <a:t>gia'</a:t>
            </a:r>
            <a:r>
              <a:rPr lang="it-IT" dirty="0">
                <a:effectLst/>
              </a:rPr>
              <a:t> beneficiato dell'esdebitazione per due volte, ovvero ha determinato la situazione di sovraindebitamento con colpa grave, malafede o frode.</a:t>
            </a:r>
          </a:p>
          <a:p>
            <a:pPr>
              <a:spcAft>
                <a:spcPts val="100"/>
              </a:spcAft>
            </a:pPr>
            <a:r>
              <a:rPr lang="it-IT" dirty="0">
                <a:effectLst/>
              </a:rPr>
              <a:t>2. Il creditore che ha colpevolmente determinato la situazione di indebitamento o il suo aggravamento o che ha violato i principi di cui all'</a:t>
            </a:r>
            <a:r>
              <a:rPr lang="it-IT" i="1" dirty="0">
                <a:effectLst/>
              </a:rPr>
              <a:t>articolo 124-bis del decreto legislativo 1° settembre 1993, n. 385</a:t>
            </a:r>
            <a:r>
              <a:rPr lang="it-IT" dirty="0">
                <a:effectLst/>
              </a:rPr>
              <a:t>, non può presentare opposizione o reclamo in sede di omologa per contestare la convenienza della proposta. </a:t>
            </a:r>
          </a:p>
          <a:p>
            <a:endParaRPr lang="it-IT" dirty="0"/>
          </a:p>
        </p:txBody>
      </p:sp>
      <p:sp>
        <p:nvSpPr>
          <p:cNvPr id="4" name="Segnaposto numero diapositiva 3"/>
          <p:cNvSpPr>
            <a:spLocks noGrp="1"/>
          </p:cNvSpPr>
          <p:nvPr>
            <p:ph type="sldNum" sz="quarter" idx="5"/>
          </p:nvPr>
        </p:nvSpPr>
        <p:spPr/>
        <p:txBody>
          <a:bodyPr/>
          <a:lstStyle/>
          <a:p>
            <a:fld id="{A2FAD8D7-8102-1748-990A-C3C261A72B8C}" type="slidenum">
              <a:rPr lang="it-IT" smtClean="0"/>
              <a:t>8</a:t>
            </a:fld>
            <a:endParaRPr lang="it-IT"/>
          </a:p>
        </p:txBody>
      </p:sp>
    </p:spTree>
    <p:extLst>
      <p:ext uri="{BB962C8B-B14F-4D97-AF65-F5344CB8AC3E}">
        <p14:creationId xmlns:p14="http://schemas.microsoft.com/office/powerpoint/2010/main" val="54204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2FAD8D7-8102-1748-990A-C3C261A72B8C}" type="slidenum">
              <a:rPr lang="it-IT" smtClean="0"/>
              <a:t>25</a:t>
            </a:fld>
            <a:endParaRPr lang="it-IT"/>
          </a:p>
        </p:txBody>
      </p:sp>
    </p:spTree>
    <p:extLst>
      <p:ext uri="{BB962C8B-B14F-4D97-AF65-F5344CB8AC3E}">
        <p14:creationId xmlns:p14="http://schemas.microsoft.com/office/powerpoint/2010/main" val="363457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8ECB4-904C-DD0C-27BC-05DD93F3B22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618AC1B-9B45-4C42-2933-C60E0A47B9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6689C3-7DDF-C0C1-DDEE-7498C15A4D5B}"/>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5" name="Segnaposto piè di pagina 4">
            <a:extLst>
              <a:ext uri="{FF2B5EF4-FFF2-40B4-BE49-F238E27FC236}">
                <a16:creationId xmlns:a16="http://schemas.microsoft.com/office/drawing/2014/main" id="{81318202-189E-B293-A47A-381E540240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2E478D-1442-C49E-A021-2F657396C644}"/>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318583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2FD7F-7E3B-B90A-88F8-55CCEB38053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BEC7AA2-0F8D-BD31-D928-7F8319EA692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010AB9-287F-87A2-B6AE-1890991F0286}"/>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5" name="Segnaposto piè di pagina 4">
            <a:extLst>
              <a:ext uri="{FF2B5EF4-FFF2-40B4-BE49-F238E27FC236}">
                <a16:creationId xmlns:a16="http://schemas.microsoft.com/office/drawing/2014/main" id="{CF2CE477-B5B6-C497-849E-5756F013A8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28C808-C650-04B4-63CA-C6B03CFC5FF0}"/>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228527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E540FF0-B5C7-CDEB-6275-5DF25C874AA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DE2FA9-0E9E-CBF1-FC96-CF07463D6D7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8098F5-42D3-FFB9-9AD5-51454B01D5EF}"/>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5" name="Segnaposto piè di pagina 4">
            <a:extLst>
              <a:ext uri="{FF2B5EF4-FFF2-40B4-BE49-F238E27FC236}">
                <a16:creationId xmlns:a16="http://schemas.microsoft.com/office/drawing/2014/main" id="{AB381FED-5A1E-62DD-BF6E-DCBC036855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F5995D-B5D7-9859-5481-C1DB13B952DA}"/>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256791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_dark blu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1" y="274638"/>
            <a:ext cx="8437080" cy="746625"/>
          </a:xfrm>
        </p:spPr>
        <p:txBody>
          <a:bodyPr/>
          <a:lstStyle>
            <a:lvl1pPr>
              <a:defRPr baseline="0"/>
            </a:lvl1pPr>
          </a:lstStyle>
          <a:p>
            <a:r>
              <a:rPr lang="ga-IE" dirty="0"/>
              <a:t>Insert here title</a:t>
            </a:r>
            <a:endParaRPr lang="en-US" dirty="0"/>
          </a:p>
        </p:txBody>
      </p:sp>
      <p:sp>
        <p:nvSpPr>
          <p:cNvPr id="17" name="Slide Number Placeholder 16"/>
          <p:cNvSpPr>
            <a:spLocks noGrp="1"/>
          </p:cNvSpPr>
          <p:nvPr>
            <p:ph type="sldNum" sz="quarter" idx="12"/>
          </p:nvPr>
        </p:nvSpPr>
        <p:spPr/>
        <p:txBody>
          <a:bodyPr/>
          <a:lstStyle/>
          <a:p>
            <a:fld id="{369C5710-BC38-1F4D-A3CC-CA91A4A50E65}" type="slidenum">
              <a:rPr lang="en-US" smtClean="0"/>
              <a:pPr/>
              <a:t>‹N›</a:t>
            </a:fld>
            <a:endParaRPr lang="en-US" dirty="0"/>
          </a:p>
        </p:txBody>
      </p:sp>
      <p:sp>
        <p:nvSpPr>
          <p:cNvPr id="6" name="Text Placeholder 5"/>
          <p:cNvSpPr>
            <a:spLocks noGrp="1"/>
          </p:cNvSpPr>
          <p:nvPr>
            <p:ph type="body" sz="quarter" idx="14" hasCustomPrompt="1"/>
          </p:nvPr>
        </p:nvSpPr>
        <p:spPr>
          <a:xfrm>
            <a:off x="609600" y="1590994"/>
            <a:ext cx="10972800" cy="4403374"/>
          </a:xfrm>
        </p:spPr>
        <p:txBody>
          <a:bodyPr/>
          <a:lstStyle>
            <a:lvl1pPr marL="180000" marR="0" indent="-342900" algn="l" defTabSz="457200" rtl="0" eaLnBrk="1" fontAlgn="auto" latinLnBrk="0" hangingPunct="1">
              <a:lnSpc>
                <a:spcPct val="100000"/>
              </a:lnSpc>
              <a:spcBef>
                <a:spcPts val="300"/>
              </a:spcBef>
              <a:spcAft>
                <a:spcPts val="0"/>
              </a:spcAft>
              <a:buClr>
                <a:srgbClr val="008ED0"/>
              </a:buClr>
              <a:buSzTx/>
              <a:buFont typeface="Arial"/>
              <a:buChar char="•"/>
              <a:tabLst/>
              <a:defRPr baseline="0"/>
            </a:lvl1pPr>
          </a:lstStyle>
          <a:p>
            <a:pPr lvl="0"/>
            <a:r>
              <a:rPr lang="ga-IE" dirty="0"/>
              <a:t>Click to edit bullet point list</a:t>
            </a:r>
          </a:p>
          <a:p>
            <a:pPr marL="180000" marR="0" lvl="0" indent="-342900" algn="l" defTabSz="457200" rtl="0" eaLnBrk="1" fontAlgn="auto" latinLnBrk="0" hangingPunct="1">
              <a:lnSpc>
                <a:spcPct val="100000"/>
              </a:lnSpc>
              <a:spcBef>
                <a:spcPts val="300"/>
              </a:spcBef>
              <a:spcAft>
                <a:spcPts val="0"/>
              </a:spcAft>
              <a:buClr>
                <a:srgbClr val="008ED0"/>
              </a:buClr>
              <a:buSzTx/>
              <a:buFont typeface="Arial"/>
              <a:buChar char="•"/>
              <a:tabLst/>
              <a:defRPr/>
            </a:pPr>
            <a:r>
              <a:rPr lang="ga-IE" dirty="0"/>
              <a:t>Click to edit bullet point list</a:t>
            </a:r>
          </a:p>
          <a:p>
            <a:pPr marL="180000" marR="0" lvl="0" indent="-342900" algn="l" defTabSz="457200" rtl="0" eaLnBrk="1" fontAlgn="auto" latinLnBrk="0" hangingPunct="1">
              <a:lnSpc>
                <a:spcPct val="100000"/>
              </a:lnSpc>
              <a:spcBef>
                <a:spcPts val="300"/>
              </a:spcBef>
              <a:spcAft>
                <a:spcPts val="0"/>
              </a:spcAft>
              <a:buClr>
                <a:srgbClr val="008ED0"/>
              </a:buClr>
              <a:buSzTx/>
              <a:buFont typeface="Arial"/>
              <a:buChar char="•"/>
              <a:tabLst/>
              <a:defRPr/>
            </a:pPr>
            <a:r>
              <a:rPr lang="ga-IE" dirty="0"/>
              <a:t>Click to edit bullet point list</a:t>
            </a:r>
          </a:p>
          <a:p>
            <a:pPr lvl="0"/>
            <a:endParaRPr lang="ga-IE" dirty="0"/>
          </a:p>
        </p:txBody>
      </p:sp>
    </p:spTree>
    <p:extLst>
      <p:ext uri="{BB962C8B-B14F-4D97-AF65-F5344CB8AC3E}">
        <p14:creationId xmlns:p14="http://schemas.microsoft.com/office/powerpoint/2010/main" val="225938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AF8034-6C61-6B76-2154-3B3B2893A3D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678C8B-032E-9366-F3A2-C32E409F0A1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C64E7E-9958-512D-BE73-8376114F534F}"/>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5" name="Segnaposto piè di pagina 4">
            <a:extLst>
              <a:ext uri="{FF2B5EF4-FFF2-40B4-BE49-F238E27FC236}">
                <a16:creationId xmlns:a16="http://schemas.microsoft.com/office/drawing/2014/main" id="{8F2499D4-AD32-1360-2EAF-259013A398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0E824E-7A87-71C1-9FB3-199C1F489791}"/>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177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944260-D2F7-A927-BC83-365BD730400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4DCBD78-0436-B823-F755-91980496C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8576043-D6D8-1CFB-0A27-16061725EF10}"/>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5" name="Segnaposto piè di pagina 4">
            <a:extLst>
              <a:ext uri="{FF2B5EF4-FFF2-40B4-BE49-F238E27FC236}">
                <a16:creationId xmlns:a16="http://schemas.microsoft.com/office/drawing/2014/main" id="{C6BC60A7-95CB-645B-D124-AF465F8E5E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2B3023-03F1-6DE5-8178-CB352D90C272}"/>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12527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03A32-3D8A-90B2-551D-196C2613110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72998A-C9C9-4C8B-1B15-9D285179086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070CB9B-FDA0-71CF-7C82-14DA41F8549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36CBD9D-6871-FCDA-91F5-ABA59649D939}"/>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6" name="Segnaposto piè di pagina 5">
            <a:extLst>
              <a:ext uri="{FF2B5EF4-FFF2-40B4-BE49-F238E27FC236}">
                <a16:creationId xmlns:a16="http://schemas.microsoft.com/office/drawing/2014/main" id="{68ECD2E4-7C36-E4B1-FE84-01694F2197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B02D66-9606-7F0F-197E-E77BAC1FC73A}"/>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72641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4E066-E17F-0907-E6AB-61C741D1C9A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A3C13FC-24A8-5732-4542-9B1E331AB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8A5F11B-3FC7-F93B-50A1-AB91BBDAE47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9F44BA7-A55A-CEB3-1E22-0D578F72C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E21D69F-0313-BA5D-CFB1-61314E36347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BCC4BC2-7736-BCFA-BADF-908E2CF83473}"/>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8" name="Segnaposto piè di pagina 7">
            <a:extLst>
              <a:ext uri="{FF2B5EF4-FFF2-40B4-BE49-F238E27FC236}">
                <a16:creationId xmlns:a16="http://schemas.microsoft.com/office/drawing/2014/main" id="{B01CC1C4-A020-3FB3-AA2E-FF49ABE05E9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7E497BA-4871-D20C-60E6-0663C0F89739}"/>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111211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2C004-EDE8-2919-8610-7DE2DF6A088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8D3FAD3-6FCF-7828-069B-049857B0F395}"/>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4" name="Segnaposto piè di pagina 3">
            <a:extLst>
              <a:ext uri="{FF2B5EF4-FFF2-40B4-BE49-F238E27FC236}">
                <a16:creationId xmlns:a16="http://schemas.microsoft.com/office/drawing/2014/main" id="{A8F84C88-1DC6-8068-DFCA-0B6AD0B7D6C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4C6553D-1B2C-3380-1F0F-6AF401A4D610}"/>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270694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589F9E-3F44-4CB2-1649-07797FE1B81E}"/>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3" name="Segnaposto piè di pagina 2">
            <a:extLst>
              <a:ext uri="{FF2B5EF4-FFF2-40B4-BE49-F238E27FC236}">
                <a16:creationId xmlns:a16="http://schemas.microsoft.com/office/drawing/2014/main" id="{1A07F811-A2FE-46A5-4681-B52441DA0C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C467546-38C2-3A8F-C060-7103455C1DB6}"/>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80640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CD595-A215-847E-04A6-563AB34581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43DA97-0B07-AB45-3692-82223F03B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CE80F1F-82A6-1519-1074-57CC7BDEC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0A8C7B8-BC02-AD52-2F68-25AD0FB9A50D}"/>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6" name="Segnaposto piè di pagina 5">
            <a:extLst>
              <a:ext uri="{FF2B5EF4-FFF2-40B4-BE49-F238E27FC236}">
                <a16:creationId xmlns:a16="http://schemas.microsoft.com/office/drawing/2014/main" id="{E1A45698-B2AA-A2B8-8305-1F8B62559D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E4973E-6D39-09A4-912A-FD281C1C064D}"/>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303261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05DA2D-E2B5-28B4-0378-AD411A1B07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8C154D6-5703-FD39-9806-376ACD6B7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BD60555-8146-97E3-40BF-8683DC9DE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B41B13D-9E3A-ECC8-5F4F-00F17751182F}"/>
              </a:ext>
            </a:extLst>
          </p:cNvPr>
          <p:cNvSpPr>
            <a:spLocks noGrp="1"/>
          </p:cNvSpPr>
          <p:nvPr>
            <p:ph type="dt" sz="half" idx="10"/>
          </p:nvPr>
        </p:nvSpPr>
        <p:spPr/>
        <p:txBody>
          <a:bodyPr/>
          <a:lstStyle/>
          <a:p>
            <a:fld id="{11A5A34F-19B1-4340-826F-F44008EDB0AA}" type="datetimeFigureOut">
              <a:rPr lang="it-IT" smtClean="0"/>
              <a:t>17/07/2025</a:t>
            </a:fld>
            <a:endParaRPr lang="it-IT"/>
          </a:p>
        </p:txBody>
      </p:sp>
      <p:sp>
        <p:nvSpPr>
          <p:cNvPr id="6" name="Segnaposto piè di pagina 5">
            <a:extLst>
              <a:ext uri="{FF2B5EF4-FFF2-40B4-BE49-F238E27FC236}">
                <a16:creationId xmlns:a16="http://schemas.microsoft.com/office/drawing/2014/main" id="{C0F8BF78-9EA3-E563-7D7F-A36E6A4D32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8603ECC-F958-37D5-B772-D2ACE0D1D311}"/>
              </a:ext>
            </a:extLst>
          </p:cNvPr>
          <p:cNvSpPr>
            <a:spLocks noGrp="1"/>
          </p:cNvSpPr>
          <p:nvPr>
            <p:ph type="sldNum" sz="quarter" idx="12"/>
          </p:nvPr>
        </p:nvSpPr>
        <p:spPr/>
        <p:txBody>
          <a:bodyPr/>
          <a:lstStyle/>
          <a:p>
            <a:fld id="{6E7F0E47-1B1C-F54D-ACD3-7B63A79090AA}" type="slidenum">
              <a:rPr lang="it-IT" smtClean="0"/>
              <a:t>‹N›</a:t>
            </a:fld>
            <a:endParaRPr lang="it-IT"/>
          </a:p>
        </p:txBody>
      </p:sp>
    </p:spTree>
    <p:extLst>
      <p:ext uri="{BB962C8B-B14F-4D97-AF65-F5344CB8AC3E}">
        <p14:creationId xmlns:p14="http://schemas.microsoft.com/office/powerpoint/2010/main" val="166860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998182A-FDCA-A0D5-C29B-CF8B96379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01F683-D559-0168-A306-5A63FB8E0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0F44F4-FB39-3EA6-D995-6A22C593F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A34F-19B1-4340-826F-F44008EDB0AA}" type="datetimeFigureOut">
              <a:rPr lang="it-IT" smtClean="0"/>
              <a:t>17/07/2025</a:t>
            </a:fld>
            <a:endParaRPr lang="it-IT"/>
          </a:p>
        </p:txBody>
      </p:sp>
      <p:sp>
        <p:nvSpPr>
          <p:cNvPr id="5" name="Segnaposto piè di pagina 4">
            <a:extLst>
              <a:ext uri="{FF2B5EF4-FFF2-40B4-BE49-F238E27FC236}">
                <a16:creationId xmlns:a16="http://schemas.microsoft.com/office/drawing/2014/main" id="{17DB2D16-9044-09D8-C9DF-497663D70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91357E7-B036-A166-6F79-49800CF6C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F0E47-1B1C-F54D-ACD3-7B63A79090AA}" type="slidenum">
              <a:rPr lang="it-IT" smtClean="0"/>
              <a:t>‹N›</a:t>
            </a:fld>
            <a:endParaRPr lang="it-IT"/>
          </a:p>
        </p:txBody>
      </p:sp>
    </p:spTree>
    <p:extLst>
      <p:ext uri="{BB962C8B-B14F-4D97-AF65-F5344CB8AC3E}">
        <p14:creationId xmlns:p14="http://schemas.microsoft.com/office/powerpoint/2010/main" val="13979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ocardi.it/dizionario/127.html"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g"/><Relationship Id="rId7" Type="http://schemas.openxmlformats.org/officeDocument/2006/relationships/diagramQuickStyle" Target="../diagrams/quickStyle1.xml"/><Relationship Id="rId2" Type="http://schemas.openxmlformats.org/officeDocument/2006/relationships/hyperlink" Target="https://www.gazzettaufficiale.it/atto/serie_generale/caricaDettaglioAtto/originario?atto.dataPubblicazioneGazzetta=2022-07-01&amp;atto.codiceRedazionale=22G00090&amp;elenco30giorni=false" TargetMode="Externa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0.jp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AA74B59-C3D0-8B18-D912-A56C41B21AF7}"/>
              </a:ext>
            </a:extLst>
          </p:cNvPr>
          <p:cNvSpPr>
            <a:spLocks noGrp="1"/>
          </p:cNvSpPr>
          <p:nvPr>
            <p:ph type="ctrTitle"/>
          </p:nvPr>
        </p:nvSpPr>
        <p:spPr>
          <a:xfrm>
            <a:off x="6027249" y="657269"/>
            <a:ext cx="5625536" cy="4091176"/>
          </a:xfrm>
        </p:spPr>
        <p:txBody>
          <a:bodyPr>
            <a:normAutofit fontScale="90000"/>
          </a:bodyPr>
          <a:lstStyle/>
          <a:p>
            <a:br>
              <a:rPr lang="it-IT" sz="2000" b="1" dirty="0">
                <a:latin typeface="+mn-lt"/>
              </a:rPr>
            </a:br>
            <a:br>
              <a:rPr lang="it-IT" sz="2000" b="1" dirty="0">
                <a:latin typeface="+mn-lt"/>
              </a:rPr>
            </a:br>
            <a:r>
              <a:rPr lang="it-IT" sz="4400" b="1" dirty="0">
                <a:solidFill>
                  <a:srgbClr val="C00000"/>
                </a:solidFill>
              </a:rPr>
              <a:t>Sovraindebitamento: i rimedi del Codice della Crisi d’impresa per i consumatori</a:t>
            </a:r>
            <a:br>
              <a:rPr lang="it-IT" sz="2000" b="1" dirty="0">
                <a:latin typeface="+mn-lt"/>
              </a:rPr>
            </a:br>
            <a:br>
              <a:rPr lang="it-IT" sz="2000" b="1" dirty="0">
                <a:latin typeface="+mn-lt"/>
              </a:rPr>
            </a:br>
            <a:r>
              <a:rPr lang="it-IT" sz="2000" b="1" dirty="0">
                <a:solidFill>
                  <a:schemeClr val="accent1">
                    <a:lumMod val="75000"/>
                  </a:schemeClr>
                </a:solidFill>
                <a:latin typeface="+mn-lt"/>
              </a:rPr>
              <a:t>Il Piano di ristrutturazione dei debiti </a:t>
            </a:r>
            <a:br>
              <a:rPr lang="it-IT" sz="2000" b="1" dirty="0">
                <a:solidFill>
                  <a:schemeClr val="accent1">
                    <a:lumMod val="75000"/>
                  </a:schemeClr>
                </a:solidFill>
                <a:latin typeface="+mn-lt"/>
              </a:rPr>
            </a:br>
            <a:r>
              <a:rPr lang="it-IT" sz="2000" b="1" dirty="0">
                <a:solidFill>
                  <a:schemeClr val="accent1">
                    <a:lumMod val="75000"/>
                  </a:schemeClr>
                </a:solidFill>
                <a:latin typeface="+mn-lt"/>
              </a:rPr>
              <a:t>La Liquidazione controllata del debitore</a:t>
            </a:r>
            <a:br>
              <a:rPr lang="it-IT" sz="2000" b="1" dirty="0">
                <a:solidFill>
                  <a:schemeClr val="accent1">
                    <a:lumMod val="75000"/>
                  </a:schemeClr>
                </a:solidFill>
                <a:latin typeface="+mn-lt"/>
              </a:rPr>
            </a:br>
            <a:r>
              <a:rPr lang="it-IT" sz="2000" b="1" dirty="0">
                <a:solidFill>
                  <a:schemeClr val="accent1">
                    <a:lumMod val="75000"/>
                  </a:schemeClr>
                </a:solidFill>
                <a:latin typeface="+mn-lt"/>
              </a:rPr>
              <a:t>L’Esdebitazione</a:t>
            </a:r>
            <a:br>
              <a:rPr lang="it-IT" sz="2000" b="1" dirty="0">
                <a:solidFill>
                  <a:schemeClr val="accent1">
                    <a:lumMod val="75000"/>
                  </a:schemeClr>
                </a:solidFill>
                <a:latin typeface="+mn-lt"/>
              </a:rPr>
            </a:br>
            <a:r>
              <a:rPr lang="it-IT" sz="2000" b="1" dirty="0">
                <a:solidFill>
                  <a:schemeClr val="accent1">
                    <a:lumMod val="75000"/>
                  </a:schemeClr>
                </a:solidFill>
                <a:latin typeface="+mn-lt"/>
              </a:rPr>
              <a:t>(Aggiornato al </a:t>
            </a:r>
            <a:r>
              <a:rPr lang="it-IT" sz="2000" b="1" dirty="0" err="1">
                <a:solidFill>
                  <a:schemeClr val="accent1">
                    <a:lumMod val="75000"/>
                  </a:schemeClr>
                </a:solidFill>
                <a:latin typeface="+mn-lt"/>
              </a:rPr>
              <a:t>D.lgs</a:t>
            </a:r>
            <a:r>
              <a:rPr lang="it-IT" sz="2000" b="1" dirty="0">
                <a:solidFill>
                  <a:schemeClr val="accent1">
                    <a:lumMod val="75000"/>
                  </a:schemeClr>
                </a:solidFill>
                <a:latin typeface="+mn-lt"/>
              </a:rPr>
              <a:t> 136/24 «Correttivo Ter»)</a:t>
            </a:r>
          </a:p>
        </p:txBody>
      </p:sp>
      <p:sp>
        <p:nvSpPr>
          <p:cNvPr id="3" name="Sottotitolo 2">
            <a:extLst>
              <a:ext uri="{FF2B5EF4-FFF2-40B4-BE49-F238E27FC236}">
                <a16:creationId xmlns:a16="http://schemas.microsoft.com/office/drawing/2014/main" id="{7E04CEB2-8971-53DC-7266-754394A1B94D}"/>
              </a:ext>
            </a:extLst>
          </p:cNvPr>
          <p:cNvSpPr>
            <a:spLocks noGrp="1"/>
          </p:cNvSpPr>
          <p:nvPr>
            <p:ph type="subTitle" idx="1"/>
          </p:nvPr>
        </p:nvSpPr>
        <p:spPr>
          <a:xfrm>
            <a:off x="6612128" y="4748446"/>
            <a:ext cx="5081926" cy="1485499"/>
          </a:xfrm>
        </p:spPr>
        <p:txBody>
          <a:bodyPr>
            <a:normAutofit fontScale="85000" lnSpcReduction="10000"/>
          </a:bodyPr>
          <a:lstStyle/>
          <a:p>
            <a:endParaRPr lang="it-IT" sz="2200" dirty="0"/>
          </a:p>
          <a:p>
            <a:r>
              <a:rPr lang="it-IT" sz="2200" dirty="0">
                <a:solidFill>
                  <a:schemeClr val="accent6">
                    <a:lumMod val="75000"/>
                  </a:schemeClr>
                </a:solidFill>
              </a:rPr>
              <a:t>Modulo formativo realizzato nell’ambito del Progetto DRIN – </a:t>
            </a:r>
            <a:r>
              <a:rPr lang="it-IT" sz="2200" dirty="0" err="1">
                <a:solidFill>
                  <a:schemeClr val="accent6">
                    <a:lumMod val="75000"/>
                  </a:schemeClr>
                </a:solidFill>
              </a:rPr>
              <a:t>Debt</a:t>
            </a:r>
            <a:r>
              <a:rPr lang="it-IT" sz="2200" dirty="0">
                <a:solidFill>
                  <a:schemeClr val="accent6">
                    <a:lumMod val="75000"/>
                  </a:schemeClr>
                </a:solidFill>
              </a:rPr>
              <a:t> </a:t>
            </a:r>
            <a:r>
              <a:rPr lang="it-IT" sz="2200" dirty="0" err="1">
                <a:solidFill>
                  <a:schemeClr val="accent6">
                    <a:lumMod val="75000"/>
                  </a:schemeClr>
                </a:solidFill>
              </a:rPr>
              <a:t>Relief</a:t>
            </a:r>
            <a:r>
              <a:rPr lang="it-IT" sz="2200" dirty="0">
                <a:solidFill>
                  <a:schemeClr val="accent6">
                    <a:lumMod val="75000"/>
                  </a:schemeClr>
                </a:solidFill>
              </a:rPr>
              <a:t> </a:t>
            </a:r>
            <a:r>
              <a:rPr lang="it-IT" sz="2200" dirty="0" err="1">
                <a:solidFill>
                  <a:schemeClr val="accent6">
                    <a:lumMod val="75000"/>
                  </a:schemeClr>
                </a:solidFill>
              </a:rPr>
              <a:t>Initiative</a:t>
            </a:r>
            <a:r>
              <a:rPr lang="it-IT" sz="2200" dirty="0">
                <a:solidFill>
                  <a:schemeClr val="accent6">
                    <a:lumMod val="75000"/>
                  </a:schemeClr>
                </a:solidFill>
              </a:rPr>
              <a:t>, cofinanziato dalla Commissione Europea (EISMEA) nell’ambito del Single Market Program</a:t>
            </a:r>
          </a:p>
        </p:txBody>
      </p:sp>
      <p:pic>
        <p:nvPicPr>
          <p:cNvPr id="8" name="Immagine 7">
            <a:extLst>
              <a:ext uri="{FF2B5EF4-FFF2-40B4-BE49-F238E27FC236}">
                <a16:creationId xmlns:a16="http://schemas.microsoft.com/office/drawing/2014/main" id="{CBBC43F1-635B-1D75-1E77-6B8FBCD0C514}"/>
              </a:ext>
            </a:extLst>
          </p:cNvPr>
          <p:cNvPicPr>
            <a:picLocks noChangeAspect="1"/>
          </p:cNvPicPr>
          <p:nvPr/>
        </p:nvPicPr>
        <p:blipFill>
          <a:blip r:embed="rId2"/>
          <a:stretch>
            <a:fillRect/>
          </a:stretch>
        </p:blipFill>
        <p:spPr>
          <a:xfrm>
            <a:off x="470466" y="168174"/>
            <a:ext cx="1340306" cy="118400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5" name="Freeform: Shape 14">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EAA662D8-DF54-2D4A-9E26-781C9CE388A2}"/>
              </a:ext>
            </a:extLst>
          </p:cNvPr>
          <p:cNvPicPr>
            <a:picLocks noChangeAspect="1"/>
          </p:cNvPicPr>
          <p:nvPr/>
        </p:nvPicPr>
        <p:blipFill>
          <a:blip r:embed="rId3"/>
          <a:srcRect l="19903" t="14629" r="22036" b="20982"/>
          <a:stretch>
            <a:fillRect/>
          </a:stretch>
        </p:blipFill>
        <p:spPr>
          <a:xfrm>
            <a:off x="1810772" y="786579"/>
            <a:ext cx="3304984" cy="357921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Freeform: Shape 20">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7" name="Rettangolo 6">
            <a:extLst>
              <a:ext uri="{FF2B5EF4-FFF2-40B4-BE49-F238E27FC236}">
                <a16:creationId xmlns:a16="http://schemas.microsoft.com/office/drawing/2014/main" id="{975A56DC-F3FD-3319-D929-99DB9194C5FF}"/>
              </a:ext>
            </a:extLst>
          </p:cNvPr>
          <p:cNvSpPr/>
          <p:nvPr/>
        </p:nvSpPr>
        <p:spPr>
          <a:xfrm>
            <a:off x="8841998" y="6448529"/>
            <a:ext cx="2852056" cy="276999"/>
          </a:xfrm>
          <a:prstGeom prst="rect">
            <a:avLst/>
          </a:prstGeom>
        </p:spPr>
        <p:txBody>
          <a:bodyPr wrap="square">
            <a:spAutoFit/>
          </a:bodyPr>
          <a:lstStyle/>
          <a:p>
            <a:pPr>
              <a:spcAft>
                <a:spcPts val="600"/>
              </a:spcAft>
            </a:pPr>
            <a:r>
              <a:rPr lang="it-IT" sz="1200" b="0" i="1" u="none" strike="noStrike" dirty="0">
                <a:solidFill>
                  <a:schemeClr val="accent1"/>
                </a:solidFill>
                <a:effectLst/>
                <a:latin typeface="Helvetica" pitchFamily="2" charset="0"/>
              </a:rPr>
              <a:t>A cura dell’Avv. Francesco Luongo</a:t>
            </a:r>
            <a:endParaRPr lang="it-IT" sz="1200" dirty="0">
              <a:solidFill>
                <a:schemeClr val="accent1"/>
              </a:solidFill>
            </a:endParaRPr>
          </a:p>
        </p:txBody>
      </p:sp>
      <p:pic>
        <p:nvPicPr>
          <p:cNvPr id="4" name="Immagine 3">
            <a:extLst>
              <a:ext uri="{FF2B5EF4-FFF2-40B4-BE49-F238E27FC236}">
                <a16:creationId xmlns:a16="http://schemas.microsoft.com/office/drawing/2014/main" id="{43E860ED-9F0D-EE44-A62D-05720CC51238}"/>
              </a:ext>
            </a:extLst>
          </p:cNvPr>
          <p:cNvPicPr>
            <a:picLocks noChangeAspect="1"/>
          </p:cNvPicPr>
          <p:nvPr/>
        </p:nvPicPr>
        <p:blipFill>
          <a:blip r:embed="rId4"/>
          <a:stretch>
            <a:fillRect/>
          </a:stretch>
        </p:blipFill>
        <p:spPr>
          <a:xfrm>
            <a:off x="11361906" y="120201"/>
            <a:ext cx="555376" cy="537067"/>
          </a:xfrm>
          <a:prstGeom prst="rect">
            <a:avLst/>
          </a:prstGeom>
        </p:spPr>
      </p:pic>
    </p:spTree>
    <p:extLst>
      <p:ext uri="{BB962C8B-B14F-4D97-AF65-F5344CB8AC3E}">
        <p14:creationId xmlns:p14="http://schemas.microsoft.com/office/powerpoint/2010/main" val="326764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10</a:t>
            </a:fld>
            <a:endParaRPr lang="en-US" dirty="0"/>
          </a:p>
        </p:txBody>
      </p:sp>
      <p:sp>
        <p:nvSpPr>
          <p:cNvPr id="4" name="Text Placeholder 3"/>
          <p:cNvSpPr>
            <a:spLocks noGrp="1"/>
          </p:cNvSpPr>
          <p:nvPr>
            <p:ph type="body" sz="quarter" idx="14"/>
          </p:nvPr>
        </p:nvSpPr>
        <p:spPr>
          <a:xfrm>
            <a:off x="631080" y="1265205"/>
            <a:ext cx="6153768" cy="5268483"/>
          </a:xfrm>
        </p:spPr>
        <p:txBody>
          <a:bodyPr>
            <a:normAutofit fontScale="85000" lnSpcReduction="20000"/>
          </a:bodyPr>
          <a:lstStyle/>
          <a:p>
            <a:r>
              <a:rPr lang="en-US" sz="3000" dirty="0">
                <a:solidFill>
                  <a:schemeClr val="accent1">
                    <a:lumMod val="75000"/>
                  </a:schemeClr>
                </a:solidFill>
              </a:rPr>
              <a:t>La </a:t>
            </a:r>
            <a:r>
              <a:rPr lang="en-US" sz="3000" dirty="0" err="1">
                <a:solidFill>
                  <a:schemeClr val="accent1">
                    <a:lumMod val="75000"/>
                  </a:schemeClr>
                </a:solidFill>
              </a:rPr>
              <a:t>proposta</a:t>
            </a:r>
            <a:r>
              <a:rPr lang="en-US" sz="3000" dirty="0">
                <a:solidFill>
                  <a:schemeClr val="accent1">
                    <a:lumMod val="75000"/>
                  </a:schemeClr>
                </a:solidFill>
              </a:rPr>
              <a:t> ha </a:t>
            </a:r>
            <a:r>
              <a:rPr lang="en-US" sz="3000" dirty="0" err="1">
                <a:solidFill>
                  <a:schemeClr val="accent1">
                    <a:lumMod val="75000"/>
                  </a:schemeClr>
                </a:solidFill>
              </a:rPr>
              <a:t>contenuto</a:t>
            </a:r>
            <a:r>
              <a:rPr lang="en-US" sz="3000" dirty="0">
                <a:solidFill>
                  <a:schemeClr val="accent1">
                    <a:lumMod val="75000"/>
                  </a:schemeClr>
                </a:solidFill>
              </a:rPr>
              <a:t> libero, </a:t>
            </a:r>
            <a:r>
              <a:rPr lang="en-US" sz="3000" dirty="0" err="1">
                <a:solidFill>
                  <a:schemeClr val="accent1">
                    <a:lumMod val="75000"/>
                  </a:schemeClr>
                </a:solidFill>
              </a:rPr>
              <a:t>salva</a:t>
            </a:r>
            <a:r>
              <a:rPr lang="en-US" sz="3000" dirty="0">
                <a:solidFill>
                  <a:schemeClr val="accent1">
                    <a:lumMod val="75000"/>
                  </a:schemeClr>
                </a:solidFill>
              </a:rPr>
              <a:t> </a:t>
            </a:r>
            <a:r>
              <a:rPr lang="en-US" sz="3000" dirty="0" err="1">
                <a:solidFill>
                  <a:schemeClr val="accent1">
                    <a:lumMod val="75000"/>
                  </a:schemeClr>
                </a:solidFill>
              </a:rPr>
              <a:t>l’indicazione</a:t>
            </a:r>
            <a:r>
              <a:rPr lang="en-US" sz="3000" dirty="0">
                <a:solidFill>
                  <a:schemeClr val="accent1">
                    <a:lumMod val="75000"/>
                  </a:schemeClr>
                </a:solidFill>
              </a:rPr>
              <a:t> di:</a:t>
            </a:r>
          </a:p>
          <a:p>
            <a:pPr lvl="1">
              <a:buFont typeface="Wingdings" pitchFamily="2" charset="2"/>
              <a:buChar char="ü"/>
            </a:pPr>
            <a:r>
              <a:rPr lang="en-US" sz="2800" dirty="0">
                <a:solidFill>
                  <a:schemeClr val="accent1">
                    <a:lumMod val="75000"/>
                  </a:schemeClr>
                </a:solidFill>
              </a:rPr>
              <a:t>tutti </a:t>
            </a:r>
            <a:r>
              <a:rPr lang="en-US" sz="2800" dirty="0" err="1">
                <a:solidFill>
                  <a:schemeClr val="accent1">
                    <a:lumMod val="75000"/>
                  </a:schemeClr>
                </a:solidFill>
              </a:rPr>
              <a:t>i</a:t>
            </a:r>
            <a:r>
              <a:rPr lang="en-US" sz="2800" dirty="0">
                <a:solidFill>
                  <a:schemeClr val="accent1">
                    <a:lumMod val="75000"/>
                  </a:schemeClr>
                </a:solidFill>
              </a:rPr>
              <a:t> </a:t>
            </a:r>
            <a:r>
              <a:rPr lang="en-US" sz="2800" dirty="0" err="1">
                <a:solidFill>
                  <a:schemeClr val="accent1">
                    <a:lumMod val="75000"/>
                  </a:schemeClr>
                </a:solidFill>
              </a:rPr>
              <a:t>creditori</a:t>
            </a:r>
            <a:r>
              <a:rPr lang="en-US" sz="2800" dirty="0">
                <a:solidFill>
                  <a:schemeClr val="accent1">
                    <a:lumMod val="75000"/>
                  </a:schemeClr>
                </a:solidFill>
              </a:rPr>
              <a:t> con la </a:t>
            </a:r>
            <a:r>
              <a:rPr lang="en-US" sz="2800" dirty="0" err="1">
                <a:solidFill>
                  <a:schemeClr val="accent1">
                    <a:lumMod val="75000"/>
                  </a:schemeClr>
                </a:solidFill>
              </a:rPr>
              <a:t>specifica</a:t>
            </a:r>
            <a:r>
              <a:rPr lang="en-US" sz="2800" dirty="0">
                <a:solidFill>
                  <a:schemeClr val="accent1">
                    <a:lumMod val="75000"/>
                  </a:schemeClr>
                </a:solidFill>
              </a:rPr>
              <a:t>:</a:t>
            </a:r>
          </a:p>
          <a:p>
            <a:pPr lvl="2">
              <a:buFont typeface="Wingdings" pitchFamily="2" charset="2"/>
              <a:buChar char="Ø"/>
            </a:pPr>
            <a:r>
              <a:rPr lang="en-US" sz="2400" dirty="0" err="1">
                <a:solidFill>
                  <a:schemeClr val="accent1">
                    <a:lumMod val="75000"/>
                  </a:schemeClr>
                </a:solidFill>
              </a:rPr>
              <a:t>delle</a:t>
            </a:r>
            <a:r>
              <a:rPr lang="en-US" sz="2400" dirty="0">
                <a:solidFill>
                  <a:schemeClr val="accent1">
                    <a:lumMod val="75000"/>
                  </a:schemeClr>
                </a:solidFill>
              </a:rPr>
              <a:t> </a:t>
            </a:r>
            <a:r>
              <a:rPr lang="en-US" sz="2400" dirty="0" err="1">
                <a:solidFill>
                  <a:schemeClr val="accent1">
                    <a:lumMod val="75000"/>
                  </a:schemeClr>
                </a:solidFill>
              </a:rPr>
              <a:t>somme</a:t>
            </a:r>
            <a:r>
              <a:rPr lang="en-US" sz="2400" dirty="0">
                <a:solidFill>
                  <a:schemeClr val="accent1">
                    <a:lumMod val="75000"/>
                  </a:schemeClr>
                </a:solidFill>
              </a:rPr>
              <a:t> </a:t>
            </a:r>
            <a:r>
              <a:rPr lang="en-US" sz="2400" dirty="0" err="1">
                <a:solidFill>
                  <a:schemeClr val="accent1">
                    <a:lumMod val="75000"/>
                  </a:schemeClr>
                </a:solidFill>
              </a:rPr>
              <a:t>dovute</a:t>
            </a:r>
            <a:r>
              <a:rPr lang="en-US" sz="2400" dirty="0">
                <a:solidFill>
                  <a:schemeClr val="accent1">
                    <a:lumMod val="75000"/>
                  </a:schemeClr>
                </a:solidFill>
              </a:rPr>
              <a:t>;</a:t>
            </a:r>
          </a:p>
          <a:p>
            <a:pPr lvl="2">
              <a:buFont typeface="Wingdings" pitchFamily="2" charset="2"/>
              <a:buChar char="Ø"/>
            </a:pPr>
            <a:r>
              <a:rPr lang="en-US" sz="2400" dirty="0" err="1">
                <a:solidFill>
                  <a:schemeClr val="accent1">
                    <a:lumMod val="75000"/>
                  </a:schemeClr>
                </a:solidFill>
              </a:rPr>
              <a:t>delle</a:t>
            </a:r>
            <a:r>
              <a:rPr lang="en-US" sz="2400" dirty="0">
                <a:solidFill>
                  <a:schemeClr val="accent1">
                    <a:lumMod val="75000"/>
                  </a:schemeClr>
                </a:solidFill>
              </a:rPr>
              <a:t> cause di </a:t>
            </a:r>
            <a:r>
              <a:rPr lang="en-US" sz="2400" dirty="0" err="1">
                <a:solidFill>
                  <a:schemeClr val="accent1">
                    <a:lumMod val="75000"/>
                  </a:schemeClr>
                </a:solidFill>
              </a:rPr>
              <a:t>prelazione</a:t>
            </a:r>
            <a:r>
              <a:rPr lang="en-US" sz="2400" dirty="0">
                <a:solidFill>
                  <a:schemeClr val="accent1">
                    <a:lumMod val="75000"/>
                  </a:schemeClr>
                </a:solidFill>
              </a:rPr>
              <a:t>;</a:t>
            </a:r>
          </a:p>
          <a:p>
            <a:pPr lvl="1">
              <a:buFont typeface="Wingdings" pitchFamily="2" charset="2"/>
              <a:buChar char="ü"/>
            </a:pPr>
            <a:r>
              <a:rPr lang="en-US" sz="2800" dirty="0">
                <a:solidFill>
                  <a:schemeClr val="accent1">
                    <a:lumMod val="75000"/>
                  </a:schemeClr>
                </a:solidFill>
              </a:rPr>
              <a:t>la </a:t>
            </a:r>
            <a:r>
              <a:rPr lang="en-US" sz="2800" dirty="0" err="1">
                <a:solidFill>
                  <a:schemeClr val="accent1">
                    <a:lumMod val="75000"/>
                  </a:schemeClr>
                </a:solidFill>
              </a:rPr>
              <a:t>consistenza</a:t>
            </a:r>
            <a:r>
              <a:rPr lang="en-US" sz="2800" dirty="0">
                <a:solidFill>
                  <a:schemeClr val="accent1">
                    <a:lumMod val="75000"/>
                  </a:schemeClr>
                </a:solidFill>
              </a:rPr>
              <a:t> e la </a:t>
            </a:r>
            <a:r>
              <a:rPr lang="en-US" sz="2800" dirty="0" err="1">
                <a:solidFill>
                  <a:schemeClr val="accent1">
                    <a:lumMod val="75000"/>
                  </a:schemeClr>
                </a:solidFill>
              </a:rPr>
              <a:t>composizione</a:t>
            </a:r>
            <a:r>
              <a:rPr lang="en-US" sz="2800" dirty="0">
                <a:solidFill>
                  <a:schemeClr val="accent1">
                    <a:lumMod val="75000"/>
                  </a:schemeClr>
                </a:solidFill>
              </a:rPr>
              <a:t> del </a:t>
            </a:r>
            <a:r>
              <a:rPr lang="en-US" sz="2800" dirty="0" err="1">
                <a:solidFill>
                  <a:schemeClr val="accent1">
                    <a:lumMod val="75000"/>
                  </a:schemeClr>
                </a:solidFill>
              </a:rPr>
              <a:t>patrimonio</a:t>
            </a:r>
            <a:r>
              <a:rPr lang="en-US" sz="2800" dirty="0">
                <a:solidFill>
                  <a:schemeClr val="accent1">
                    <a:lumMod val="75000"/>
                  </a:schemeClr>
                </a:solidFill>
              </a:rPr>
              <a:t> del </a:t>
            </a:r>
            <a:r>
              <a:rPr lang="en-US" sz="2800" dirty="0" err="1">
                <a:solidFill>
                  <a:schemeClr val="accent1">
                    <a:lumMod val="75000"/>
                  </a:schemeClr>
                </a:solidFill>
              </a:rPr>
              <a:t>debitore</a:t>
            </a:r>
            <a:r>
              <a:rPr lang="en-US" sz="2800" dirty="0">
                <a:solidFill>
                  <a:schemeClr val="accent1">
                    <a:lumMod val="75000"/>
                  </a:schemeClr>
                </a:solidFill>
              </a:rPr>
              <a:t>;</a:t>
            </a:r>
          </a:p>
          <a:p>
            <a:pPr lvl="1">
              <a:buFont typeface="Wingdings" pitchFamily="2" charset="2"/>
              <a:buChar char="ü"/>
            </a:pPr>
            <a:r>
              <a:rPr lang="en-US" sz="2800" dirty="0" err="1">
                <a:solidFill>
                  <a:schemeClr val="accent1">
                    <a:lumMod val="75000"/>
                  </a:schemeClr>
                </a:solidFill>
              </a:rPr>
              <a:t>gli</a:t>
            </a:r>
            <a:r>
              <a:rPr lang="en-US" sz="2800" dirty="0">
                <a:solidFill>
                  <a:schemeClr val="accent1">
                    <a:lumMod val="75000"/>
                  </a:schemeClr>
                </a:solidFill>
              </a:rPr>
              <a:t> </a:t>
            </a:r>
            <a:r>
              <a:rPr lang="en-US" sz="2800" dirty="0" err="1">
                <a:solidFill>
                  <a:schemeClr val="accent1">
                    <a:lumMod val="75000"/>
                  </a:schemeClr>
                </a:solidFill>
              </a:rPr>
              <a:t>atti</a:t>
            </a:r>
            <a:r>
              <a:rPr lang="en-US" sz="2800" dirty="0">
                <a:solidFill>
                  <a:schemeClr val="accent1">
                    <a:lumMod val="75000"/>
                  </a:schemeClr>
                </a:solidFill>
              </a:rPr>
              <a:t> </a:t>
            </a:r>
            <a:r>
              <a:rPr lang="en-US" sz="2800" dirty="0" err="1">
                <a:solidFill>
                  <a:schemeClr val="accent1">
                    <a:lumMod val="75000"/>
                  </a:schemeClr>
                </a:solidFill>
              </a:rPr>
              <a:t>eccedenti</a:t>
            </a:r>
            <a:r>
              <a:rPr lang="en-US" sz="2800" dirty="0">
                <a:solidFill>
                  <a:schemeClr val="accent1">
                    <a:lumMod val="75000"/>
                  </a:schemeClr>
                </a:solidFill>
              </a:rPr>
              <a:t> </a:t>
            </a:r>
            <a:r>
              <a:rPr lang="en-US" sz="2800" dirty="0" err="1">
                <a:solidFill>
                  <a:schemeClr val="accent1">
                    <a:lumMod val="75000"/>
                  </a:schemeClr>
                </a:solidFill>
              </a:rPr>
              <a:t>l’ordinaria</a:t>
            </a:r>
            <a:r>
              <a:rPr lang="en-US" sz="2800" dirty="0">
                <a:solidFill>
                  <a:schemeClr val="accent1">
                    <a:lumMod val="75000"/>
                  </a:schemeClr>
                </a:solidFill>
              </a:rPr>
              <a:t> </a:t>
            </a:r>
            <a:r>
              <a:rPr lang="en-US" sz="2800" dirty="0" err="1">
                <a:solidFill>
                  <a:schemeClr val="accent1">
                    <a:lumMod val="75000"/>
                  </a:schemeClr>
                </a:solidFill>
              </a:rPr>
              <a:t>amministrazione</a:t>
            </a:r>
            <a:r>
              <a:rPr lang="en-US" sz="2800" dirty="0">
                <a:solidFill>
                  <a:schemeClr val="accent1">
                    <a:lumMod val="75000"/>
                  </a:schemeClr>
                </a:solidFill>
              </a:rPr>
              <a:t> </a:t>
            </a:r>
            <a:r>
              <a:rPr lang="en-US" sz="2800" dirty="0" err="1">
                <a:solidFill>
                  <a:schemeClr val="accent1">
                    <a:lumMod val="75000"/>
                  </a:schemeClr>
                </a:solidFill>
              </a:rPr>
              <a:t>compiuti</a:t>
            </a:r>
            <a:r>
              <a:rPr lang="en-US" sz="2800" dirty="0">
                <a:solidFill>
                  <a:schemeClr val="accent1">
                    <a:lumMod val="75000"/>
                  </a:schemeClr>
                </a:solidFill>
              </a:rPr>
              <a:t> </a:t>
            </a:r>
            <a:r>
              <a:rPr lang="en-US" sz="2800" dirty="0" err="1">
                <a:solidFill>
                  <a:schemeClr val="accent1">
                    <a:lumMod val="75000"/>
                  </a:schemeClr>
                </a:solidFill>
              </a:rPr>
              <a:t>negli</a:t>
            </a:r>
            <a:r>
              <a:rPr lang="en-US" sz="2800" dirty="0">
                <a:solidFill>
                  <a:schemeClr val="accent1">
                    <a:lumMod val="75000"/>
                  </a:schemeClr>
                </a:solidFill>
              </a:rPr>
              <a:t> </a:t>
            </a:r>
            <a:r>
              <a:rPr lang="en-US" sz="2800" dirty="0" err="1">
                <a:solidFill>
                  <a:schemeClr val="accent1">
                    <a:lumMod val="75000"/>
                  </a:schemeClr>
                </a:solidFill>
              </a:rPr>
              <a:t>ultimi</a:t>
            </a:r>
            <a:r>
              <a:rPr lang="en-US" sz="2800" dirty="0">
                <a:solidFill>
                  <a:schemeClr val="accent1">
                    <a:lumMod val="75000"/>
                  </a:schemeClr>
                </a:solidFill>
              </a:rPr>
              <a:t> 5 anni;</a:t>
            </a:r>
          </a:p>
          <a:p>
            <a:pPr lvl="1">
              <a:buFont typeface="Wingdings" pitchFamily="2" charset="2"/>
              <a:buChar char="ü"/>
            </a:pPr>
            <a:r>
              <a:rPr lang="en-US" sz="2800" dirty="0">
                <a:solidFill>
                  <a:schemeClr val="accent1">
                    <a:lumMod val="75000"/>
                  </a:schemeClr>
                </a:solidFill>
              </a:rPr>
              <a:t>le </a:t>
            </a:r>
            <a:r>
              <a:rPr lang="en-US" sz="2800" dirty="0" err="1">
                <a:solidFill>
                  <a:schemeClr val="accent1">
                    <a:lumMod val="75000"/>
                  </a:schemeClr>
                </a:solidFill>
              </a:rPr>
              <a:t>dichiarazioni</a:t>
            </a:r>
            <a:r>
              <a:rPr lang="en-US" sz="2800" dirty="0">
                <a:solidFill>
                  <a:schemeClr val="accent1">
                    <a:lumMod val="75000"/>
                  </a:schemeClr>
                </a:solidFill>
              </a:rPr>
              <a:t> </a:t>
            </a:r>
            <a:r>
              <a:rPr lang="en-US" sz="2800" dirty="0" err="1">
                <a:solidFill>
                  <a:schemeClr val="accent1">
                    <a:lumMod val="75000"/>
                  </a:schemeClr>
                </a:solidFill>
              </a:rPr>
              <a:t>dei</a:t>
            </a:r>
            <a:r>
              <a:rPr lang="en-US" sz="2800" dirty="0">
                <a:solidFill>
                  <a:schemeClr val="accent1">
                    <a:lumMod val="75000"/>
                  </a:schemeClr>
                </a:solidFill>
              </a:rPr>
              <a:t> </a:t>
            </a:r>
            <a:r>
              <a:rPr lang="en-US" sz="2800" dirty="0" err="1">
                <a:solidFill>
                  <a:schemeClr val="accent1">
                    <a:lumMod val="75000"/>
                  </a:schemeClr>
                </a:solidFill>
              </a:rPr>
              <a:t>redditi</a:t>
            </a:r>
            <a:r>
              <a:rPr lang="en-US" sz="2800" dirty="0">
                <a:solidFill>
                  <a:schemeClr val="accent1">
                    <a:lumMod val="75000"/>
                  </a:schemeClr>
                </a:solidFill>
              </a:rPr>
              <a:t> </a:t>
            </a:r>
            <a:r>
              <a:rPr lang="en-US" sz="2800" dirty="0" err="1">
                <a:solidFill>
                  <a:schemeClr val="accent1">
                    <a:lumMod val="75000"/>
                  </a:schemeClr>
                </a:solidFill>
              </a:rPr>
              <a:t>degli</a:t>
            </a:r>
            <a:r>
              <a:rPr lang="en-US" sz="2800" dirty="0">
                <a:solidFill>
                  <a:schemeClr val="accent1">
                    <a:lumMod val="75000"/>
                  </a:schemeClr>
                </a:solidFill>
              </a:rPr>
              <a:t> </a:t>
            </a:r>
            <a:r>
              <a:rPr lang="en-US" sz="2800" dirty="0" err="1">
                <a:solidFill>
                  <a:schemeClr val="accent1">
                    <a:lumMod val="75000"/>
                  </a:schemeClr>
                </a:solidFill>
              </a:rPr>
              <a:t>ultimi</a:t>
            </a:r>
            <a:r>
              <a:rPr lang="en-US" sz="2800" dirty="0">
                <a:solidFill>
                  <a:schemeClr val="accent1">
                    <a:lumMod val="75000"/>
                  </a:schemeClr>
                </a:solidFill>
              </a:rPr>
              <a:t> 3 anni;</a:t>
            </a:r>
          </a:p>
          <a:p>
            <a:pPr lvl="1">
              <a:buFont typeface="Wingdings" pitchFamily="2" charset="2"/>
              <a:buChar char="ü"/>
            </a:pPr>
            <a:r>
              <a:rPr lang="en-US" sz="2800" dirty="0" err="1">
                <a:solidFill>
                  <a:schemeClr val="accent1">
                    <a:lumMod val="75000"/>
                  </a:schemeClr>
                </a:solidFill>
              </a:rPr>
              <a:t>gli</a:t>
            </a:r>
            <a:r>
              <a:rPr lang="en-US" sz="2800" dirty="0">
                <a:solidFill>
                  <a:schemeClr val="accent1">
                    <a:lumMod val="75000"/>
                  </a:schemeClr>
                </a:solidFill>
              </a:rPr>
              <a:t> </a:t>
            </a:r>
            <a:r>
              <a:rPr lang="en-US" sz="2800" dirty="0" err="1">
                <a:solidFill>
                  <a:schemeClr val="accent1">
                    <a:lumMod val="75000"/>
                  </a:schemeClr>
                </a:solidFill>
              </a:rPr>
              <a:t>stipendi</a:t>
            </a:r>
            <a:r>
              <a:rPr lang="en-US" sz="2800" dirty="0">
                <a:solidFill>
                  <a:schemeClr val="accent1">
                    <a:lumMod val="75000"/>
                  </a:schemeClr>
                </a:solidFill>
              </a:rPr>
              <a:t>, le pensioni, </a:t>
            </a:r>
            <a:r>
              <a:rPr lang="en-US" sz="2800" dirty="0" err="1">
                <a:solidFill>
                  <a:schemeClr val="accent1">
                    <a:lumMod val="75000"/>
                  </a:schemeClr>
                </a:solidFill>
              </a:rPr>
              <a:t>i</a:t>
            </a:r>
            <a:r>
              <a:rPr lang="en-US" sz="2800" dirty="0">
                <a:solidFill>
                  <a:schemeClr val="accent1">
                    <a:lumMod val="75000"/>
                  </a:schemeClr>
                </a:solidFill>
              </a:rPr>
              <a:t> </a:t>
            </a:r>
            <a:r>
              <a:rPr lang="en-US" sz="2800" dirty="0" err="1">
                <a:solidFill>
                  <a:schemeClr val="accent1">
                    <a:lumMod val="75000"/>
                  </a:schemeClr>
                </a:solidFill>
              </a:rPr>
              <a:t>salari</a:t>
            </a:r>
            <a:r>
              <a:rPr lang="en-US" sz="2800" dirty="0">
                <a:solidFill>
                  <a:schemeClr val="accent1">
                    <a:lumMod val="75000"/>
                  </a:schemeClr>
                </a:solidFill>
              </a:rPr>
              <a:t> e </a:t>
            </a:r>
            <a:r>
              <a:rPr lang="en-US" sz="2800" dirty="0" err="1">
                <a:solidFill>
                  <a:schemeClr val="accent1">
                    <a:lumMod val="75000"/>
                  </a:schemeClr>
                </a:solidFill>
              </a:rPr>
              <a:t>tutte</a:t>
            </a:r>
            <a:r>
              <a:rPr lang="en-US" sz="2800" dirty="0">
                <a:solidFill>
                  <a:schemeClr val="accent1">
                    <a:lumMod val="75000"/>
                  </a:schemeClr>
                </a:solidFill>
              </a:rPr>
              <a:t> le </a:t>
            </a:r>
            <a:r>
              <a:rPr lang="en-US" sz="2800" dirty="0" err="1">
                <a:solidFill>
                  <a:schemeClr val="accent1">
                    <a:lumMod val="75000"/>
                  </a:schemeClr>
                </a:solidFill>
              </a:rPr>
              <a:t>altre</a:t>
            </a:r>
            <a:r>
              <a:rPr lang="en-US" sz="2800" dirty="0">
                <a:solidFill>
                  <a:schemeClr val="accent1">
                    <a:lumMod val="75000"/>
                  </a:schemeClr>
                </a:solidFill>
              </a:rPr>
              <a:t> </a:t>
            </a:r>
            <a:r>
              <a:rPr lang="en-US" sz="2800" dirty="0" err="1">
                <a:solidFill>
                  <a:schemeClr val="accent1">
                    <a:lumMod val="75000"/>
                  </a:schemeClr>
                </a:solidFill>
              </a:rPr>
              <a:t>entrate</a:t>
            </a:r>
            <a:r>
              <a:rPr lang="en-US" sz="2800" dirty="0">
                <a:solidFill>
                  <a:schemeClr val="accent1">
                    <a:lumMod val="75000"/>
                  </a:schemeClr>
                </a:solidFill>
              </a:rPr>
              <a:t> del </a:t>
            </a:r>
            <a:r>
              <a:rPr lang="en-US" sz="2800" dirty="0" err="1">
                <a:solidFill>
                  <a:schemeClr val="accent1">
                    <a:lumMod val="75000"/>
                  </a:schemeClr>
                </a:solidFill>
              </a:rPr>
              <a:t>debitore</a:t>
            </a:r>
            <a:r>
              <a:rPr lang="en-US" sz="2800" dirty="0">
                <a:solidFill>
                  <a:schemeClr val="accent1">
                    <a:lumMod val="75000"/>
                  </a:schemeClr>
                </a:solidFill>
              </a:rPr>
              <a:t> e del </a:t>
            </a:r>
            <a:r>
              <a:rPr lang="en-US" sz="2800" dirty="0" err="1">
                <a:solidFill>
                  <a:schemeClr val="accent1">
                    <a:lumMod val="75000"/>
                  </a:schemeClr>
                </a:solidFill>
              </a:rPr>
              <a:t>suo</a:t>
            </a:r>
            <a:r>
              <a:rPr lang="en-US" sz="2800" dirty="0">
                <a:solidFill>
                  <a:schemeClr val="accent1">
                    <a:lumMod val="75000"/>
                  </a:schemeClr>
                </a:solidFill>
              </a:rPr>
              <a:t> </a:t>
            </a:r>
            <a:r>
              <a:rPr lang="en-US" sz="2800" dirty="0" err="1">
                <a:solidFill>
                  <a:schemeClr val="accent1">
                    <a:lumMod val="75000"/>
                  </a:schemeClr>
                </a:solidFill>
              </a:rPr>
              <a:t>nucleo</a:t>
            </a:r>
            <a:r>
              <a:rPr lang="en-US" sz="2800" dirty="0">
                <a:solidFill>
                  <a:schemeClr val="accent1">
                    <a:lumMod val="75000"/>
                  </a:schemeClr>
                </a:solidFill>
              </a:rPr>
              <a:t> </a:t>
            </a:r>
            <a:r>
              <a:rPr lang="en-US" sz="2800" dirty="0" err="1">
                <a:solidFill>
                  <a:schemeClr val="accent1">
                    <a:lumMod val="75000"/>
                  </a:schemeClr>
                </a:solidFill>
              </a:rPr>
              <a:t>familiare</a:t>
            </a:r>
            <a:r>
              <a:rPr lang="en-US" sz="2800" dirty="0">
                <a:solidFill>
                  <a:schemeClr val="accent1">
                    <a:lumMod val="75000"/>
                  </a:schemeClr>
                </a:solidFill>
              </a:rPr>
              <a:t>, con </a:t>
            </a:r>
            <a:r>
              <a:rPr lang="en-US" sz="2800" dirty="0" err="1">
                <a:solidFill>
                  <a:schemeClr val="accent1">
                    <a:lumMod val="75000"/>
                  </a:schemeClr>
                </a:solidFill>
              </a:rPr>
              <a:t>l'indicazione</a:t>
            </a:r>
            <a:r>
              <a:rPr lang="en-US" sz="2800" dirty="0">
                <a:solidFill>
                  <a:schemeClr val="accent1">
                    <a:lumMod val="75000"/>
                  </a:schemeClr>
                </a:solidFill>
              </a:rPr>
              <a:t> di </a:t>
            </a:r>
            <a:r>
              <a:rPr lang="en-US" sz="2800" dirty="0" err="1">
                <a:solidFill>
                  <a:schemeClr val="accent1">
                    <a:lumMod val="75000"/>
                  </a:schemeClr>
                </a:solidFill>
              </a:rPr>
              <a:t>quanto</a:t>
            </a:r>
            <a:r>
              <a:rPr lang="en-US" sz="2800" dirty="0">
                <a:solidFill>
                  <a:schemeClr val="accent1">
                    <a:lumMod val="75000"/>
                  </a:schemeClr>
                </a:solidFill>
              </a:rPr>
              <a:t> </a:t>
            </a:r>
            <a:r>
              <a:rPr lang="en-US" sz="2800" dirty="0" err="1">
                <a:solidFill>
                  <a:schemeClr val="accent1">
                    <a:lumMod val="75000"/>
                  </a:schemeClr>
                </a:solidFill>
              </a:rPr>
              <a:t>occorre</a:t>
            </a:r>
            <a:r>
              <a:rPr lang="en-US" sz="2800" dirty="0">
                <a:solidFill>
                  <a:schemeClr val="accent1">
                    <a:lumMod val="75000"/>
                  </a:schemeClr>
                </a:solidFill>
              </a:rPr>
              <a:t> al </a:t>
            </a:r>
            <a:r>
              <a:rPr lang="en-US" sz="2800" dirty="0" err="1">
                <a:solidFill>
                  <a:schemeClr val="accent1">
                    <a:lumMod val="75000"/>
                  </a:schemeClr>
                </a:solidFill>
              </a:rPr>
              <a:t>mantenimento</a:t>
            </a:r>
            <a:r>
              <a:rPr lang="en-US" sz="2800" dirty="0">
                <a:solidFill>
                  <a:schemeClr val="accent1">
                    <a:lumMod val="75000"/>
                  </a:schemeClr>
                </a:solidFill>
              </a:rPr>
              <a:t> </a:t>
            </a:r>
            <a:r>
              <a:rPr lang="en-US" sz="2800" dirty="0" err="1">
                <a:solidFill>
                  <a:schemeClr val="accent1">
                    <a:lumMod val="75000"/>
                  </a:schemeClr>
                </a:solidFill>
              </a:rPr>
              <a:t>della</a:t>
            </a:r>
            <a:r>
              <a:rPr lang="en-US" sz="2800" dirty="0">
                <a:solidFill>
                  <a:schemeClr val="accent1">
                    <a:lumMod val="75000"/>
                  </a:schemeClr>
                </a:solidFill>
              </a:rPr>
              <a:t> </a:t>
            </a:r>
            <a:r>
              <a:rPr lang="en-US" sz="2800" dirty="0" err="1">
                <a:solidFill>
                  <a:schemeClr val="accent1">
                    <a:lumMod val="75000"/>
                  </a:schemeClr>
                </a:solidFill>
              </a:rPr>
              <a:t>sua</a:t>
            </a:r>
            <a:r>
              <a:rPr lang="en-US" sz="2800" dirty="0">
                <a:solidFill>
                  <a:schemeClr val="accent1">
                    <a:lumMod val="75000"/>
                  </a:schemeClr>
                </a:solidFill>
              </a:rPr>
              <a:t> </a:t>
            </a:r>
            <a:r>
              <a:rPr lang="en-US" sz="2800" dirty="0" err="1">
                <a:solidFill>
                  <a:schemeClr val="accent1">
                    <a:lumMod val="75000"/>
                  </a:schemeClr>
                </a:solidFill>
              </a:rPr>
              <a:t>famiglia</a:t>
            </a:r>
            <a:r>
              <a:rPr lang="en-US" sz="2800" dirty="0">
                <a:solidFill>
                  <a:schemeClr val="accent1">
                    <a:lumMod val="75000"/>
                  </a:schemeClr>
                </a:solidFill>
              </a:rPr>
              <a:t>.</a:t>
            </a:r>
          </a:p>
          <a:p>
            <a:endParaRPr lang="en-US" sz="3000" dirty="0">
              <a:solidFill>
                <a:schemeClr val="accent1">
                  <a:lumMod val="75000"/>
                </a:schemeClr>
              </a:solidFill>
            </a:endParaRPr>
          </a:p>
          <a:p>
            <a:endParaRPr lang="en-US" dirty="0">
              <a:solidFill>
                <a:schemeClr val="accent1">
                  <a:lumMod val="75000"/>
                </a:schemeClr>
              </a:solidFill>
            </a:endParaRPr>
          </a:p>
          <a:p>
            <a:pPr lvl="1">
              <a:buFont typeface="Wingdings" pitchFamily="2" charset="2"/>
              <a:buChar char="ü"/>
            </a:pPr>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solidFill>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3700" b="1" cap="all" dirty="0" err="1">
                <a:solidFill>
                  <a:srgbClr val="C00000"/>
                </a:solidFill>
              </a:rPr>
              <a:t>Contenuto</a:t>
            </a:r>
            <a:r>
              <a:rPr lang="en-US" sz="3700" b="1" cap="all" dirty="0">
                <a:solidFill>
                  <a:srgbClr val="C00000"/>
                </a:solidFill>
              </a:rPr>
              <a:t> </a:t>
            </a:r>
            <a:r>
              <a:rPr lang="en-US" sz="3700" b="1" cap="all" dirty="0" err="1">
                <a:solidFill>
                  <a:srgbClr val="C00000"/>
                </a:solidFill>
              </a:rPr>
              <a:t>della</a:t>
            </a:r>
            <a:r>
              <a:rPr lang="en-US" sz="3700" b="1" cap="all" dirty="0">
                <a:solidFill>
                  <a:srgbClr val="C00000"/>
                </a:solidFill>
              </a:rPr>
              <a:t> </a:t>
            </a:r>
            <a:r>
              <a:rPr lang="en-US" sz="3700" b="1" cap="all" dirty="0" err="1">
                <a:solidFill>
                  <a:srgbClr val="C00000"/>
                </a:solidFill>
              </a:rPr>
              <a:t>domanda</a:t>
            </a:r>
            <a:endParaRPr lang="en-US" sz="3700" b="1" cap="all" dirty="0">
              <a:solidFill>
                <a:srgbClr val="C00000"/>
              </a:solidFill>
            </a:endParaRP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80B49485-B01C-6E56-7F8B-B8BFBB9409BF}"/>
              </a:ext>
            </a:extLst>
          </p:cNvPr>
          <p:cNvPicPr>
            <a:picLocks noChangeAspect="1"/>
          </p:cNvPicPr>
          <p:nvPr/>
        </p:nvPicPr>
        <p:blipFill>
          <a:blip r:embed="rId2"/>
          <a:srcRect l="19903" t="14629" r="22036" b="20982"/>
          <a:stretch>
            <a:fillRect/>
          </a:stretch>
        </p:blipFill>
        <p:spPr>
          <a:xfrm>
            <a:off x="9884673" y="136525"/>
            <a:ext cx="2249280" cy="2494409"/>
          </a:xfrm>
          <a:prstGeom prst="rect">
            <a:avLst/>
          </a:prstGeom>
        </p:spPr>
      </p:pic>
      <p:pic>
        <p:nvPicPr>
          <p:cNvPr id="4100" name="Picture 4" descr="L'usura sopravvenuta: il quadro normativo di riferimento e gli orientamenti  giurisprudenziali. - Gazzetta Forense">
            <a:extLst>
              <a:ext uri="{FF2B5EF4-FFF2-40B4-BE49-F238E27FC236}">
                <a16:creationId xmlns:a16="http://schemas.microsoft.com/office/drawing/2014/main" id="{BCB54C59-15D5-E064-29EB-341782F78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69783" y="3246437"/>
            <a:ext cx="4084017" cy="249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92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11</a:t>
            </a:fld>
            <a:endParaRPr lang="en-US" dirty="0"/>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b="1" cap="all" dirty="0" err="1">
                <a:solidFill>
                  <a:srgbClr val="C00000"/>
                </a:solidFill>
              </a:rPr>
              <a:t>Esempio</a:t>
            </a:r>
            <a:r>
              <a:rPr lang="en-US" b="1" cap="all" dirty="0">
                <a:solidFill>
                  <a:srgbClr val="C00000"/>
                </a:solidFill>
              </a:rPr>
              <a:t> </a:t>
            </a:r>
            <a:r>
              <a:rPr lang="en-US" b="1" cap="all" dirty="0" err="1">
                <a:solidFill>
                  <a:srgbClr val="C00000"/>
                </a:solidFill>
              </a:rPr>
              <a:t>descrizione</a:t>
            </a:r>
            <a:r>
              <a:rPr lang="en-US" b="1" cap="all" dirty="0">
                <a:solidFill>
                  <a:srgbClr val="C00000"/>
                </a:solidFill>
              </a:rPr>
              <a:t> </a:t>
            </a:r>
            <a:r>
              <a:rPr lang="en-US" b="1" cap="all" dirty="0" err="1">
                <a:solidFill>
                  <a:srgbClr val="C00000"/>
                </a:solidFill>
              </a:rPr>
              <a:t>attività</a:t>
            </a:r>
            <a:r>
              <a:rPr lang="en-US" b="1" cap="all" dirty="0">
                <a:solidFill>
                  <a:srgbClr val="C00000"/>
                </a:solidFill>
              </a:rPr>
              <a:t> e </a:t>
            </a:r>
            <a:r>
              <a:rPr lang="en-US" b="1" cap="all" dirty="0" err="1">
                <a:solidFill>
                  <a:srgbClr val="C00000"/>
                </a:solidFill>
              </a:rPr>
              <a:t>passività</a:t>
            </a:r>
            <a:r>
              <a:rPr lang="en-US" b="1" cap="all" dirty="0">
                <a:solidFill>
                  <a:srgbClr val="C00000"/>
                </a:solidFill>
              </a:rPr>
              <a:t> del </a:t>
            </a:r>
            <a:r>
              <a:rPr lang="en-US" b="1" cap="all" dirty="0" err="1">
                <a:solidFill>
                  <a:srgbClr val="C00000"/>
                </a:solidFill>
              </a:rPr>
              <a:t>debitore</a:t>
            </a:r>
            <a:endParaRPr lang="en-US" b="1" cap="all" dirty="0">
              <a:solidFill>
                <a:srgbClr val="C00000"/>
              </a:solidFill>
            </a:endParaRPr>
          </a:p>
        </p:txBody>
      </p:sp>
      <p:pic>
        <p:nvPicPr>
          <p:cNvPr id="11" name="Immagine 10">
            <a:extLst>
              <a:ext uri="{FF2B5EF4-FFF2-40B4-BE49-F238E27FC236}">
                <a16:creationId xmlns:a16="http://schemas.microsoft.com/office/drawing/2014/main" id="{E2C1FEB9-B8A3-19E6-F386-B5DB939997AD}"/>
              </a:ext>
            </a:extLst>
          </p:cNvPr>
          <p:cNvPicPr>
            <a:picLocks noChangeAspect="1"/>
          </p:cNvPicPr>
          <p:nvPr/>
        </p:nvPicPr>
        <p:blipFill>
          <a:blip r:embed="rId2"/>
          <a:stretch>
            <a:fillRect/>
          </a:stretch>
        </p:blipFill>
        <p:spPr>
          <a:xfrm>
            <a:off x="1612900" y="842807"/>
            <a:ext cx="8890000" cy="5742503"/>
          </a:xfrm>
          <a:prstGeom prst="rect">
            <a:avLst/>
          </a:prstGeom>
        </p:spPr>
      </p:pic>
      <p:pic>
        <p:nvPicPr>
          <p:cNvPr id="4" name="Immagine 3" descr="Immagine che contiene testo, Elementi grafici, logo, grafica&#10;&#10;Il contenuto generato dall'IA potrebbe non essere corretto.">
            <a:extLst>
              <a:ext uri="{FF2B5EF4-FFF2-40B4-BE49-F238E27FC236}">
                <a16:creationId xmlns:a16="http://schemas.microsoft.com/office/drawing/2014/main" id="{3ACF0BE4-7EA5-D919-86FC-8C91748FAAE0}"/>
              </a:ext>
            </a:extLst>
          </p:cNvPr>
          <p:cNvPicPr>
            <a:picLocks noChangeAspect="1"/>
          </p:cNvPicPr>
          <p:nvPr/>
        </p:nvPicPr>
        <p:blipFill>
          <a:blip r:embed="rId3"/>
          <a:srcRect l="19903" t="14629" r="22036" b="20982"/>
          <a:stretch>
            <a:fillRect/>
          </a:stretch>
        </p:blipFill>
        <p:spPr>
          <a:xfrm>
            <a:off x="10502900" y="145344"/>
            <a:ext cx="1548799" cy="1717589"/>
          </a:xfrm>
          <a:prstGeom prst="rect">
            <a:avLst/>
          </a:prstGeom>
        </p:spPr>
      </p:pic>
    </p:spTree>
    <p:extLst>
      <p:ext uri="{BB962C8B-B14F-4D97-AF65-F5344CB8AC3E}">
        <p14:creationId xmlns:p14="http://schemas.microsoft.com/office/powerpoint/2010/main" val="121062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12</a:t>
            </a:fld>
            <a:endParaRPr lang="en-US" dirty="0"/>
          </a:p>
        </p:txBody>
      </p:sp>
      <p:sp>
        <p:nvSpPr>
          <p:cNvPr id="4" name="Text Placeholder 3"/>
          <p:cNvSpPr>
            <a:spLocks noGrp="1"/>
          </p:cNvSpPr>
          <p:nvPr>
            <p:ph type="body" sz="quarter" idx="14"/>
          </p:nvPr>
        </p:nvSpPr>
        <p:spPr>
          <a:xfrm>
            <a:off x="460401" y="1430268"/>
            <a:ext cx="11415518" cy="5268483"/>
          </a:xfrm>
        </p:spPr>
        <p:txBody>
          <a:bodyPr>
            <a:normAutofit fontScale="70000" lnSpcReduction="20000"/>
          </a:bodyPr>
          <a:lstStyle/>
          <a:p>
            <a:pPr algn="just"/>
            <a:r>
              <a:rPr lang="en-US" sz="3600" dirty="0" err="1">
                <a:solidFill>
                  <a:schemeClr val="accent1">
                    <a:lumMod val="75000"/>
                  </a:schemeClr>
                </a:solidFill>
              </a:rPr>
              <a:t>Può</a:t>
            </a:r>
            <a:r>
              <a:rPr lang="en-US" sz="3600" dirty="0">
                <a:solidFill>
                  <a:schemeClr val="accent1">
                    <a:lumMod val="75000"/>
                  </a:schemeClr>
                </a:solidFill>
              </a:rPr>
              <a:t> </a:t>
            </a:r>
            <a:r>
              <a:rPr lang="en-US" sz="3600" dirty="0" err="1">
                <a:solidFill>
                  <a:schemeClr val="accent1">
                    <a:lumMod val="75000"/>
                  </a:schemeClr>
                </a:solidFill>
              </a:rPr>
              <a:t>contenere</a:t>
            </a:r>
            <a:r>
              <a:rPr lang="en-US" sz="3600" dirty="0">
                <a:solidFill>
                  <a:schemeClr val="accent1">
                    <a:lumMod val="75000"/>
                  </a:schemeClr>
                </a:solidFill>
              </a:rPr>
              <a:t> il </a:t>
            </a:r>
            <a:r>
              <a:rPr lang="en-US" sz="3600" dirty="0" err="1">
                <a:solidFill>
                  <a:schemeClr val="accent1">
                    <a:lumMod val="75000"/>
                  </a:schemeClr>
                </a:solidFill>
              </a:rPr>
              <a:t>soddisfacimento</a:t>
            </a:r>
            <a:r>
              <a:rPr lang="en-US" sz="3600" dirty="0">
                <a:solidFill>
                  <a:schemeClr val="accent1">
                    <a:lumMod val="75000"/>
                  </a:schemeClr>
                </a:solidFill>
              </a:rPr>
              <a:t> </a:t>
            </a:r>
            <a:r>
              <a:rPr lang="en-US" sz="3600" dirty="0" err="1">
                <a:solidFill>
                  <a:schemeClr val="accent1">
                    <a:lumMod val="75000"/>
                  </a:schemeClr>
                </a:solidFill>
              </a:rPr>
              <a:t>parziale</a:t>
            </a:r>
            <a:r>
              <a:rPr lang="en-US" sz="3600" dirty="0">
                <a:solidFill>
                  <a:schemeClr val="accent1">
                    <a:lumMod val="75000"/>
                  </a:schemeClr>
                </a:solidFill>
              </a:rPr>
              <a:t> </a:t>
            </a:r>
            <a:r>
              <a:rPr lang="en-US" sz="3600" dirty="0" err="1">
                <a:solidFill>
                  <a:schemeClr val="accent1">
                    <a:lumMod val="75000"/>
                  </a:schemeClr>
                </a:solidFill>
              </a:rPr>
              <a:t>dei</a:t>
            </a:r>
            <a:r>
              <a:rPr lang="en-US" sz="3600" dirty="0">
                <a:solidFill>
                  <a:schemeClr val="accent1">
                    <a:lumMod val="75000"/>
                  </a:schemeClr>
                </a:solidFill>
              </a:rPr>
              <a:t> </a:t>
            </a:r>
            <a:r>
              <a:rPr lang="en-US" sz="3600" dirty="0" err="1">
                <a:solidFill>
                  <a:schemeClr val="accent1">
                    <a:lumMod val="75000"/>
                  </a:schemeClr>
                </a:solidFill>
              </a:rPr>
              <a:t>crediti</a:t>
            </a:r>
            <a:r>
              <a:rPr lang="en-US" sz="3600" dirty="0">
                <a:solidFill>
                  <a:schemeClr val="accent1">
                    <a:lumMod val="75000"/>
                  </a:schemeClr>
                </a:solidFill>
              </a:rPr>
              <a:t>, in </a:t>
            </a:r>
            <a:r>
              <a:rPr lang="en-US" sz="3600" dirty="0" err="1">
                <a:solidFill>
                  <a:schemeClr val="accent1">
                    <a:lumMod val="75000"/>
                  </a:schemeClr>
                </a:solidFill>
              </a:rPr>
              <a:t>qualsiasi</a:t>
            </a:r>
            <a:r>
              <a:rPr lang="en-US" sz="3600" dirty="0">
                <a:solidFill>
                  <a:schemeClr val="accent1">
                    <a:lumMod val="75000"/>
                  </a:schemeClr>
                </a:solidFill>
              </a:rPr>
              <a:t> forma. </a:t>
            </a:r>
          </a:p>
          <a:p>
            <a:pPr algn="just"/>
            <a:r>
              <a:rPr lang="en-US" sz="3600" dirty="0" err="1">
                <a:solidFill>
                  <a:schemeClr val="accent1">
                    <a:lumMod val="75000"/>
                  </a:schemeClr>
                </a:solidFill>
              </a:rPr>
              <a:t>È</a:t>
            </a:r>
            <a:r>
              <a:rPr lang="en-US" sz="3600" dirty="0">
                <a:solidFill>
                  <a:schemeClr val="accent1">
                    <a:lumMod val="75000"/>
                  </a:schemeClr>
                </a:solidFill>
              </a:rPr>
              <a:t> </a:t>
            </a:r>
            <a:r>
              <a:rPr lang="en-US" sz="3600" dirty="0" err="1">
                <a:solidFill>
                  <a:schemeClr val="accent1">
                    <a:lumMod val="75000"/>
                  </a:schemeClr>
                </a:solidFill>
              </a:rPr>
              <a:t>altresì</a:t>
            </a:r>
            <a:r>
              <a:rPr lang="en-US" sz="3600" dirty="0">
                <a:solidFill>
                  <a:schemeClr val="accent1">
                    <a:lumMod val="75000"/>
                  </a:schemeClr>
                </a:solidFill>
              </a:rPr>
              <a:t> </a:t>
            </a:r>
            <a:r>
              <a:rPr lang="en-US" sz="3600" dirty="0" err="1">
                <a:solidFill>
                  <a:schemeClr val="accent1">
                    <a:lumMod val="75000"/>
                  </a:schemeClr>
                </a:solidFill>
              </a:rPr>
              <a:t>possibile</a:t>
            </a:r>
            <a:r>
              <a:rPr lang="en-US" sz="3600" dirty="0">
                <a:solidFill>
                  <a:schemeClr val="accent1">
                    <a:lumMod val="75000"/>
                  </a:schemeClr>
                </a:solidFill>
              </a:rPr>
              <a:t> la </a:t>
            </a:r>
            <a:r>
              <a:rPr lang="en-US" sz="3600" dirty="0" err="1">
                <a:solidFill>
                  <a:schemeClr val="accent1">
                    <a:lumMod val="75000"/>
                  </a:schemeClr>
                </a:solidFill>
              </a:rPr>
              <a:t>falcidia</a:t>
            </a:r>
            <a:r>
              <a:rPr lang="en-US" sz="3600" dirty="0">
                <a:solidFill>
                  <a:schemeClr val="accent1">
                    <a:lumMod val="75000"/>
                  </a:schemeClr>
                </a:solidFill>
              </a:rPr>
              <a:t> (</a:t>
            </a:r>
            <a:r>
              <a:rPr lang="en-US" sz="3600" dirty="0" err="1">
                <a:solidFill>
                  <a:schemeClr val="accent1">
                    <a:lumMod val="75000"/>
                  </a:schemeClr>
                </a:solidFill>
              </a:rPr>
              <a:t>riduzione</a:t>
            </a:r>
            <a:r>
              <a:rPr lang="en-US" sz="3600" dirty="0">
                <a:solidFill>
                  <a:schemeClr val="accent1">
                    <a:lumMod val="75000"/>
                  </a:schemeClr>
                </a:solidFill>
              </a:rPr>
              <a:t> del </a:t>
            </a:r>
            <a:r>
              <a:rPr lang="en-US" sz="3600" dirty="0" err="1">
                <a:solidFill>
                  <a:schemeClr val="accent1">
                    <a:lumMod val="75000"/>
                  </a:schemeClr>
                </a:solidFill>
              </a:rPr>
              <a:t>debito</a:t>
            </a:r>
            <a:r>
              <a:rPr lang="en-US" sz="3600" dirty="0">
                <a:solidFill>
                  <a:schemeClr val="accent1">
                    <a:lumMod val="75000"/>
                  </a:schemeClr>
                </a:solidFill>
              </a:rPr>
              <a:t>) e la </a:t>
            </a:r>
            <a:r>
              <a:rPr lang="en-US" sz="3600" dirty="0" err="1">
                <a:solidFill>
                  <a:schemeClr val="accent1">
                    <a:lumMod val="75000"/>
                  </a:schemeClr>
                </a:solidFill>
              </a:rPr>
              <a:t>ristrutturazione</a:t>
            </a:r>
            <a:r>
              <a:rPr lang="en-US" sz="3600" dirty="0">
                <a:solidFill>
                  <a:schemeClr val="accent1">
                    <a:lumMod val="75000"/>
                  </a:schemeClr>
                </a:solidFill>
              </a:rPr>
              <a:t> </a:t>
            </a:r>
            <a:r>
              <a:rPr lang="en-US" sz="3600" dirty="0" err="1">
                <a:solidFill>
                  <a:schemeClr val="accent1">
                    <a:lumMod val="75000"/>
                  </a:schemeClr>
                </a:solidFill>
              </a:rPr>
              <a:t>dei</a:t>
            </a:r>
            <a:r>
              <a:rPr lang="en-US" sz="3600" dirty="0">
                <a:solidFill>
                  <a:schemeClr val="accent1">
                    <a:lumMod val="75000"/>
                  </a:schemeClr>
                </a:solidFill>
              </a:rPr>
              <a:t> </a:t>
            </a:r>
            <a:r>
              <a:rPr lang="en-US" sz="3600" dirty="0" err="1">
                <a:solidFill>
                  <a:schemeClr val="accent1">
                    <a:lumMod val="75000"/>
                  </a:schemeClr>
                </a:solidFill>
              </a:rPr>
              <a:t>debiti</a:t>
            </a:r>
            <a:r>
              <a:rPr lang="en-US" sz="3600" dirty="0">
                <a:solidFill>
                  <a:schemeClr val="accent1">
                    <a:lumMod val="75000"/>
                  </a:schemeClr>
                </a:solidFill>
              </a:rPr>
              <a:t> </a:t>
            </a:r>
            <a:r>
              <a:rPr lang="en-US" sz="3600" dirty="0" err="1">
                <a:solidFill>
                  <a:schemeClr val="accent1">
                    <a:lumMod val="75000"/>
                  </a:schemeClr>
                </a:solidFill>
              </a:rPr>
              <a:t>contratti</a:t>
            </a:r>
            <a:r>
              <a:rPr lang="en-US" sz="3600" dirty="0">
                <a:solidFill>
                  <a:schemeClr val="accent1">
                    <a:lumMod val="75000"/>
                  </a:schemeClr>
                </a:solidFill>
              </a:rPr>
              <a:t> per </a:t>
            </a:r>
            <a:r>
              <a:rPr lang="en-US" sz="3600" dirty="0" err="1">
                <a:solidFill>
                  <a:schemeClr val="accent1">
                    <a:lumMod val="75000"/>
                  </a:schemeClr>
                </a:solidFill>
              </a:rPr>
              <a:t>finanziamenti</a:t>
            </a:r>
            <a:r>
              <a:rPr lang="en-US" sz="3600" dirty="0">
                <a:solidFill>
                  <a:schemeClr val="accent1">
                    <a:lumMod val="75000"/>
                  </a:schemeClr>
                </a:solidFill>
              </a:rPr>
              <a:t>:</a:t>
            </a:r>
          </a:p>
          <a:p>
            <a:pPr lvl="1" algn="just">
              <a:buFont typeface="Wingdings" pitchFamily="2" charset="2"/>
              <a:buChar char="ü"/>
            </a:pPr>
            <a:r>
              <a:rPr lang="en-US" sz="3600" dirty="0">
                <a:solidFill>
                  <a:schemeClr val="accent1">
                    <a:lumMod val="75000"/>
                  </a:schemeClr>
                </a:solidFill>
              </a:rPr>
              <a:t>con la </a:t>
            </a:r>
            <a:r>
              <a:rPr lang="en-US" sz="3600" dirty="0" err="1">
                <a:solidFill>
                  <a:schemeClr val="accent1">
                    <a:lumMod val="75000"/>
                  </a:schemeClr>
                </a:solidFill>
              </a:rPr>
              <a:t>cessione</a:t>
            </a:r>
            <a:r>
              <a:rPr lang="en-US" sz="3600" dirty="0">
                <a:solidFill>
                  <a:schemeClr val="accent1">
                    <a:lumMod val="75000"/>
                  </a:schemeClr>
                </a:solidFill>
              </a:rPr>
              <a:t> del quinto </a:t>
            </a:r>
            <a:r>
              <a:rPr lang="en-US" sz="3600" dirty="0" err="1">
                <a:solidFill>
                  <a:schemeClr val="accent1">
                    <a:lumMod val="75000"/>
                  </a:schemeClr>
                </a:solidFill>
              </a:rPr>
              <a:t>dello</a:t>
            </a:r>
            <a:r>
              <a:rPr lang="en-US" sz="3600" dirty="0">
                <a:solidFill>
                  <a:schemeClr val="accent1">
                    <a:lumMod val="75000"/>
                  </a:schemeClr>
                </a:solidFill>
              </a:rPr>
              <a:t> </a:t>
            </a:r>
            <a:r>
              <a:rPr lang="en-US" sz="3600" dirty="0" err="1">
                <a:solidFill>
                  <a:schemeClr val="accent1">
                    <a:lumMod val="75000"/>
                  </a:schemeClr>
                </a:solidFill>
              </a:rPr>
              <a:t>stipendio</a:t>
            </a:r>
            <a:r>
              <a:rPr lang="en-US" sz="3600" dirty="0">
                <a:solidFill>
                  <a:schemeClr val="accent1">
                    <a:lumMod val="75000"/>
                  </a:schemeClr>
                </a:solidFill>
              </a:rPr>
              <a:t>;</a:t>
            </a:r>
          </a:p>
          <a:p>
            <a:pPr lvl="1" algn="just">
              <a:buFont typeface="Wingdings" pitchFamily="2" charset="2"/>
              <a:buChar char="ü"/>
            </a:pPr>
            <a:r>
              <a:rPr lang="en-US" sz="3600" dirty="0">
                <a:solidFill>
                  <a:schemeClr val="accent1">
                    <a:lumMod val="75000"/>
                  </a:schemeClr>
                </a:solidFill>
              </a:rPr>
              <a:t>del TFR;</a:t>
            </a:r>
          </a:p>
          <a:p>
            <a:pPr lvl="1" algn="just">
              <a:buFont typeface="Wingdings" pitchFamily="2" charset="2"/>
              <a:buChar char="ü"/>
            </a:pPr>
            <a:r>
              <a:rPr lang="en-US" sz="3600" dirty="0" err="1">
                <a:solidFill>
                  <a:schemeClr val="accent1">
                    <a:lumMod val="75000"/>
                  </a:schemeClr>
                </a:solidFill>
              </a:rPr>
              <a:t>della</a:t>
            </a:r>
            <a:r>
              <a:rPr lang="en-US" sz="3600" dirty="0">
                <a:solidFill>
                  <a:schemeClr val="accent1">
                    <a:lumMod val="75000"/>
                  </a:schemeClr>
                </a:solidFill>
              </a:rPr>
              <a:t> pensione;</a:t>
            </a:r>
          </a:p>
          <a:p>
            <a:pPr lvl="1" algn="just">
              <a:buFont typeface="Wingdings" pitchFamily="2" charset="2"/>
              <a:buChar char="ü"/>
            </a:pPr>
            <a:r>
              <a:rPr lang="en-US" sz="3600" dirty="0" err="1">
                <a:solidFill>
                  <a:schemeClr val="accent1">
                    <a:lumMod val="75000"/>
                  </a:schemeClr>
                </a:solidFill>
              </a:rPr>
              <a:t>delle</a:t>
            </a:r>
            <a:r>
              <a:rPr lang="en-US" sz="3600" dirty="0">
                <a:solidFill>
                  <a:schemeClr val="accent1">
                    <a:lumMod val="75000"/>
                  </a:schemeClr>
                </a:solidFill>
              </a:rPr>
              <a:t> </a:t>
            </a:r>
            <a:r>
              <a:rPr lang="en-US" sz="3600" dirty="0" err="1">
                <a:solidFill>
                  <a:schemeClr val="accent1">
                    <a:lumMod val="75000"/>
                  </a:schemeClr>
                </a:solidFill>
              </a:rPr>
              <a:t>operazioni</a:t>
            </a:r>
            <a:r>
              <a:rPr lang="en-US" sz="3600" dirty="0">
                <a:solidFill>
                  <a:schemeClr val="accent1">
                    <a:lumMod val="75000"/>
                  </a:schemeClr>
                </a:solidFill>
              </a:rPr>
              <a:t> di </a:t>
            </a:r>
            <a:r>
              <a:rPr lang="en-US" sz="3600" dirty="0" err="1">
                <a:solidFill>
                  <a:schemeClr val="accent1">
                    <a:lumMod val="75000"/>
                  </a:schemeClr>
                </a:solidFill>
              </a:rPr>
              <a:t>prestito</a:t>
            </a:r>
            <a:r>
              <a:rPr lang="en-US" sz="3600" dirty="0">
                <a:solidFill>
                  <a:schemeClr val="accent1">
                    <a:lumMod val="75000"/>
                  </a:schemeClr>
                </a:solidFill>
              </a:rPr>
              <a:t> </a:t>
            </a:r>
            <a:r>
              <a:rPr lang="en-US" sz="3600" dirty="0" err="1">
                <a:solidFill>
                  <a:schemeClr val="accent1">
                    <a:lumMod val="75000"/>
                  </a:schemeClr>
                </a:solidFill>
              </a:rPr>
              <a:t>su</a:t>
            </a:r>
            <a:r>
              <a:rPr lang="en-US" sz="3600" dirty="0">
                <a:solidFill>
                  <a:schemeClr val="accent1">
                    <a:lumMod val="75000"/>
                  </a:schemeClr>
                </a:solidFill>
              </a:rPr>
              <a:t> </a:t>
            </a:r>
            <a:r>
              <a:rPr lang="en-US" sz="3600" dirty="0" err="1">
                <a:solidFill>
                  <a:schemeClr val="accent1">
                    <a:lumMod val="75000"/>
                  </a:schemeClr>
                </a:solidFill>
              </a:rPr>
              <a:t>pegno</a:t>
            </a:r>
            <a:r>
              <a:rPr lang="en-US" sz="3600" dirty="0">
                <a:solidFill>
                  <a:schemeClr val="accent1">
                    <a:lumMod val="75000"/>
                  </a:schemeClr>
                </a:solidFill>
              </a:rPr>
              <a:t>.</a:t>
            </a:r>
          </a:p>
          <a:p>
            <a:pPr algn="just">
              <a:buFont typeface="Wingdings" pitchFamily="2" charset="2"/>
              <a:buChar char="ü"/>
            </a:pPr>
            <a:r>
              <a:rPr lang="en-US" sz="3600" dirty="0">
                <a:solidFill>
                  <a:schemeClr val="accent1">
                    <a:lumMod val="75000"/>
                  </a:schemeClr>
                </a:solidFill>
              </a:rPr>
              <a:t>I </a:t>
            </a:r>
            <a:r>
              <a:rPr lang="en-US" sz="3600" dirty="0" err="1">
                <a:solidFill>
                  <a:schemeClr val="accent1">
                    <a:lumMod val="75000"/>
                  </a:schemeClr>
                </a:solidFill>
              </a:rPr>
              <a:t>crediti</a:t>
            </a:r>
            <a:r>
              <a:rPr lang="en-US" sz="3600" dirty="0">
                <a:solidFill>
                  <a:schemeClr val="accent1">
                    <a:lumMod val="75000"/>
                  </a:schemeClr>
                </a:solidFill>
              </a:rPr>
              <a:t> </a:t>
            </a:r>
            <a:r>
              <a:rPr lang="en-US" sz="3600" dirty="0" err="1">
                <a:solidFill>
                  <a:schemeClr val="accent1">
                    <a:lumMod val="75000"/>
                  </a:schemeClr>
                </a:solidFill>
              </a:rPr>
              <a:t>assistiti</a:t>
            </a:r>
            <a:r>
              <a:rPr lang="en-US" sz="3600" dirty="0">
                <a:solidFill>
                  <a:schemeClr val="accent1">
                    <a:lumMod val="75000"/>
                  </a:schemeClr>
                </a:solidFill>
              </a:rPr>
              <a:t> da privilegio, </a:t>
            </a:r>
            <a:r>
              <a:rPr lang="en-US" sz="3600" dirty="0" err="1">
                <a:solidFill>
                  <a:schemeClr val="accent1">
                    <a:lumMod val="75000"/>
                  </a:schemeClr>
                </a:solidFill>
              </a:rPr>
              <a:t>pegno</a:t>
            </a:r>
            <a:r>
              <a:rPr lang="en-US" sz="3600" dirty="0">
                <a:solidFill>
                  <a:schemeClr val="accent1">
                    <a:lumMod val="75000"/>
                  </a:schemeClr>
                </a:solidFill>
              </a:rPr>
              <a:t> o </a:t>
            </a:r>
            <a:r>
              <a:rPr lang="en-US" sz="3600" dirty="0" err="1">
                <a:solidFill>
                  <a:schemeClr val="accent1">
                    <a:lumMod val="75000"/>
                  </a:schemeClr>
                </a:solidFill>
              </a:rPr>
              <a:t>ipoteca</a:t>
            </a:r>
            <a:r>
              <a:rPr lang="en-US" sz="3600" dirty="0">
                <a:solidFill>
                  <a:schemeClr val="accent1">
                    <a:lumMod val="75000"/>
                  </a:schemeClr>
                </a:solidFill>
              </a:rPr>
              <a:t> </a:t>
            </a:r>
            <a:r>
              <a:rPr lang="en-US" sz="3600" dirty="0" err="1">
                <a:solidFill>
                  <a:schemeClr val="accent1">
                    <a:lumMod val="75000"/>
                  </a:schemeClr>
                </a:solidFill>
              </a:rPr>
              <a:t>possono</a:t>
            </a:r>
            <a:r>
              <a:rPr lang="en-US" sz="3600" dirty="0">
                <a:solidFill>
                  <a:schemeClr val="accent1">
                    <a:lumMod val="75000"/>
                  </a:schemeClr>
                </a:solidFill>
              </a:rPr>
              <a:t> </a:t>
            </a:r>
            <a:r>
              <a:rPr lang="en-US" sz="3600" dirty="0" err="1">
                <a:solidFill>
                  <a:schemeClr val="accent1">
                    <a:lumMod val="75000"/>
                  </a:schemeClr>
                </a:solidFill>
              </a:rPr>
              <a:t>essere</a:t>
            </a:r>
            <a:r>
              <a:rPr lang="en-US" sz="3600" dirty="0">
                <a:solidFill>
                  <a:schemeClr val="accent1">
                    <a:lumMod val="75000"/>
                  </a:schemeClr>
                </a:solidFill>
              </a:rPr>
              <a:t> </a:t>
            </a:r>
            <a:r>
              <a:rPr lang="en-US" sz="3600" dirty="0" err="1">
                <a:solidFill>
                  <a:schemeClr val="accent1">
                    <a:lumMod val="75000"/>
                  </a:schemeClr>
                </a:solidFill>
              </a:rPr>
              <a:t>soddisfatti</a:t>
            </a:r>
            <a:r>
              <a:rPr lang="en-US" sz="3600" dirty="0">
                <a:solidFill>
                  <a:schemeClr val="accent1">
                    <a:lumMod val="75000"/>
                  </a:schemeClr>
                </a:solidFill>
              </a:rPr>
              <a:t> </a:t>
            </a:r>
            <a:r>
              <a:rPr lang="en-US" sz="3600" dirty="0" err="1">
                <a:solidFill>
                  <a:schemeClr val="accent1">
                    <a:lumMod val="75000"/>
                  </a:schemeClr>
                </a:solidFill>
              </a:rPr>
              <a:t>anche</a:t>
            </a:r>
            <a:r>
              <a:rPr lang="en-US" sz="3600" dirty="0">
                <a:solidFill>
                  <a:schemeClr val="accent1">
                    <a:lumMod val="75000"/>
                  </a:schemeClr>
                </a:solidFill>
              </a:rPr>
              <a:t> in </a:t>
            </a:r>
            <a:r>
              <a:rPr lang="en-US" sz="3600" dirty="0" err="1">
                <a:solidFill>
                  <a:schemeClr val="accent1">
                    <a:lumMod val="75000"/>
                  </a:schemeClr>
                </a:solidFill>
              </a:rPr>
              <a:t>misura</a:t>
            </a:r>
            <a:r>
              <a:rPr lang="en-US" sz="3600" dirty="0">
                <a:solidFill>
                  <a:schemeClr val="accent1">
                    <a:lumMod val="75000"/>
                  </a:schemeClr>
                </a:solidFill>
              </a:rPr>
              <a:t> </a:t>
            </a:r>
            <a:r>
              <a:rPr lang="en-US" sz="3600" dirty="0" err="1">
                <a:solidFill>
                  <a:schemeClr val="accent1">
                    <a:lumMod val="75000"/>
                  </a:schemeClr>
                </a:solidFill>
              </a:rPr>
              <a:t>parziale</a:t>
            </a:r>
            <a:r>
              <a:rPr lang="en-US" sz="3600" dirty="0">
                <a:solidFill>
                  <a:schemeClr val="accent1">
                    <a:lumMod val="75000"/>
                  </a:schemeClr>
                </a:solidFill>
              </a:rPr>
              <a:t>, </a:t>
            </a:r>
            <a:r>
              <a:rPr lang="en-US" sz="3600" dirty="0" err="1">
                <a:solidFill>
                  <a:schemeClr val="accent1">
                    <a:lumMod val="75000"/>
                  </a:schemeClr>
                </a:solidFill>
              </a:rPr>
              <a:t>purché</a:t>
            </a:r>
            <a:r>
              <a:rPr lang="en-US" sz="3600" dirty="0">
                <a:solidFill>
                  <a:schemeClr val="accent1">
                    <a:lumMod val="75000"/>
                  </a:schemeClr>
                </a:solidFill>
              </a:rPr>
              <a:t> </a:t>
            </a:r>
            <a:r>
              <a:rPr lang="en-US" sz="3600" dirty="0" err="1">
                <a:solidFill>
                  <a:schemeClr val="accent1">
                    <a:lumMod val="75000"/>
                  </a:schemeClr>
                </a:solidFill>
              </a:rPr>
              <a:t>sia</a:t>
            </a:r>
            <a:r>
              <a:rPr lang="en-US" sz="3600" dirty="0">
                <a:solidFill>
                  <a:schemeClr val="accent1">
                    <a:lumMod val="75000"/>
                  </a:schemeClr>
                </a:solidFill>
              </a:rPr>
              <a:t> </a:t>
            </a:r>
            <a:r>
              <a:rPr lang="en-US" sz="3600" dirty="0" err="1">
                <a:solidFill>
                  <a:schemeClr val="accent1">
                    <a:lumMod val="75000"/>
                  </a:schemeClr>
                </a:solidFill>
              </a:rPr>
              <a:t>garantito</a:t>
            </a:r>
            <a:r>
              <a:rPr lang="en-US" sz="3600" dirty="0">
                <a:solidFill>
                  <a:schemeClr val="accent1">
                    <a:lumMod val="75000"/>
                  </a:schemeClr>
                </a:solidFill>
              </a:rPr>
              <a:t> ai </a:t>
            </a:r>
            <a:r>
              <a:rPr lang="en-US" sz="3600" dirty="0" err="1">
                <a:solidFill>
                  <a:schemeClr val="accent1">
                    <a:lumMod val="75000"/>
                  </a:schemeClr>
                </a:solidFill>
              </a:rPr>
              <a:t>creditori</a:t>
            </a:r>
            <a:r>
              <a:rPr lang="en-US" sz="3600" dirty="0">
                <a:solidFill>
                  <a:schemeClr val="accent1">
                    <a:lumMod val="75000"/>
                  </a:schemeClr>
                </a:solidFill>
              </a:rPr>
              <a:t> </a:t>
            </a:r>
            <a:r>
              <a:rPr lang="en-US" sz="3600" dirty="0" err="1">
                <a:solidFill>
                  <a:schemeClr val="accent1">
                    <a:lumMod val="75000"/>
                  </a:schemeClr>
                </a:solidFill>
              </a:rPr>
              <a:t>almeno</a:t>
            </a:r>
            <a:r>
              <a:rPr lang="en-US" sz="3600" dirty="0">
                <a:solidFill>
                  <a:schemeClr val="accent1">
                    <a:lumMod val="75000"/>
                  </a:schemeClr>
                </a:solidFill>
              </a:rPr>
              <a:t> </a:t>
            </a:r>
            <a:r>
              <a:rPr lang="en-US" sz="3600" dirty="0" err="1">
                <a:solidFill>
                  <a:schemeClr val="accent1">
                    <a:lumMod val="75000"/>
                  </a:schemeClr>
                </a:solidFill>
              </a:rPr>
              <a:t>quanto</a:t>
            </a:r>
            <a:r>
              <a:rPr lang="en-US" sz="3600" dirty="0">
                <a:solidFill>
                  <a:schemeClr val="accent1">
                    <a:lumMod val="75000"/>
                  </a:schemeClr>
                </a:solidFill>
              </a:rPr>
              <a:t> </a:t>
            </a:r>
            <a:r>
              <a:rPr lang="en-US" sz="3600" dirty="0" err="1">
                <a:solidFill>
                  <a:schemeClr val="accent1">
                    <a:lumMod val="75000"/>
                  </a:schemeClr>
                </a:solidFill>
              </a:rPr>
              <a:t>otterrebbero</a:t>
            </a:r>
            <a:r>
              <a:rPr lang="en-US" sz="3600" dirty="0">
                <a:solidFill>
                  <a:schemeClr val="accent1">
                    <a:lumMod val="75000"/>
                  </a:schemeClr>
                </a:solidFill>
              </a:rPr>
              <a:t> in </a:t>
            </a:r>
            <a:r>
              <a:rPr lang="en-US" sz="3600" dirty="0" err="1">
                <a:solidFill>
                  <a:schemeClr val="accent1">
                    <a:lumMod val="75000"/>
                  </a:schemeClr>
                </a:solidFill>
              </a:rPr>
              <a:t>caso</a:t>
            </a:r>
            <a:r>
              <a:rPr lang="en-US" sz="3600" dirty="0">
                <a:solidFill>
                  <a:schemeClr val="accent1">
                    <a:lumMod val="75000"/>
                  </a:schemeClr>
                </a:solidFill>
              </a:rPr>
              <a:t> di </a:t>
            </a:r>
            <a:r>
              <a:rPr lang="en-US" sz="3600" dirty="0" err="1">
                <a:solidFill>
                  <a:schemeClr val="accent1">
                    <a:lumMod val="75000"/>
                  </a:schemeClr>
                </a:solidFill>
              </a:rPr>
              <a:t>liquidazione</a:t>
            </a:r>
            <a:r>
              <a:rPr lang="en-US" sz="3600" dirty="0">
                <a:solidFill>
                  <a:schemeClr val="accent1">
                    <a:lumMod val="75000"/>
                  </a:schemeClr>
                </a:solidFill>
              </a:rPr>
              <a:t>, secondo la </a:t>
            </a:r>
            <a:r>
              <a:rPr lang="en-US" sz="3600" dirty="0" err="1">
                <a:solidFill>
                  <a:schemeClr val="accent1">
                    <a:lumMod val="75000"/>
                  </a:schemeClr>
                </a:solidFill>
              </a:rPr>
              <a:t>valutazione</a:t>
            </a:r>
            <a:r>
              <a:rPr lang="en-US" sz="3600" dirty="0">
                <a:solidFill>
                  <a:schemeClr val="accent1">
                    <a:lumMod val="75000"/>
                  </a:schemeClr>
                </a:solidFill>
              </a:rPr>
              <a:t> </a:t>
            </a:r>
            <a:r>
              <a:rPr lang="en-US" sz="3600" dirty="0" err="1">
                <a:solidFill>
                  <a:schemeClr val="accent1">
                    <a:lumMod val="75000"/>
                  </a:schemeClr>
                </a:solidFill>
              </a:rPr>
              <a:t>dell’OCC</a:t>
            </a:r>
            <a:r>
              <a:rPr lang="en-US" sz="3600" dirty="0">
                <a:solidFill>
                  <a:schemeClr val="accent1">
                    <a:lumMod val="75000"/>
                  </a:schemeClr>
                </a:solidFill>
              </a:rPr>
              <a:t>.</a:t>
            </a:r>
          </a:p>
          <a:p>
            <a:pPr algn="just">
              <a:buFont typeface="Arial" panose="020B0604020202020204" pitchFamily="34" charset="0"/>
              <a:buChar char="•"/>
            </a:pPr>
            <a:r>
              <a:rPr lang="en-US" sz="3600" dirty="0" err="1">
                <a:solidFill>
                  <a:schemeClr val="accent1">
                    <a:lumMod val="75000"/>
                  </a:schemeClr>
                </a:solidFill>
              </a:rPr>
              <a:t>È</a:t>
            </a:r>
            <a:r>
              <a:rPr lang="en-US" sz="3600" dirty="0">
                <a:solidFill>
                  <a:schemeClr val="accent1">
                    <a:lumMod val="75000"/>
                  </a:schemeClr>
                </a:solidFill>
              </a:rPr>
              <a:t> </a:t>
            </a:r>
            <a:r>
              <a:rPr lang="en-US" sz="3600" dirty="0" err="1">
                <a:solidFill>
                  <a:schemeClr val="accent1">
                    <a:lumMod val="75000"/>
                  </a:schemeClr>
                </a:solidFill>
              </a:rPr>
              <a:t>possibile</a:t>
            </a:r>
            <a:r>
              <a:rPr lang="en-US" sz="3600" dirty="0">
                <a:solidFill>
                  <a:schemeClr val="accent1">
                    <a:lumMod val="75000"/>
                  </a:schemeClr>
                </a:solidFill>
              </a:rPr>
              <a:t> </a:t>
            </a:r>
            <a:r>
              <a:rPr lang="en-US" sz="3600" dirty="0" err="1">
                <a:solidFill>
                  <a:schemeClr val="accent1">
                    <a:lumMod val="75000"/>
                  </a:schemeClr>
                </a:solidFill>
              </a:rPr>
              <a:t>prevedere</a:t>
            </a:r>
            <a:r>
              <a:rPr lang="en-US" sz="3600" dirty="0">
                <a:solidFill>
                  <a:schemeClr val="accent1">
                    <a:lumMod val="75000"/>
                  </a:schemeClr>
                </a:solidFill>
              </a:rPr>
              <a:t> </a:t>
            </a:r>
            <a:r>
              <a:rPr lang="en-US" sz="3600" dirty="0" err="1">
                <a:solidFill>
                  <a:schemeClr val="accent1">
                    <a:lumMod val="75000"/>
                  </a:schemeClr>
                </a:solidFill>
              </a:rPr>
              <a:t>una</a:t>
            </a:r>
            <a:r>
              <a:rPr lang="en-US" sz="3600" dirty="0">
                <a:solidFill>
                  <a:schemeClr val="accent1">
                    <a:lumMod val="75000"/>
                  </a:schemeClr>
                </a:solidFill>
              </a:rPr>
              <a:t> moratoria </a:t>
            </a:r>
            <a:r>
              <a:rPr lang="en-US" sz="3600" dirty="0" err="1">
                <a:solidFill>
                  <a:schemeClr val="accent1">
                    <a:lumMod val="75000"/>
                  </a:schemeClr>
                </a:solidFill>
              </a:rPr>
              <a:t>fino</a:t>
            </a:r>
            <a:r>
              <a:rPr lang="en-US" sz="3600" dirty="0">
                <a:solidFill>
                  <a:schemeClr val="accent1">
                    <a:lumMod val="75000"/>
                  </a:schemeClr>
                </a:solidFill>
              </a:rPr>
              <a:t> a due anni per il </a:t>
            </a:r>
            <a:r>
              <a:rPr lang="en-US" sz="3600" dirty="0" err="1">
                <a:solidFill>
                  <a:schemeClr val="accent1">
                    <a:lumMod val="75000"/>
                  </a:schemeClr>
                </a:solidFill>
              </a:rPr>
              <a:t>pagamento</a:t>
            </a:r>
            <a:r>
              <a:rPr lang="en-US" sz="3600" dirty="0">
                <a:solidFill>
                  <a:schemeClr val="accent1">
                    <a:lumMod val="75000"/>
                  </a:schemeClr>
                </a:solidFill>
              </a:rPr>
              <a:t> di </a:t>
            </a:r>
            <a:r>
              <a:rPr lang="en-US" sz="3600" dirty="0" err="1">
                <a:solidFill>
                  <a:schemeClr val="accent1">
                    <a:lumMod val="75000"/>
                  </a:schemeClr>
                </a:solidFill>
              </a:rPr>
              <a:t>questi</a:t>
            </a:r>
            <a:r>
              <a:rPr lang="en-US" sz="3600" dirty="0">
                <a:solidFill>
                  <a:schemeClr val="accent1">
                    <a:lumMod val="75000"/>
                  </a:schemeClr>
                </a:solidFill>
              </a:rPr>
              <a:t> </a:t>
            </a:r>
            <a:r>
              <a:rPr lang="en-US" sz="3600" dirty="0" err="1">
                <a:solidFill>
                  <a:schemeClr val="accent1">
                    <a:lumMod val="75000"/>
                  </a:schemeClr>
                </a:solidFill>
              </a:rPr>
              <a:t>crediti</a:t>
            </a:r>
            <a:r>
              <a:rPr lang="en-US" sz="3600" dirty="0">
                <a:solidFill>
                  <a:schemeClr val="accent1">
                    <a:lumMod val="75000"/>
                  </a:schemeClr>
                </a:solidFill>
              </a:rPr>
              <a:t>, con </a:t>
            </a:r>
            <a:r>
              <a:rPr lang="en-US" sz="3600" dirty="0" err="1">
                <a:solidFill>
                  <a:schemeClr val="accent1">
                    <a:lumMod val="75000"/>
                  </a:schemeClr>
                </a:solidFill>
              </a:rPr>
              <a:t>corresponsione</a:t>
            </a:r>
            <a:r>
              <a:rPr lang="en-US" sz="3600" dirty="0">
                <a:solidFill>
                  <a:schemeClr val="accent1">
                    <a:lumMod val="75000"/>
                  </a:schemeClr>
                </a:solidFill>
              </a:rPr>
              <a:t> </a:t>
            </a:r>
            <a:r>
              <a:rPr lang="en-US" sz="3600" dirty="0" err="1">
                <a:solidFill>
                  <a:schemeClr val="accent1">
                    <a:lumMod val="75000"/>
                  </a:schemeClr>
                </a:solidFill>
              </a:rPr>
              <a:t>degli</a:t>
            </a:r>
            <a:r>
              <a:rPr lang="en-US" sz="3600" dirty="0">
                <a:solidFill>
                  <a:schemeClr val="accent1">
                    <a:lumMod val="75000"/>
                  </a:schemeClr>
                </a:solidFill>
              </a:rPr>
              <a:t> </a:t>
            </a:r>
            <a:r>
              <a:rPr lang="en-US" sz="3600" dirty="0" err="1">
                <a:solidFill>
                  <a:schemeClr val="accent1">
                    <a:lumMod val="75000"/>
                  </a:schemeClr>
                </a:solidFill>
              </a:rPr>
              <a:t>interessi</a:t>
            </a:r>
            <a:r>
              <a:rPr lang="en-US" sz="3600" dirty="0">
                <a:solidFill>
                  <a:schemeClr val="accent1">
                    <a:lumMod val="75000"/>
                  </a:schemeClr>
                </a:solidFill>
              </a:rPr>
              <a:t> </a:t>
            </a:r>
            <a:r>
              <a:rPr lang="en-US" sz="3600" dirty="0" err="1">
                <a:solidFill>
                  <a:schemeClr val="accent1">
                    <a:lumMod val="75000"/>
                  </a:schemeClr>
                </a:solidFill>
              </a:rPr>
              <a:t>legali</a:t>
            </a:r>
            <a:r>
              <a:rPr lang="en-US" sz="3600" dirty="0">
                <a:solidFill>
                  <a:schemeClr val="accent1">
                    <a:lumMod val="75000"/>
                  </a:schemeClr>
                </a:solidFill>
              </a:rPr>
              <a:t>.</a:t>
            </a:r>
          </a:p>
          <a:p>
            <a:pPr algn="just">
              <a:buFont typeface="Arial" panose="020B0604020202020204" pitchFamily="34" charset="0"/>
              <a:buChar char="•"/>
            </a:pPr>
            <a:r>
              <a:rPr lang="en-US" sz="3600" dirty="0">
                <a:solidFill>
                  <a:schemeClr val="accent1">
                    <a:lumMod val="75000"/>
                  </a:schemeClr>
                </a:solidFill>
              </a:rPr>
              <a:t>Per </a:t>
            </a:r>
            <a:r>
              <a:rPr lang="en-US" sz="3600" dirty="0" err="1">
                <a:solidFill>
                  <a:schemeClr val="accent1">
                    <a:lumMod val="75000"/>
                  </a:schemeClr>
                </a:solidFill>
              </a:rPr>
              <a:t>i</a:t>
            </a:r>
            <a:r>
              <a:rPr lang="en-US" sz="3600" dirty="0">
                <a:solidFill>
                  <a:schemeClr val="accent1">
                    <a:lumMod val="75000"/>
                  </a:schemeClr>
                </a:solidFill>
              </a:rPr>
              <a:t> </a:t>
            </a:r>
            <a:r>
              <a:rPr lang="en-US" sz="3600" dirty="0" err="1">
                <a:solidFill>
                  <a:schemeClr val="accent1">
                    <a:lumMod val="75000"/>
                  </a:schemeClr>
                </a:solidFill>
              </a:rPr>
              <a:t>mutui</a:t>
            </a:r>
            <a:r>
              <a:rPr lang="en-US" sz="3600" dirty="0">
                <a:solidFill>
                  <a:schemeClr val="accent1">
                    <a:lumMod val="75000"/>
                  </a:schemeClr>
                </a:solidFill>
              </a:rPr>
              <a:t> </a:t>
            </a:r>
            <a:r>
              <a:rPr lang="en-US" sz="3600" dirty="0" err="1">
                <a:solidFill>
                  <a:schemeClr val="accent1">
                    <a:lumMod val="75000"/>
                  </a:schemeClr>
                </a:solidFill>
              </a:rPr>
              <a:t>ipotecari</a:t>
            </a:r>
            <a:r>
              <a:rPr lang="en-US" sz="3600" dirty="0">
                <a:solidFill>
                  <a:schemeClr val="accent1">
                    <a:lumMod val="75000"/>
                  </a:schemeClr>
                </a:solidFill>
              </a:rPr>
              <a:t> </a:t>
            </a:r>
            <a:r>
              <a:rPr lang="en-US" sz="3600" dirty="0" err="1">
                <a:solidFill>
                  <a:schemeClr val="accent1">
                    <a:lumMod val="75000"/>
                  </a:schemeClr>
                </a:solidFill>
              </a:rPr>
              <a:t>sull’abitazione</a:t>
            </a:r>
            <a:r>
              <a:rPr lang="en-US" sz="3600" dirty="0">
                <a:solidFill>
                  <a:schemeClr val="accent1">
                    <a:lumMod val="75000"/>
                  </a:schemeClr>
                </a:solidFill>
              </a:rPr>
              <a:t> </a:t>
            </a:r>
            <a:r>
              <a:rPr lang="en-US" sz="3600" dirty="0" err="1">
                <a:solidFill>
                  <a:schemeClr val="accent1">
                    <a:lumMod val="75000"/>
                  </a:schemeClr>
                </a:solidFill>
              </a:rPr>
              <a:t>principale</a:t>
            </a:r>
            <a:r>
              <a:rPr lang="en-US" sz="3600" dirty="0">
                <a:solidFill>
                  <a:schemeClr val="accent1">
                    <a:lumMod val="75000"/>
                  </a:schemeClr>
                </a:solidFill>
              </a:rPr>
              <a:t>, </a:t>
            </a:r>
            <a:r>
              <a:rPr lang="en-US" sz="3600" dirty="0" err="1">
                <a:solidFill>
                  <a:schemeClr val="accent1">
                    <a:lumMod val="75000"/>
                  </a:schemeClr>
                </a:solidFill>
              </a:rPr>
              <a:t>si</a:t>
            </a:r>
            <a:r>
              <a:rPr lang="en-US" sz="3600" dirty="0">
                <a:solidFill>
                  <a:schemeClr val="accent1">
                    <a:lumMod val="75000"/>
                  </a:schemeClr>
                </a:solidFill>
              </a:rPr>
              <a:t> </a:t>
            </a:r>
            <a:r>
              <a:rPr lang="en-US" sz="3600" dirty="0" err="1">
                <a:solidFill>
                  <a:schemeClr val="accent1">
                    <a:lumMod val="75000"/>
                  </a:schemeClr>
                </a:solidFill>
              </a:rPr>
              <a:t>può</a:t>
            </a:r>
            <a:r>
              <a:rPr lang="en-US" sz="3600" dirty="0">
                <a:solidFill>
                  <a:schemeClr val="accent1">
                    <a:lumMod val="75000"/>
                  </a:schemeClr>
                </a:solidFill>
              </a:rPr>
              <a:t> </a:t>
            </a:r>
            <a:r>
              <a:rPr lang="en-US" sz="3600" dirty="0" err="1">
                <a:solidFill>
                  <a:schemeClr val="accent1">
                    <a:lumMod val="75000"/>
                  </a:schemeClr>
                </a:solidFill>
              </a:rPr>
              <a:t>prevedere</a:t>
            </a:r>
            <a:r>
              <a:rPr lang="en-US" sz="3600" dirty="0">
                <a:solidFill>
                  <a:schemeClr val="accent1">
                    <a:lumMod val="75000"/>
                  </a:schemeClr>
                </a:solidFill>
              </a:rPr>
              <a:t> il </a:t>
            </a:r>
            <a:r>
              <a:rPr lang="en-US" sz="3600" dirty="0" err="1">
                <a:solidFill>
                  <a:schemeClr val="accent1">
                    <a:lumMod val="75000"/>
                  </a:schemeClr>
                </a:solidFill>
              </a:rPr>
              <a:t>pagamento</a:t>
            </a:r>
            <a:r>
              <a:rPr lang="en-US" sz="3600" dirty="0">
                <a:solidFill>
                  <a:schemeClr val="accent1">
                    <a:lumMod val="75000"/>
                  </a:schemeClr>
                </a:solidFill>
              </a:rPr>
              <a:t> </a:t>
            </a:r>
            <a:r>
              <a:rPr lang="en-US" sz="3600" dirty="0" err="1">
                <a:solidFill>
                  <a:schemeClr val="accent1">
                    <a:lumMod val="75000"/>
                  </a:schemeClr>
                </a:solidFill>
              </a:rPr>
              <a:t>regolare</a:t>
            </a:r>
            <a:r>
              <a:rPr lang="en-US" sz="3600" dirty="0">
                <a:solidFill>
                  <a:schemeClr val="accent1">
                    <a:lumMod val="75000"/>
                  </a:schemeClr>
                </a:solidFill>
              </a:rPr>
              <a:t> </a:t>
            </a:r>
            <a:r>
              <a:rPr lang="en-US" sz="3600" dirty="0" err="1">
                <a:solidFill>
                  <a:schemeClr val="accent1">
                    <a:lumMod val="75000"/>
                  </a:schemeClr>
                </a:solidFill>
              </a:rPr>
              <a:t>delle</a:t>
            </a:r>
            <a:r>
              <a:rPr lang="en-US" sz="3600" dirty="0">
                <a:solidFill>
                  <a:schemeClr val="accent1">
                    <a:lumMod val="75000"/>
                  </a:schemeClr>
                </a:solidFill>
              </a:rPr>
              <a:t> rate a </a:t>
            </a:r>
            <a:r>
              <a:rPr lang="en-US" sz="3600" dirty="0" err="1">
                <a:solidFill>
                  <a:schemeClr val="accent1">
                    <a:lumMod val="75000"/>
                  </a:schemeClr>
                </a:solidFill>
              </a:rPr>
              <a:t>scadere</a:t>
            </a:r>
            <a:r>
              <a:rPr lang="en-US" sz="3600" dirty="0">
                <a:solidFill>
                  <a:schemeClr val="accent1">
                    <a:lumMod val="75000"/>
                  </a:schemeClr>
                </a:solidFill>
              </a:rPr>
              <a:t>, se il </a:t>
            </a:r>
            <a:r>
              <a:rPr lang="en-US" sz="3600" dirty="0" err="1">
                <a:solidFill>
                  <a:schemeClr val="accent1">
                    <a:lumMod val="75000"/>
                  </a:schemeClr>
                </a:solidFill>
              </a:rPr>
              <a:t>debitore</a:t>
            </a:r>
            <a:r>
              <a:rPr lang="en-US" sz="3600" dirty="0">
                <a:solidFill>
                  <a:schemeClr val="accent1">
                    <a:lumMod val="75000"/>
                  </a:schemeClr>
                </a:solidFill>
              </a:rPr>
              <a:t> </a:t>
            </a:r>
            <a:r>
              <a:rPr lang="en-US" sz="3600" dirty="0" err="1">
                <a:solidFill>
                  <a:schemeClr val="accent1">
                    <a:lumMod val="75000"/>
                  </a:schemeClr>
                </a:solidFill>
              </a:rPr>
              <a:t>è</a:t>
            </a:r>
            <a:r>
              <a:rPr lang="en-US" sz="3600" dirty="0">
                <a:solidFill>
                  <a:schemeClr val="accent1">
                    <a:lumMod val="75000"/>
                  </a:schemeClr>
                </a:solidFill>
              </a:rPr>
              <a:t> in </a:t>
            </a:r>
            <a:r>
              <a:rPr lang="en-US" sz="3600" dirty="0" err="1">
                <a:solidFill>
                  <a:schemeClr val="accent1">
                    <a:lumMod val="75000"/>
                  </a:schemeClr>
                </a:solidFill>
              </a:rPr>
              <a:t>regola</a:t>
            </a:r>
            <a:r>
              <a:rPr lang="en-US" sz="3600" dirty="0">
                <a:solidFill>
                  <a:schemeClr val="accent1">
                    <a:lumMod val="75000"/>
                  </a:schemeClr>
                </a:solidFill>
              </a:rPr>
              <a:t> o </a:t>
            </a:r>
            <a:r>
              <a:rPr lang="en-US" sz="3600" dirty="0" err="1">
                <a:solidFill>
                  <a:schemeClr val="accent1">
                    <a:lumMod val="75000"/>
                  </a:schemeClr>
                </a:solidFill>
              </a:rPr>
              <a:t>ottiene</a:t>
            </a:r>
            <a:r>
              <a:rPr lang="en-US" sz="3600" dirty="0">
                <a:solidFill>
                  <a:schemeClr val="accent1">
                    <a:lumMod val="75000"/>
                  </a:schemeClr>
                </a:solidFill>
              </a:rPr>
              <a:t> </a:t>
            </a:r>
            <a:r>
              <a:rPr lang="en-US" sz="3600" dirty="0" err="1">
                <a:solidFill>
                  <a:schemeClr val="accent1">
                    <a:lumMod val="75000"/>
                  </a:schemeClr>
                </a:solidFill>
              </a:rPr>
              <a:t>l’autorizzazione</a:t>
            </a:r>
            <a:r>
              <a:rPr lang="en-US" sz="3600" dirty="0">
                <a:solidFill>
                  <a:schemeClr val="accent1">
                    <a:lumMod val="75000"/>
                  </a:schemeClr>
                </a:solidFill>
              </a:rPr>
              <a:t> dal </a:t>
            </a:r>
            <a:r>
              <a:rPr lang="en-US" sz="3600" dirty="0" err="1">
                <a:solidFill>
                  <a:schemeClr val="accent1">
                    <a:lumMod val="75000"/>
                  </a:schemeClr>
                </a:solidFill>
              </a:rPr>
              <a:t>giudice</a:t>
            </a:r>
            <a:r>
              <a:rPr lang="en-US" sz="3600" dirty="0">
                <a:solidFill>
                  <a:schemeClr val="accent1">
                    <a:lumMod val="75000"/>
                  </a:schemeClr>
                </a:solidFill>
              </a:rPr>
              <a:t>.</a:t>
            </a:r>
            <a:endParaRPr lang="en-US" dirty="0">
              <a:solidFill>
                <a:schemeClr val="accent1"/>
              </a:solidFill>
            </a:endParaRPr>
          </a:p>
          <a:p>
            <a:pPr lvl="1" algn="just">
              <a:buFont typeface="Wingdings" pitchFamily="2" charset="2"/>
              <a:buChar char="ü"/>
            </a:pPr>
            <a:endParaRPr lang="en-US" dirty="0">
              <a:solidFill>
                <a:schemeClr val="accent1"/>
              </a:solidFill>
            </a:endParaRPr>
          </a:p>
          <a:p>
            <a:pPr algn="just"/>
            <a:endParaRPr lang="en-US" dirty="0">
              <a:solidFill>
                <a:schemeClr val="accent1"/>
              </a:solidFill>
            </a:endParaRPr>
          </a:p>
          <a:p>
            <a:endParaRPr lang="en-US" dirty="0">
              <a:solidFill>
                <a:schemeClr val="accent1"/>
              </a:solidFill>
            </a:endParaRPr>
          </a:p>
          <a:p>
            <a:endParaRPr lang="en-US" dirty="0">
              <a:solidFill>
                <a:schemeClr val="accent1"/>
              </a:solidFill>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3700" b="1" cap="all" dirty="0">
                <a:solidFill>
                  <a:srgbClr val="C00000"/>
                </a:solidFill>
              </a:rPr>
              <a:t>La </a:t>
            </a:r>
            <a:r>
              <a:rPr lang="en-US" sz="3700" b="1" cap="all" dirty="0" err="1">
                <a:solidFill>
                  <a:srgbClr val="C00000"/>
                </a:solidFill>
              </a:rPr>
              <a:t>proposta</a:t>
            </a:r>
            <a:r>
              <a:rPr lang="en-US" sz="3700" b="1" cap="all" dirty="0">
                <a:solidFill>
                  <a:srgbClr val="C00000"/>
                </a:solidFill>
              </a:rPr>
              <a:t> ai </a:t>
            </a:r>
            <a:r>
              <a:rPr lang="en-US" sz="3700" b="1" cap="all" dirty="0" err="1">
                <a:solidFill>
                  <a:srgbClr val="C00000"/>
                </a:solidFill>
              </a:rPr>
              <a:t>creditori</a:t>
            </a:r>
            <a:endParaRPr lang="en-US" sz="3700" b="1" cap="all" dirty="0">
              <a:solidFill>
                <a:srgbClr val="C00000"/>
              </a:solidFill>
            </a:endParaRP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19D79136-76C7-1550-DA9A-2D1B95216754}"/>
              </a:ext>
            </a:extLst>
          </p:cNvPr>
          <p:cNvPicPr>
            <a:picLocks noChangeAspect="1"/>
          </p:cNvPicPr>
          <p:nvPr/>
        </p:nvPicPr>
        <p:blipFill>
          <a:blip r:embed="rId2"/>
          <a:srcRect l="19903" t="14629" r="22036" b="20982"/>
          <a:stretch>
            <a:fillRect/>
          </a:stretch>
        </p:blipFill>
        <p:spPr>
          <a:xfrm>
            <a:off x="10428992" y="50174"/>
            <a:ext cx="1220320" cy="1353312"/>
          </a:xfrm>
          <a:prstGeom prst="rect">
            <a:avLst/>
          </a:prstGeom>
        </p:spPr>
      </p:pic>
    </p:spTree>
    <p:extLst>
      <p:ext uri="{BB962C8B-B14F-4D97-AF65-F5344CB8AC3E}">
        <p14:creationId xmlns:p14="http://schemas.microsoft.com/office/powerpoint/2010/main" val="73988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13</a:t>
            </a:fld>
            <a:endParaRPr lang="en-US" dirty="0"/>
          </a:p>
        </p:txBody>
      </p:sp>
      <p:sp>
        <p:nvSpPr>
          <p:cNvPr id="4" name="Text Placeholder 3"/>
          <p:cNvSpPr>
            <a:spLocks noGrp="1"/>
          </p:cNvSpPr>
          <p:nvPr>
            <p:ph type="body" sz="quarter" idx="14"/>
          </p:nvPr>
        </p:nvSpPr>
        <p:spPr>
          <a:xfrm>
            <a:off x="356760" y="1116348"/>
            <a:ext cx="11415518" cy="5487953"/>
          </a:xfrm>
        </p:spPr>
        <p:txBody>
          <a:bodyPr>
            <a:normAutofit fontScale="77500" lnSpcReduction="20000"/>
          </a:bodyPr>
          <a:lstStyle/>
          <a:p>
            <a:pPr algn="just">
              <a:buFont typeface="Arial" panose="020B0604020202020204" pitchFamily="34" charset="0"/>
              <a:buChar char="•"/>
            </a:pPr>
            <a:r>
              <a:rPr lang="en-US" sz="3100" dirty="0" err="1">
                <a:solidFill>
                  <a:schemeClr val="accent1">
                    <a:lumMod val="75000"/>
                  </a:schemeClr>
                </a:solidFill>
              </a:rPr>
              <a:t>Deve</a:t>
            </a:r>
            <a:r>
              <a:rPr lang="en-US" sz="3100" dirty="0">
                <a:solidFill>
                  <a:schemeClr val="accent1">
                    <a:lumMod val="75000"/>
                  </a:schemeClr>
                </a:solidFill>
              </a:rPr>
              <a:t> </a:t>
            </a:r>
            <a:r>
              <a:rPr lang="en-US" sz="3100" dirty="0" err="1">
                <a:solidFill>
                  <a:schemeClr val="accent1">
                    <a:lumMod val="75000"/>
                  </a:schemeClr>
                </a:solidFill>
              </a:rPr>
              <a:t>contenere</a:t>
            </a:r>
            <a:r>
              <a:rPr lang="en-US" sz="3100" dirty="0">
                <a:solidFill>
                  <a:schemeClr val="accent1">
                    <a:lumMod val="75000"/>
                  </a:schemeClr>
                </a:solidFill>
              </a:rPr>
              <a:t>:</a:t>
            </a:r>
          </a:p>
          <a:p>
            <a:pPr lvl="1" algn="just"/>
            <a:r>
              <a:rPr lang="en-US" sz="3100" dirty="0">
                <a:solidFill>
                  <a:schemeClr val="accent1">
                    <a:lumMod val="75000"/>
                  </a:schemeClr>
                </a:solidFill>
              </a:rPr>
              <a:t>a) </a:t>
            </a:r>
            <a:r>
              <a:rPr lang="en-US" sz="3100" dirty="0" err="1">
                <a:solidFill>
                  <a:schemeClr val="accent1">
                    <a:lumMod val="75000"/>
                  </a:schemeClr>
                </a:solidFill>
              </a:rPr>
              <a:t>l'indicazione</a:t>
            </a:r>
            <a:r>
              <a:rPr lang="en-US" sz="3100" dirty="0">
                <a:solidFill>
                  <a:schemeClr val="accent1">
                    <a:lumMod val="75000"/>
                  </a:schemeClr>
                </a:solidFill>
              </a:rPr>
              <a:t> </a:t>
            </a:r>
            <a:r>
              <a:rPr lang="en-US" sz="3100" dirty="0" err="1">
                <a:solidFill>
                  <a:schemeClr val="accent1">
                    <a:lumMod val="75000"/>
                  </a:schemeClr>
                </a:solidFill>
              </a:rPr>
              <a:t>delle</a:t>
            </a:r>
            <a:r>
              <a:rPr lang="en-US" sz="3100" dirty="0">
                <a:solidFill>
                  <a:schemeClr val="accent1">
                    <a:lumMod val="75000"/>
                  </a:schemeClr>
                </a:solidFill>
              </a:rPr>
              <a:t> cause </a:t>
            </a:r>
            <a:r>
              <a:rPr lang="en-US" sz="3100" dirty="0" err="1">
                <a:solidFill>
                  <a:schemeClr val="accent1">
                    <a:lumMod val="75000"/>
                  </a:schemeClr>
                </a:solidFill>
              </a:rPr>
              <a:t>dell'indebitamento</a:t>
            </a:r>
            <a:r>
              <a:rPr lang="en-US" sz="3100" dirty="0">
                <a:solidFill>
                  <a:schemeClr val="accent1">
                    <a:lumMod val="75000"/>
                  </a:schemeClr>
                </a:solidFill>
              </a:rPr>
              <a:t> e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diligenza</a:t>
            </a:r>
            <a:r>
              <a:rPr lang="en-US" sz="3100" dirty="0">
                <a:solidFill>
                  <a:schemeClr val="accent1">
                    <a:lumMod val="75000"/>
                  </a:schemeClr>
                </a:solidFill>
              </a:rPr>
              <a:t> </a:t>
            </a:r>
            <a:r>
              <a:rPr lang="en-US" sz="3100" dirty="0" err="1">
                <a:solidFill>
                  <a:schemeClr val="accent1">
                    <a:lumMod val="75000"/>
                  </a:schemeClr>
                </a:solidFill>
              </a:rPr>
              <a:t>impiegata</a:t>
            </a:r>
            <a:r>
              <a:rPr lang="en-US" sz="3100" dirty="0">
                <a:solidFill>
                  <a:schemeClr val="accent1">
                    <a:lumMod val="75000"/>
                  </a:schemeClr>
                </a:solidFill>
              </a:rPr>
              <a:t> dal </a:t>
            </a:r>
            <a:r>
              <a:rPr lang="en-US" sz="3100" dirty="0" err="1">
                <a:solidFill>
                  <a:schemeClr val="accent1">
                    <a:lumMod val="75000"/>
                  </a:schemeClr>
                </a:solidFill>
              </a:rPr>
              <a:t>debitore</a:t>
            </a:r>
            <a:r>
              <a:rPr lang="en-US" sz="3100" dirty="0">
                <a:solidFill>
                  <a:schemeClr val="accent1">
                    <a:lumMod val="75000"/>
                  </a:schemeClr>
                </a:solidFill>
              </a:rPr>
              <a:t> </a:t>
            </a:r>
            <a:r>
              <a:rPr lang="en-US" sz="3100" dirty="0" err="1">
                <a:solidFill>
                  <a:schemeClr val="accent1">
                    <a:lumMod val="75000"/>
                  </a:schemeClr>
                </a:solidFill>
              </a:rPr>
              <a:t>nell'assumere</a:t>
            </a:r>
            <a:r>
              <a:rPr lang="en-US" sz="3100" dirty="0">
                <a:solidFill>
                  <a:schemeClr val="accent1">
                    <a:lumMod val="75000"/>
                  </a:schemeClr>
                </a:solidFill>
              </a:rPr>
              <a:t> le </a:t>
            </a:r>
            <a:r>
              <a:rPr lang="en-US" sz="3100" dirty="0" err="1">
                <a:solidFill>
                  <a:schemeClr val="accent1">
                    <a:lumMod val="75000"/>
                  </a:schemeClr>
                </a:solidFill>
              </a:rPr>
              <a:t>obbligazioni</a:t>
            </a:r>
            <a:r>
              <a:rPr lang="en-US" sz="3100" dirty="0">
                <a:solidFill>
                  <a:schemeClr val="accent1">
                    <a:lumMod val="75000"/>
                  </a:schemeClr>
                </a:solidFill>
              </a:rPr>
              <a:t>;</a:t>
            </a:r>
          </a:p>
          <a:p>
            <a:pPr lvl="1" algn="just"/>
            <a:r>
              <a:rPr lang="en-US" sz="3100" dirty="0">
                <a:solidFill>
                  <a:schemeClr val="accent1">
                    <a:lumMod val="75000"/>
                  </a:schemeClr>
                </a:solidFill>
              </a:rPr>
              <a:t>b) </a:t>
            </a:r>
            <a:r>
              <a:rPr lang="en-US" sz="3100" dirty="0" err="1">
                <a:solidFill>
                  <a:schemeClr val="accent1">
                    <a:lumMod val="75000"/>
                  </a:schemeClr>
                </a:solidFill>
              </a:rPr>
              <a:t>l'esposizione</a:t>
            </a:r>
            <a:r>
              <a:rPr lang="en-US" sz="3100" dirty="0">
                <a:solidFill>
                  <a:schemeClr val="accent1">
                    <a:lumMod val="75000"/>
                  </a:schemeClr>
                </a:solidFill>
              </a:rPr>
              <a:t> </a:t>
            </a:r>
            <a:r>
              <a:rPr lang="en-US" sz="3100" dirty="0" err="1">
                <a:solidFill>
                  <a:schemeClr val="accent1">
                    <a:lumMod val="75000"/>
                  </a:schemeClr>
                </a:solidFill>
              </a:rPr>
              <a:t>delle</a:t>
            </a:r>
            <a:r>
              <a:rPr lang="en-US" sz="3100" dirty="0">
                <a:solidFill>
                  <a:schemeClr val="accent1">
                    <a:lumMod val="75000"/>
                  </a:schemeClr>
                </a:solidFill>
              </a:rPr>
              <a:t> </a:t>
            </a:r>
            <a:r>
              <a:rPr lang="en-US" sz="3100" dirty="0" err="1">
                <a:solidFill>
                  <a:schemeClr val="accent1">
                    <a:lumMod val="75000"/>
                  </a:schemeClr>
                </a:solidFill>
              </a:rPr>
              <a:t>ragioni</a:t>
            </a:r>
            <a:r>
              <a:rPr lang="en-US" sz="3100" dirty="0">
                <a:solidFill>
                  <a:schemeClr val="accent1">
                    <a:lumMod val="75000"/>
                  </a:schemeClr>
                </a:solidFill>
              </a:rPr>
              <a:t> </a:t>
            </a:r>
            <a:r>
              <a:rPr lang="en-US" sz="3100" dirty="0" err="1">
                <a:solidFill>
                  <a:schemeClr val="accent1">
                    <a:lumMod val="75000"/>
                  </a:schemeClr>
                </a:solidFill>
              </a:rPr>
              <a:t>dell'incapacita</a:t>
            </a:r>
            <a:r>
              <a:rPr lang="en-US" sz="3100" dirty="0">
                <a:solidFill>
                  <a:schemeClr val="accent1">
                    <a:lumMod val="75000"/>
                  </a:schemeClr>
                </a:solidFill>
              </a:rPr>
              <a:t>' del </a:t>
            </a:r>
            <a:r>
              <a:rPr lang="en-US" sz="3100" dirty="0" err="1">
                <a:solidFill>
                  <a:schemeClr val="accent1">
                    <a:lumMod val="75000"/>
                  </a:schemeClr>
                </a:solidFill>
              </a:rPr>
              <a:t>debitore</a:t>
            </a:r>
            <a:r>
              <a:rPr lang="en-US" sz="3100" dirty="0">
                <a:solidFill>
                  <a:schemeClr val="accent1">
                    <a:lumMod val="75000"/>
                  </a:schemeClr>
                </a:solidFill>
              </a:rPr>
              <a:t> di </a:t>
            </a:r>
            <a:r>
              <a:rPr lang="en-US" sz="3100" dirty="0" err="1">
                <a:solidFill>
                  <a:schemeClr val="accent1">
                    <a:lumMod val="75000"/>
                  </a:schemeClr>
                </a:solidFill>
              </a:rPr>
              <a:t>adempiere</a:t>
            </a:r>
            <a:r>
              <a:rPr lang="en-US" sz="3100" dirty="0">
                <a:solidFill>
                  <a:schemeClr val="accent1">
                    <a:lumMod val="75000"/>
                  </a:schemeClr>
                </a:solidFill>
              </a:rPr>
              <a:t> le </a:t>
            </a:r>
            <a:r>
              <a:rPr lang="en-US" sz="3100" dirty="0" err="1">
                <a:solidFill>
                  <a:schemeClr val="accent1">
                    <a:lumMod val="75000"/>
                  </a:schemeClr>
                </a:solidFill>
              </a:rPr>
              <a:t>obbligazioni</a:t>
            </a:r>
            <a:r>
              <a:rPr lang="en-US" sz="3100" dirty="0">
                <a:solidFill>
                  <a:schemeClr val="accent1">
                    <a:lumMod val="75000"/>
                  </a:schemeClr>
                </a:solidFill>
              </a:rPr>
              <a:t> </a:t>
            </a:r>
            <a:r>
              <a:rPr lang="en-US" sz="3100" dirty="0" err="1">
                <a:solidFill>
                  <a:schemeClr val="accent1">
                    <a:lumMod val="75000"/>
                  </a:schemeClr>
                </a:solidFill>
              </a:rPr>
              <a:t>assunte</a:t>
            </a:r>
            <a:r>
              <a:rPr lang="en-US" sz="3100" dirty="0">
                <a:solidFill>
                  <a:schemeClr val="accent1">
                    <a:lumMod val="75000"/>
                  </a:schemeClr>
                </a:solidFill>
              </a:rPr>
              <a:t>;</a:t>
            </a:r>
          </a:p>
          <a:p>
            <a:pPr lvl="1" algn="just"/>
            <a:r>
              <a:rPr lang="en-US" sz="3100" dirty="0">
                <a:solidFill>
                  <a:schemeClr val="accent1">
                    <a:lumMod val="75000"/>
                  </a:schemeClr>
                </a:solidFill>
              </a:rPr>
              <a:t>c) la </a:t>
            </a:r>
            <a:r>
              <a:rPr lang="en-US" sz="3100" dirty="0" err="1">
                <a:solidFill>
                  <a:schemeClr val="accent1">
                    <a:lumMod val="75000"/>
                  </a:schemeClr>
                </a:solidFill>
              </a:rPr>
              <a:t>valutazione</a:t>
            </a:r>
            <a:r>
              <a:rPr lang="en-US" sz="3100" dirty="0">
                <a:solidFill>
                  <a:schemeClr val="accent1">
                    <a:lumMod val="75000"/>
                  </a:schemeClr>
                </a:solidFill>
              </a:rPr>
              <a:t> </a:t>
            </a:r>
            <a:r>
              <a:rPr lang="en-US" sz="3100" dirty="0" err="1">
                <a:solidFill>
                  <a:schemeClr val="accent1">
                    <a:lumMod val="75000"/>
                  </a:schemeClr>
                </a:solidFill>
              </a:rPr>
              <a:t>sulla</a:t>
            </a:r>
            <a:r>
              <a:rPr lang="en-US" sz="3100" dirty="0">
                <a:solidFill>
                  <a:schemeClr val="accent1">
                    <a:lumMod val="75000"/>
                  </a:schemeClr>
                </a:solidFill>
              </a:rPr>
              <a:t> </a:t>
            </a:r>
            <a:r>
              <a:rPr lang="en-US" sz="3100" dirty="0" err="1">
                <a:solidFill>
                  <a:schemeClr val="accent1">
                    <a:lumMod val="75000"/>
                  </a:schemeClr>
                </a:solidFill>
              </a:rPr>
              <a:t>completezza</a:t>
            </a:r>
            <a:r>
              <a:rPr lang="en-US" sz="3100" dirty="0">
                <a:solidFill>
                  <a:schemeClr val="accent1">
                    <a:lumMod val="75000"/>
                  </a:schemeClr>
                </a:solidFill>
              </a:rPr>
              <a:t> ed </a:t>
            </a:r>
            <a:r>
              <a:rPr lang="en-US" sz="3100" dirty="0" err="1">
                <a:solidFill>
                  <a:schemeClr val="accent1">
                    <a:lumMod val="75000"/>
                  </a:schemeClr>
                </a:solidFill>
              </a:rPr>
              <a:t>attendibilita</a:t>
            </a:r>
            <a:r>
              <a:rPr lang="en-US" sz="3100" dirty="0">
                <a:solidFill>
                  <a:schemeClr val="accent1">
                    <a:lumMod val="75000"/>
                  </a:schemeClr>
                </a:solidFill>
              </a:rPr>
              <a:t>'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documentazione</a:t>
            </a:r>
            <a:r>
              <a:rPr lang="en-US" sz="3100" dirty="0">
                <a:solidFill>
                  <a:schemeClr val="accent1">
                    <a:lumMod val="75000"/>
                  </a:schemeClr>
                </a:solidFill>
              </a:rPr>
              <a:t> </a:t>
            </a:r>
            <a:r>
              <a:rPr lang="en-US" sz="3100" dirty="0" err="1">
                <a:solidFill>
                  <a:schemeClr val="accent1">
                    <a:lumMod val="75000"/>
                  </a:schemeClr>
                </a:solidFill>
              </a:rPr>
              <a:t>depositata</a:t>
            </a:r>
            <a:r>
              <a:rPr lang="en-US" sz="3100" dirty="0">
                <a:solidFill>
                  <a:schemeClr val="accent1">
                    <a:lumMod val="75000"/>
                  </a:schemeClr>
                </a:solidFill>
              </a:rPr>
              <a:t> a </a:t>
            </a:r>
            <a:r>
              <a:rPr lang="en-US" sz="3100" dirty="0" err="1">
                <a:solidFill>
                  <a:schemeClr val="accent1">
                    <a:lumMod val="75000"/>
                  </a:schemeClr>
                </a:solidFill>
              </a:rPr>
              <a:t>corredo</a:t>
            </a:r>
            <a:r>
              <a:rPr lang="en-US" sz="3100" dirty="0">
                <a:solidFill>
                  <a:schemeClr val="accent1">
                    <a:lumMod val="75000"/>
                  </a:schemeClr>
                </a:solidFill>
              </a:rPr>
              <a:t>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domanda</a:t>
            </a:r>
            <a:r>
              <a:rPr lang="en-US" sz="3100" dirty="0">
                <a:solidFill>
                  <a:schemeClr val="accent1">
                    <a:lumMod val="75000"/>
                  </a:schemeClr>
                </a:solidFill>
              </a:rPr>
              <a:t>;</a:t>
            </a:r>
          </a:p>
          <a:p>
            <a:pPr lvl="1" algn="just"/>
            <a:r>
              <a:rPr lang="en-US" sz="3100" dirty="0">
                <a:solidFill>
                  <a:schemeClr val="accent1">
                    <a:lumMod val="75000"/>
                  </a:schemeClr>
                </a:solidFill>
              </a:rPr>
              <a:t>d) </a:t>
            </a:r>
            <a:r>
              <a:rPr lang="en-US" sz="3100" dirty="0" err="1">
                <a:solidFill>
                  <a:schemeClr val="accent1">
                    <a:lumMod val="75000"/>
                  </a:schemeClr>
                </a:solidFill>
              </a:rPr>
              <a:t>l'indicazione</a:t>
            </a:r>
            <a:r>
              <a:rPr lang="en-US" sz="3100" dirty="0">
                <a:solidFill>
                  <a:schemeClr val="accent1">
                    <a:lumMod val="75000"/>
                  </a:schemeClr>
                </a:solidFill>
              </a:rPr>
              <a:t> </a:t>
            </a:r>
            <a:r>
              <a:rPr lang="en-US" sz="3100" dirty="0" err="1">
                <a:solidFill>
                  <a:schemeClr val="accent1">
                    <a:lumMod val="75000"/>
                  </a:schemeClr>
                </a:solidFill>
              </a:rPr>
              <a:t>presunta</a:t>
            </a:r>
            <a:r>
              <a:rPr lang="en-US" sz="3100" dirty="0">
                <a:solidFill>
                  <a:schemeClr val="accent1">
                    <a:lumMod val="75000"/>
                  </a:schemeClr>
                </a:solidFill>
              </a:rPr>
              <a:t> </a:t>
            </a:r>
            <a:r>
              <a:rPr lang="en-US" sz="3100" dirty="0" err="1">
                <a:solidFill>
                  <a:schemeClr val="accent1">
                    <a:lumMod val="75000"/>
                  </a:schemeClr>
                </a:solidFill>
              </a:rPr>
              <a:t>dei</a:t>
            </a:r>
            <a:r>
              <a:rPr lang="en-US" sz="3100" dirty="0">
                <a:solidFill>
                  <a:schemeClr val="accent1">
                    <a:lumMod val="75000"/>
                  </a:schemeClr>
                </a:solidFill>
              </a:rPr>
              <a:t> </a:t>
            </a:r>
            <a:r>
              <a:rPr lang="en-US" sz="3100" dirty="0" err="1">
                <a:solidFill>
                  <a:schemeClr val="accent1">
                    <a:lumMod val="75000"/>
                  </a:schemeClr>
                </a:solidFill>
              </a:rPr>
              <a:t>costi</a:t>
            </a:r>
            <a:r>
              <a:rPr lang="en-US" sz="3100" dirty="0">
                <a:solidFill>
                  <a:schemeClr val="accent1">
                    <a:lumMod val="75000"/>
                  </a:schemeClr>
                </a:solidFill>
              </a:rPr>
              <a:t>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procedura</a:t>
            </a:r>
            <a:r>
              <a:rPr lang="en-US" sz="3100" dirty="0">
                <a:solidFill>
                  <a:schemeClr val="accent1">
                    <a:lumMod val="75000"/>
                  </a:schemeClr>
                </a:solidFill>
              </a:rPr>
              <a:t>;</a:t>
            </a:r>
          </a:p>
          <a:p>
            <a:pPr algn="just"/>
            <a:r>
              <a:rPr lang="en-US" sz="3100" b="1" dirty="0" err="1">
                <a:solidFill>
                  <a:schemeClr val="accent1">
                    <a:lumMod val="75000"/>
                  </a:schemeClr>
                </a:solidFill>
              </a:rPr>
              <a:t>Informare</a:t>
            </a:r>
            <a:r>
              <a:rPr lang="en-US" sz="3100" b="1" dirty="0">
                <a:solidFill>
                  <a:schemeClr val="accent1">
                    <a:lumMod val="75000"/>
                  </a:schemeClr>
                </a:solidFill>
              </a:rPr>
              <a:t> il </a:t>
            </a:r>
            <a:r>
              <a:rPr lang="en-US" sz="3100" b="1" dirty="0" err="1">
                <a:solidFill>
                  <a:schemeClr val="accent1">
                    <a:lumMod val="75000"/>
                  </a:schemeClr>
                </a:solidFill>
              </a:rPr>
              <a:t>Tribunale</a:t>
            </a:r>
            <a:r>
              <a:rPr lang="en-US" sz="3100" b="1" dirty="0">
                <a:solidFill>
                  <a:schemeClr val="accent1">
                    <a:lumMod val="75000"/>
                  </a:schemeClr>
                </a:solidFill>
              </a:rPr>
              <a:t> se il </a:t>
            </a:r>
            <a:r>
              <a:rPr lang="en-US" sz="3100" b="1" dirty="0" err="1">
                <a:solidFill>
                  <a:schemeClr val="accent1">
                    <a:lumMod val="75000"/>
                  </a:schemeClr>
                </a:solidFill>
              </a:rPr>
              <a:t>soggetto</a:t>
            </a:r>
            <a:r>
              <a:rPr lang="en-US" sz="3100" b="1" dirty="0">
                <a:solidFill>
                  <a:schemeClr val="accent1">
                    <a:lumMod val="75000"/>
                  </a:schemeClr>
                </a:solidFill>
              </a:rPr>
              <a:t> </a:t>
            </a:r>
            <a:r>
              <a:rPr lang="en-US" sz="3100" b="1" dirty="0" err="1">
                <a:solidFill>
                  <a:schemeClr val="accent1">
                    <a:lumMod val="75000"/>
                  </a:schemeClr>
                </a:solidFill>
              </a:rPr>
              <a:t>finanziatore</a:t>
            </a:r>
            <a:r>
              <a:rPr lang="en-US" sz="3100" b="1" dirty="0">
                <a:solidFill>
                  <a:schemeClr val="accent1">
                    <a:lumMod val="75000"/>
                  </a:schemeClr>
                </a:solidFill>
              </a:rPr>
              <a:t>, ai </a:t>
            </a:r>
            <a:r>
              <a:rPr lang="en-US" sz="3100" b="1" dirty="0" err="1">
                <a:solidFill>
                  <a:schemeClr val="accent1">
                    <a:lumMod val="75000"/>
                  </a:schemeClr>
                </a:solidFill>
              </a:rPr>
              <a:t>fini</a:t>
            </a:r>
            <a:r>
              <a:rPr lang="en-US" sz="3100" b="1" dirty="0">
                <a:solidFill>
                  <a:schemeClr val="accent1">
                    <a:lumMod val="75000"/>
                  </a:schemeClr>
                </a:solidFill>
              </a:rPr>
              <a:t> </a:t>
            </a:r>
            <a:r>
              <a:rPr lang="en-US" sz="3100" b="1" dirty="0" err="1">
                <a:solidFill>
                  <a:schemeClr val="accent1">
                    <a:lumMod val="75000"/>
                  </a:schemeClr>
                </a:solidFill>
              </a:rPr>
              <a:t>della</a:t>
            </a:r>
            <a:r>
              <a:rPr lang="en-US" sz="3100" b="1" dirty="0">
                <a:solidFill>
                  <a:schemeClr val="accent1">
                    <a:lumMod val="75000"/>
                  </a:schemeClr>
                </a:solidFill>
              </a:rPr>
              <a:t> </a:t>
            </a:r>
            <a:r>
              <a:rPr lang="en-US" sz="3100" b="1" dirty="0" err="1">
                <a:solidFill>
                  <a:schemeClr val="accent1">
                    <a:lumMod val="75000"/>
                  </a:schemeClr>
                </a:solidFill>
              </a:rPr>
              <a:t>concessione</a:t>
            </a:r>
            <a:r>
              <a:rPr lang="en-US" sz="3100" b="1" dirty="0">
                <a:solidFill>
                  <a:schemeClr val="accent1">
                    <a:lumMod val="75000"/>
                  </a:schemeClr>
                </a:solidFill>
              </a:rPr>
              <a:t> del </a:t>
            </a:r>
            <a:r>
              <a:rPr lang="en-US" sz="3100" b="1" dirty="0" err="1">
                <a:solidFill>
                  <a:schemeClr val="accent1">
                    <a:lumMod val="75000"/>
                  </a:schemeClr>
                </a:solidFill>
              </a:rPr>
              <a:t>finanziamento</a:t>
            </a:r>
            <a:r>
              <a:rPr lang="en-US" sz="3100" b="1" dirty="0">
                <a:solidFill>
                  <a:schemeClr val="accent1">
                    <a:lumMod val="75000"/>
                  </a:schemeClr>
                </a:solidFill>
              </a:rPr>
              <a:t>, </a:t>
            </a:r>
            <a:r>
              <a:rPr lang="en-US" sz="3100" b="1" dirty="0" err="1">
                <a:solidFill>
                  <a:schemeClr val="accent1">
                    <a:lumMod val="75000"/>
                  </a:schemeClr>
                </a:solidFill>
              </a:rPr>
              <a:t>abbia</a:t>
            </a:r>
            <a:r>
              <a:rPr lang="en-US" sz="3100" b="1" dirty="0">
                <a:solidFill>
                  <a:schemeClr val="accent1">
                    <a:lumMod val="75000"/>
                  </a:schemeClr>
                </a:solidFill>
              </a:rPr>
              <a:t> tenuto </a:t>
            </a:r>
            <a:r>
              <a:rPr lang="en-US" sz="3100" b="1" dirty="0" err="1">
                <a:solidFill>
                  <a:schemeClr val="accent1">
                    <a:lumMod val="75000"/>
                  </a:schemeClr>
                </a:solidFill>
              </a:rPr>
              <a:t>conto</a:t>
            </a:r>
            <a:r>
              <a:rPr lang="en-US" sz="3100" b="1" dirty="0">
                <a:solidFill>
                  <a:schemeClr val="accent1">
                    <a:lumMod val="75000"/>
                  </a:schemeClr>
                </a:solidFill>
              </a:rPr>
              <a:t> del </a:t>
            </a:r>
            <a:r>
              <a:rPr lang="en-US" sz="3100" b="1" dirty="0" err="1">
                <a:solidFill>
                  <a:schemeClr val="accent1">
                    <a:lumMod val="75000"/>
                  </a:schemeClr>
                </a:solidFill>
              </a:rPr>
              <a:t>merito</a:t>
            </a:r>
            <a:r>
              <a:rPr lang="en-US" sz="3100" b="1" dirty="0">
                <a:solidFill>
                  <a:schemeClr val="accent1">
                    <a:lumMod val="75000"/>
                  </a:schemeClr>
                </a:solidFill>
              </a:rPr>
              <a:t> </a:t>
            </a:r>
            <a:r>
              <a:rPr lang="en-US" sz="3100" b="1" dirty="0" err="1">
                <a:solidFill>
                  <a:schemeClr val="accent1">
                    <a:lumMod val="75000"/>
                  </a:schemeClr>
                </a:solidFill>
              </a:rPr>
              <a:t>creditizio</a:t>
            </a:r>
            <a:r>
              <a:rPr lang="en-US" sz="3100" b="1" dirty="0">
                <a:solidFill>
                  <a:schemeClr val="accent1">
                    <a:lumMod val="75000"/>
                  </a:schemeClr>
                </a:solidFill>
              </a:rPr>
              <a:t> del </a:t>
            </a:r>
            <a:r>
              <a:rPr lang="en-US" sz="3100" b="1" dirty="0" err="1">
                <a:solidFill>
                  <a:schemeClr val="accent1">
                    <a:lumMod val="75000"/>
                  </a:schemeClr>
                </a:solidFill>
              </a:rPr>
              <a:t>debitore</a:t>
            </a:r>
            <a:endParaRPr lang="en-US" sz="3100" b="1" dirty="0">
              <a:solidFill>
                <a:schemeClr val="accent1">
                  <a:lumMod val="75000"/>
                </a:schemeClr>
              </a:solidFill>
            </a:endParaRPr>
          </a:p>
          <a:p>
            <a:pPr algn="just"/>
            <a:r>
              <a:rPr lang="en-US" sz="3100" dirty="0" err="1">
                <a:solidFill>
                  <a:schemeClr val="accent1">
                    <a:lumMod val="75000"/>
                  </a:schemeClr>
                </a:solidFill>
              </a:rPr>
              <a:t>Entro</a:t>
            </a:r>
            <a:r>
              <a:rPr lang="en-US" sz="3100" dirty="0">
                <a:solidFill>
                  <a:schemeClr val="accent1">
                    <a:lumMod val="75000"/>
                  </a:schemeClr>
                </a:solidFill>
              </a:rPr>
              <a:t> </a:t>
            </a:r>
            <a:r>
              <a:rPr lang="en-US" sz="3100" dirty="0" err="1">
                <a:solidFill>
                  <a:schemeClr val="accent1">
                    <a:lumMod val="75000"/>
                  </a:schemeClr>
                </a:solidFill>
              </a:rPr>
              <a:t>sette</a:t>
            </a:r>
            <a:r>
              <a:rPr lang="en-US" sz="3100" dirty="0">
                <a:solidFill>
                  <a:schemeClr val="accent1">
                    <a:lumMod val="75000"/>
                  </a:schemeClr>
                </a:solidFill>
              </a:rPr>
              <a:t> </a:t>
            </a:r>
            <a:r>
              <a:rPr lang="en-US" sz="3100" dirty="0" err="1">
                <a:solidFill>
                  <a:schemeClr val="accent1">
                    <a:lumMod val="75000"/>
                  </a:schemeClr>
                </a:solidFill>
              </a:rPr>
              <a:t>giorni</a:t>
            </a:r>
            <a:r>
              <a:rPr lang="en-US" sz="3100" dirty="0">
                <a:solidFill>
                  <a:schemeClr val="accent1">
                    <a:lumMod val="75000"/>
                  </a:schemeClr>
                </a:solidFill>
              </a:rPr>
              <a:t> </a:t>
            </a:r>
            <a:r>
              <a:rPr lang="en-US" sz="3100" dirty="0" err="1">
                <a:solidFill>
                  <a:schemeClr val="accent1">
                    <a:lumMod val="75000"/>
                  </a:schemeClr>
                </a:solidFill>
              </a:rPr>
              <a:t>dall'avvenuto</a:t>
            </a:r>
            <a:r>
              <a:rPr lang="en-US" sz="3100" dirty="0">
                <a:solidFill>
                  <a:schemeClr val="accent1">
                    <a:lumMod val="75000"/>
                  </a:schemeClr>
                </a:solidFill>
              </a:rPr>
              <a:t> </a:t>
            </a:r>
            <a:r>
              <a:rPr lang="en-US" sz="3100" dirty="0" err="1">
                <a:solidFill>
                  <a:schemeClr val="accent1">
                    <a:lumMod val="75000"/>
                  </a:schemeClr>
                </a:solidFill>
              </a:rPr>
              <a:t>conferimento</a:t>
            </a:r>
            <a:r>
              <a:rPr lang="en-US" sz="3100" dirty="0">
                <a:solidFill>
                  <a:schemeClr val="accent1">
                    <a:lumMod val="75000"/>
                  </a:schemeClr>
                </a:solidFill>
              </a:rPr>
              <a:t> </a:t>
            </a:r>
            <a:r>
              <a:rPr lang="en-US" sz="3100" dirty="0" err="1">
                <a:solidFill>
                  <a:schemeClr val="accent1">
                    <a:lumMod val="75000"/>
                  </a:schemeClr>
                </a:solidFill>
              </a:rPr>
              <a:t>dell'incarico</a:t>
            </a:r>
            <a:r>
              <a:rPr lang="en-US" sz="3100" dirty="0">
                <a:solidFill>
                  <a:schemeClr val="accent1">
                    <a:lumMod val="75000"/>
                  </a:schemeClr>
                </a:solidFill>
              </a:rPr>
              <a:t> dal </a:t>
            </a:r>
            <a:r>
              <a:rPr lang="en-US" sz="3100" dirty="0" err="1">
                <a:solidFill>
                  <a:schemeClr val="accent1">
                    <a:lumMod val="75000"/>
                  </a:schemeClr>
                </a:solidFill>
              </a:rPr>
              <a:t>debitore</a:t>
            </a:r>
            <a:r>
              <a:rPr lang="en-US" sz="3100" dirty="0">
                <a:solidFill>
                  <a:schemeClr val="accent1">
                    <a:lumMod val="75000"/>
                  </a:schemeClr>
                </a:solidFill>
              </a:rPr>
              <a:t>, ne da' </a:t>
            </a:r>
            <a:r>
              <a:rPr lang="en-US" sz="3100" dirty="0" err="1">
                <a:solidFill>
                  <a:schemeClr val="accent1">
                    <a:lumMod val="75000"/>
                  </a:schemeClr>
                </a:solidFill>
              </a:rPr>
              <a:t>notizia</a:t>
            </a:r>
            <a:r>
              <a:rPr lang="en-US" sz="3100" dirty="0">
                <a:solidFill>
                  <a:schemeClr val="accent1">
                    <a:lumMod val="75000"/>
                  </a:schemeClr>
                </a:solidFill>
              </a:rPr>
              <a:t> </a:t>
            </a:r>
            <a:r>
              <a:rPr lang="en-US" sz="3100" dirty="0" err="1">
                <a:solidFill>
                  <a:schemeClr val="accent1">
                    <a:lumMod val="75000"/>
                  </a:schemeClr>
                </a:solidFill>
              </a:rPr>
              <a:t>all'agente</a:t>
            </a:r>
            <a:r>
              <a:rPr lang="en-US" sz="3100" dirty="0">
                <a:solidFill>
                  <a:schemeClr val="accent1">
                    <a:lumMod val="75000"/>
                  </a:schemeClr>
                </a:solidFill>
              </a:rPr>
              <a:t>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riscossione</a:t>
            </a:r>
            <a:r>
              <a:rPr lang="en-US" sz="3100" dirty="0">
                <a:solidFill>
                  <a:schemeClr val="accent1">
                    <a:lumMod val="75000"/>
                  </a:schemeClr>
                </a:solidFill>
              </a:rPr>
              <a:t> e </a:t>
            </a:r>
            <a:r>
              <a:rPr lang="en-US" sz="3100" dirty="0" err="1">
                <a:solidFill>
                  <a:schemeClr val="accent1">
                    <a:lumMod val="75000"/>
                  </a:schemeClr>
                </a:solidFill>
              </a:rPr>
              <a:t>agli</a:t>
            </a:r>
            <a:r>
              <a:rPr lang="en-US" sz="3100" dirty="0">
                <a:solidFill>
                  <a:schemeClr val="accent1">
                    <a:lumMod val="75000"/>
                  </a:schemeClr>
                </a:solidFill>
              </a:rPr>
              <a:t> </a:t>
            </a:r>
            <a:r>
              <a:rPr lang="en-US" sz="3100" dirty="0" err="1">
                <a:solidFill>
                  <a:schemeClr val="accent1">
                    <a:lumMod val="75000"/>
                  </a:schemeClr>
                </a:solidFill>
              </a:rPr>
              <a:t>uffici</a:t>
            </a:r>
            <a:r>
              <a:rPr lang="en-US" sz="3100" dirty="0">
                <a:solidFill>
                  <a:schemeClr val="accent1">
                    <a:lumMod val="75000"/>
                  </a:schemeClr>
                </a:solidFill>
              </a:rPr>
              <a:t> </a:t>
            </a:r>
            <a:r>
              <a:rPr lang="en-US" sz="3100" dirty="0" err="1">
                <a:solidFill>
                  <a:schemeClr val="accent1">
                    <a:lumMod val="75000"/>
                  </a:schemeClr>
                </a:solidFill>
              </a:rPr>
              <a:t>fiscali</a:t>
            </a:r>
            <a:r>
              <a:rPr lang="en-US" sz="3100" dirty="0">
                <a:solidFill>
                  <a:schemeClr val="accent1">
                    <a:lumMod val="75000"/>
                  </a:schemeClr>
                </a:solidFill>
              </a:rPr>
              <a:t> </a:t>
            </a:r>
            <a:r>
              <a:rPr lang="en-US" sz="3100" dirty="0" err="1">
                <a:solidFill>
                  <a:schemeClr val="accent1">
                    <a:lumMod val="75000"/>
                  </a:schemeClr>
                </a:solidFill>
              </a:rPr>
              <a:t>territoriali</a:t>
            </a:r>
            <a:r>
              <a:rPr lang="en-US" sz="3100" dirty="0">
                <a:solidFill>
                  <a:schemeClr val="accent1">
                    <a:lumMod val="75000"/>
                  </a:schemeClr>
                </a:solidFill>
              </a:rPr>
              <a:t>, </a:t>
            </a:r>
            <a:r>
              <a:rPr lang="en-US" sz="3100" dirty="0" err="1">
                <a:solidFill>
                  <a:schemeClr val="accent1">
                    <a:lumMod val="75000"/>
                  </a:schemeClr>
                </a:solidFill>
              </a:rPr>
              <a:t>anche</a:t>
            </a:r>
            <a:r>
              <a:rPr lang="en-US" sz="3100" dirty="0">
                <a:solidFill>
                  <a:schemeClr val="accent1">
                    <a:lumMod val="75000"/>
                  </a:schemeClr>
                </a:solidFill>
              </a:rPr>
              <a:t> </a:t>
            </a:r>
            <a:r>
              <a:rPr lang="en-US" sz="3100" dirty="0" err="1">
                <a:solidFill>
                  <a:schemeClr val="accent1">
                    <a:lumMod val="75000"/>
                  </a:schemeClr>
                </a:solidFill>
              </a:rPr>
              <a:t>degli</a:t>
            </a:r>
            <a:r>
              <a:rPr lang="en-US" sz="3100" dirty="0">
                <a:solidFill>
                  <a:schemeClr val="accent1">
                    <a:lumMod val="75000"/>
                  </a:schemeClr>
                </a:solidFill>
              </a:rPr>
              <a:t> </a:t>
            </a:r>
            <a:r>
              <a:rPr lang="en-US" sz="3100" dirty="0" err="1">
                <a:solidFill>
                  <a:schemeClr val="accent1">
                    <a:lumMod val="75000"/>
                  </a:schemeClr>
                </a:solidFill>
              </a:rPr>
              <a:t>enti</a:t>
            </a:r>
            <a:r>
              <a:rPr lang="en-US" sz="3100" dirty="0">
                <a:solidFill>
                  <a:schemeClr val="accent1">
                    <a:lumMod val="75000"/>
                  </a:schemeClr>
                </a:solidFill>
              </a:rPr>
              <a:t> </a:t>
            </a:r>
            <a:r>
              <a:rPr lang="en-US" sz="3100" dirty="0" err="1">
                <a:solidFill>
                  <a:schemeClr val="accent1">
                    <a:lumMod val="75000"/>
                  </a:schemeClr>
                </a:solidFill>
              </a:rPr>
              <a:t>locali</a:t>
            </a:r>
            <a:r>
              <a:rPr lang="en-US" sz="3100" dirty="0">
                <a:solidFill>
                  <a:schemeClr val="accent1">
                    <a:lumMod val="75000"/>
                  </a:schemeClr>
                </a:solidFill>
              </a:rPr>
              <a:t>, </a:t>
            </a:r>
            <a:r>
              <a:rPr lang="en-US" sz="3100" dirty="0" err="1">
                <a:solidFill>
                  <a:schemeClr val="accent1">
                    <a:lumMod val="75000"/>
                  </a:schemeClr>
                </a:solidFill>
              </a:rPr>
              <a:t>competenti</a:t>
            </a:r>
            <a:r>
              <a:rPr lang="en-US" sz="3100" dirty="0">
                <a:solidFill>
                  <a:schemeClr val="accent1">
                    <a:lumMod val="75000"/>
                  </a:schemeClr>
                </a:solidFill>
              </a:rPr>
              <a:t> </a:t>
            </a:r>
            <a:r>
              <a:rPr lang="en-US" sz="3100" dirty="0" err="1">
                <a:solidFill>
                  <a:schemeClr val="accent1">
                    <a:lumMod val="75000"/>
                  </a:schemeClr>
                </a:solidFill>
              </a:rPr>
              <a:t>sulla</a:t>
            </a:r>
            <a:r>
              <a:rPr lang="en-US" sz="3100" dirty="0">
                <a:solidFill>
                  <a:schemeClr val="accent1">
                    <a:lumMod val="75000"/>
                  </a:schemeClr>
                </a:solidFill>
              </a:rPr>
              <a:t> base </a:t>
            </a:r>
            <a:r>
              <a:rPr lang="en-US" sz="3100" dirty="0" err="1">
                <a:solidFill>
                  <a:schemeClr val="accent1">
                    <a:lumMod val="75000"/>
                  </a:schemeClr>
                </a:solidFill>
              </a:rPr>
              <a:t>dell'ultimo</a:t>
            </a:r>
            <a:r>
              <a:rPr lang="en-US" sz="3100" dirty="0">
                <a:solidFill>
                  <a:schemeClr val="accent1">
                    <a:lumMod val="75000"/>
                  </a:schemeClr>
                </a:solidFill>
              </a:rPr>
              <a:t> </a:t>
            </a:r>
            <a:r>
              <a:rPr lang="en-US" sz="3100" dirty="0" err="1">
                <a:solidFill>
                  <a:schemeClr val="accent1">
                    <a:lumMod val="75000"/>
                  </a:schemeClr>
                </a:solidFill>
              </a:rPr>
              <a:t>domicilio</a:t>
            </a:r>
            <a:r>
              <a:rPr lang="en-US" sz="3100" dirty="0">
                <a:solidFill>
                  <a:schemeClr val="accent1">
                    <a:lumMod val="75000"/>
                  </a:schemeClr>
                </a:solidFill>
              </a:rPr>
              <a:t> </a:t>
            </a:r>
            <a:r>
              <a:rPr lang="en-US" sz="3100" dirty="0" err="1">
                <a:solidFill>
                  <a:schemeClr val="accent1">
                    <a:lumMod val="75000"/>
                  </a:schemeClr>
                </a:solidFill>
              </a:rPr>
              <a:t>fiscale</a:t>
            </a:r>
            <a:r>
              <a:rPr lang="en-US" sz="3100" dirty="0">
                <a:solidFill>
                  <a:schemeClr val="accent1">
                    <a:lumMod val="75000"/>
                  </a:schemeClr>
                </a:solidFill>
              </a:rPr>
              <a:t> </a:t>
            </a:r>
            <a:r>
              <a:rPr lang="en-US" sz="3100" dirty="0" err="1">
                <a:solidFill>
                  <a:schemeClr val="accent1">
                    <a:lumMod val="75000"/>
                  </a:schemeClr>
                </a:solidFill>
              </a:rPr>
              <a:t>dell'istante</a:t>
            </a:r>
            <a:r>
              <a:rPr lang="en-US" sz="3100" dirty="0">
                <a:solidFill>
                  <a:schemeClr val="accent1">
                    <a:lumMod val="75000"/>
                  </a:schemeClr>
                </a:solidFill>
              </a:rPr>
              <a:t>, </a:t>
            </a:r>
            <a:r>
              <a:rPr lang="en-US" sz="3100" dirty="0" err="1">
                <a:solidFill>
                  <a:schemeClr val="accent1">
                    <a:lumMod val="75000"/>
                  </a:schemeClr>
                </a:solidFill>
              </a:rPr>
              <a:t>i</a:t>
            </a:r>
            <a:r>
              <a:rPr lang="en-US" sz="3100" dirty="0">
                <a:solidFill>
                  <a:schemeClr val="accent1">
                    <a:lumMod val="75000"/>
                  </a:schemeClr>
                </a:solidFill>
              </a:rPr>
              <a:t> </a:t>
            </a:r>
            <a:r>
              <a:rPr lang="en-US" sz="3100" dirty="0" err="1">
                <a:solidFill>
                  <a:schemeClr val="accent1">
                    <a:lumMod val="75000"/>
                  </a:schemeClr>
                </a:solidFill>
              </a:rPr>
              <a:t>quali</a:t>
            </a:r>
            <a:r>
              <a:rPr lang="en-US" sz="3100" dirty="0">
                <a:solidFill>
                  <a:schemeClr val="accent1">
                    <a:lumMod val="75000"/>
                  </a:schemeClr>
                </a:solidFill>
              </a:rPr>
              <a:t> </a:t>
            </a:r>
            <a:r>
              <a:rPr lang="en-US" sz="3100" dirty="0" err="1">
                <a:solidFill>
                  <a:schemeClr val="accent1">
                    <a:lumMod val="75000"/>
                  </a:schemeClr>
                </a:solidFill>
              </a:rPr>
              <a:t>entro</a:t>
            </a:r>
            <a:r>
              <a:rPr lang="en-US" sz="3100" dirty="0">
                <a:solidFill>
                  <a:schemeClr val="accent1">
                    <a:lumMod val="75000"/>
                  </a:schemeClr>
                </a:solidFill>
              </a:rPr>
              <a:t> </a:t>
            </a:r>
            <a:r>
              <a:rPr lang="en-US" sz="3100" dirty="0" err="1">
                <a:solidFill>
                  <a:schemeClr val="accent1">
                    <a:lumMod val="75000"/>
                  </a:schemeClr>
                </a:solidFill>
              </a:rPr>
              <a:t>quindici</a:t>
            </a:r>
            <a:r>
              <a:rPr lang="en-US" sz="3100" dirty="0">
                <a:solidFill>
                  <a:schemeClr val="accent1">
                    <a:lumMod val="75000"/>
                  </a:schemeClr>
                </a:solidFill>
              </a:rPr>
              <a:t> </a:t>
            </a:r>
            <a:r>
              <a:rPr lang="en-US" sz="3100" dirty="0" err="1">
                <a:solidFill>
                  <a:schemeClr val="accent1">
                    <a:lumMod val="75000"/>
                  </a:schemeClr>
                </a:solidFill>
              </a:rPr>
              <a:t>giorni</a:t>
            </a:r>
            <a:r>
              <a:rPr lang="en-US" sz="3100" dirty="0">
                <a:solidFill>
                  <a:schemeClr val="accent1">
                    <a:lumMod val="75000"/>
                  </a:schemeClr>
                </a:solidFill>
              </a:rPr>
              <a:t> </a:t>
            </a:r>
            <a:r>
              <a:rPr lang="en-US" sz="3100" dirty="0" err="1">
                <a:solidFill>
                  <a:schemeClr val="accent1">
                    <a:lumMod val="75000"/>
                  </a:schemeClr>
                </a:solidFill>
              </a:rPr>
              <a:t>debbono</a:t>
            </a:r>
            <a:r>
              <a:rPr lang="en-US" sz="3100" dirty="0">
                <a:solidFill>
                  <a:schemeClr val="accent1">
                    <a:lumMod val="75000"/>
                  </a:schemeClr>
                </a:solidFill>
              </a:rPr>
              <a:t> </a:t>
            </a:r>
            <a:r>
              <a:rPr lang="en-US" sz="3100" dirty="0" err="1">
                <a:solidFill>
                  <a:schemeClr val="accent1">
                    <a:lumMod val="75000"/>
                  </a:schemeClr>
                </a:solidFill>
              </a:rPr>
              <a:t>comunicare</a:t>
            </a:r>
            <a:r>
              <a:rPr lang="en-US" sz="3100" dirty="0">
                <a:solidFill>
                  <a:schemeClr val="accent1">
                    <a:lumMod val="75000"/>
                  </a:schemeClr>
                </a:solidFill>
              </a:rPr>
              <a:t> il </a:t>
            </a:r>
            <a:r>
              <a:rPr lang="en-US" sz="3100" dirty="0" err="1">
                <a:solidFill>
                  <a:schemeClr val="accent1">
                    <a:lumMod val="75000"/>
                  </a:schemeClr>
                </a:solidFill>
              </a:rPr>
              <a:t>debito</a:t>
            </a:r>
            <a:r>
              <a:rPr lang="en-US" sz="3100" dirty="0">
                <a:solidFill>
                  <a:schemeClr val="accent1">
                    <a:lumMod val="75000"/>
                  </a:schemeClr>
                </a:solidFill>
              </a:rPr>
              <a:t> </a:t>
            </a:r>
            <a:r>
              <a:rPr lang="en-US" sz="3100" dirty="0" err="1">
                <a:solidFill>
                  <a:schemeClr val="accent1">
                    <a:lumMod val="75000"/>
                  </a:schemeClr>
                </a:solidFill>
              </a:rPr>
              <a:t>tributario</a:t>
            </a:r>
            <a:r>
              <a:rPr lang="en-US" sz="3100" dirty="0">
                <a:solidFill>
                  <a:schemeClr val="accent1">
                    <a:lumMod val="75000"/>
                  </a:schemeClr>
                </a:solidFill>
              </a:rPr>
              <a:t> </a:t>
            </a:r>
            <a:r>
              <a:rPr lang="en-US" sz="3100" dirty="0" err="1">
                <a:solidFill>
                  <a:schemeClr val="accent1">
                    <a:lumMod val="75000"/>
                  </a:schemeClr>
                </a:solidFill>
              </a:rPr>
              <a:t>accertato</a:t>
            </a:r>
            <a:r>
              <a:rPr lang="en-US" sz="3100" dirty="0">
                <a:solidFill>
                  <a:schemeClr val="accent1">
                    <a:lumMod val="75000"/>
                  </a:schemeClr>
                </a:solidFill>
              </a:rPr>
              <a:t> e </a:t>
            </a:r>
            <a:r>
              <a:rPr lang="en-US" sz="3100" dirty="0" err="1">
                <a:solidFill>
                  <a:schemeClr val="accent1">
                    <a:lumMod val="75000"/>
                  </a:schemeClr>
                </a:solidFill>
              </a:rPr>
              <a:t>gli</a:t>
            </a:r>
            <a:r>
              <a:rPr lang="en-US" sz="3100" dirty="0">
                <a:solidFill>
                  <a:schemeClr val="accent1">
                    <a:lumMod val="75000"/>
                  </a:schemeClr>
                </a:solidFill>
              </a:rPr>
              <a:t> </a:t>
            </a:r>
            <a:r>
              <a:rPr lang="en-US" sz="3100" dirty="0" err="1">
                <a:solidFill>
                  <a:schemeClr val="accent1">
                    <a:lumMod val="75000"/>
                  </a:schemeClr>
                </a:solidFill>
              </a:rPr>
              <a:t>eventuali</a:t>
            </a:r>
            <a:r>
              <a:rPr lang="en-US" sz="3100" dirty="0">
                <a:solidFill>
                  <a:schemeClr val="accent1">
                    <a:lumMod val="75000"/>
                  </a:schemeClr>
                </a:solidFill>
              </a:rPr>
              <a:t> </a:t>
            </a:r>
            <a:r>
              <a:rPr lang="en-US" sz="3100" dirty="0" err="1">
                <a:solidFill>
                  <a:schemeClr val="accent1">
                    <a:lumMod val="75000"/>
                  </a:schemeClr>
                </a:solidFill>
              </a:rPr>
              <a:t>accertamenti</a:t>
            </a:r>
            <a:r>
              <a:rPr lang="en-US" sz="3100" dirty="0">
                <a:solidFill>
                  <a:schemeClr val="accent1">
                    <a:lumMod val="75000"/>
                  </a:schemeClr>
                </a:solidFill>
              </a:rPr>
              <a:t> </a:t>
            </a:r>
            <a:r>
              <a:rPr lang="en-US" sz="3100" dirty="0" err="1">
                <a:solidFill>
                  <a:schemeClr val="accent1">
                    <a:lumMod val="75000"/>
                  </a:schemeClr>
                </a:solidFill>
              </a:rPr>
              <a:t>pendenti</a:t>
            </a:r>
            <a:r>
              <a:rPr lang="en-US" sz="3100" dirty="0">
                <a:solidFill>
                  <a:schemeClr val="accent1">
                    <a:lumMod val="75000"/>
                  </a:schemeClr>
                </a:solidFill>
              </a:rPr>
              <a:t>.</a:t>
            </a:r>
          </a:p>
          <a:p>
            <a:pPr algn="just"/>
            <a:r>
              <a:rPr lang="en-US" sz="3100" dirty="0">
                <a:solidFill>
                  <a:schemeClr val="accent1">
                    <a:lumMod val="75000"/>
                  </a:schemeClr>
                </a:solidFill>
              </a:rPr>
              <a:t>Il </a:t>
            </a:r>
            <a:r>
              <a:rPr lang="en-US" sz="3100" dirty="0" err="1">
                <a:solidFill>
                  <a:schemeClr val="accent1">
                    <a:lumMod val="75000"/>
                  </a:schemeClr>
                </a:solidFill>
              </a:rPr>
              <a:t>deposito</a:t>
            </a:r>
            <a:r>
              <a:rPr lang="en-US" sz="3100" dirty="0">
                <a:solidFill>
                  <a:schemeClr val="accent1">
                    <a:lumMod val="75000"/>
                  </a:schemeClr>
                </a:solidFill>
              </a:rPr>
              <a:t>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domanda</a:t>
            </a:r>
            <a:r>
              <a:rPr lang="en-US" sz="3100" dirty="0">
                <a:solidFill>
                  <a:schemeClr val="accent1">
                    <a:lumMod val="75000"/>
                  </a:schemeClr>
                </a:solidFill>
              </a:rPr>
              <a:t> </a:t>
            </a:r>
            <a:r>
              <a:rPr lang="en-US" sz="3100" dirty="0" err="1">
                <a:solidFill>
                  <a:schemeClr val="accent1">
                    <a:lumMod val="75000"/>
                  </a:schemeClr>
                </a:solidFill>
              </a:rPr>
              <a:t>sospende</a:t>
            </a:r>
            <a:r>
              <a:rPr lang="en-US" sz="3100" dirty="0">
                <a:solidFill>
                  <a:schemeClr val="accent1">
                    <a:lumMod val="75000"/>
                  </a:schemeClr>
                </a:solidFill>
              </a:rPr>
              <a:t>, ai soli </a:t>
            </a:r>
            <a:r>
              <a:rPr lang="en-US" sz="3100" dirty="0" err="1">
                <a:solidFill>
                  <a:schemeClr val="accent1">
                    <a:lumMod val="75000"/>
                  </a:schemeClr>
                </a:solidFill>
              </a:rPr>
              <a:t>effetti</a:t>
            </a:r>
            <a:r>
              <a:rPr lang="en-US" sz="3100" dirty="0">
                <a:solidFill>
                  <a:schemeClr val="accent1">
                    <a:lumMod val="75000"/>
                  </a:schemeClr>
                </a:solidFill>
              </a:rPr>
              <a:t> del </a:t>
            </a:r>
            <a:r>
              <a:rPr lang="en-US" sz="3100" dirty="0" err="1">
                <a:solidFill>
                  <a:schemeClr val="accent1">
                    <a:lumMod val="75000"/>
                  </a:schemeClr>
                </a:solidFill>
              </a:rPr>
              <a:t>concorso</a:t>
            </a:r>
            <a:r>
              <a:rPr lang="en-US" sz="3100" dirty="0">
                <a:solidFill>
                  <a:schemeClr val="accent1">
                    <a:lumMod val="75000"/>
                  </a:schemeClr>
                </a:solidFill>
              </a:rPr>
              <a:t>, il </a:t>
            </a:r>
            <a:r>
              <a:rPr lang="en-US" sz="3100" dirty="0" err="1">
                <a:solidFill>
                  <a:schemeClr val="accent1">
                    <a:lumMod val="75000"/>
                  </a:schemeClr>
                </a:solidFill>
              </a:rPr>
              <a:t>corso</a:t>
            </a:r>
            <a:r>
              <a:rPr lang="en-US" sz="3100" dirty="0">
                <a:solidFill>
                  <a:schemeClr val="accent1">
                    <a:lumMod val="75000"/>
                  </a:schemeClr>
                </a:solidFill>
              </a:rPr>
              <a:t> </a:t>
            </a:r>
            <a:r>
              <a:rPr lang="en-US" sz="3100" dirty="0" err="1">
                <a:solidFill>
                  <a:schemeClr val="accent1">
                    <a:lumMod val="75000"/>
                  </a:schemeClr>
                </a:solidFill>
              </a:rPr>
              <a:t>degli</a:t>
            </a:r>
            <a:r>
              <a:rPr lang="en-US" sz="3100" dirty="0">
                <a:solidFill>
                  <a:schemeClr val="accent1">
                    <a:lumMod val="75000"/>
                  </a:schemeClr>
                </a:solidFill>
              </a:rPr>
              <a:t> </a:t>
            </a:r>
            <a:r>
              <a:rPr lang="en-US" sz="3100" dirty="0" err="1">
                <a:solidFill>
                  <a:schemeClr val="accent1">
                    <a:lumMod val="75000"/>
                  </a:schemeClr>
                </a:solidFill>
              </a:rPr>
              <a:t>interessi</a:t>
            </a:r>
            <a:r>
              <a:rPr lang="en-US" sz="3100" dirty="0">
                <a:solidFill>
                  <a:schemeClr val="accent1">
                    <a:lumMod val="75000"/>
                  </a:schemeClr>
                </a:solidFill>
              </a:rPr>
              <a:t> </a:t>
            </a:r>
            <a:r>
              <a:rPr lang="en-US" sz="3100" dirty="0" err="1">
                <a:solidFill>
                  <a:schemeClr val="accent1">
                    <a:lumMod val="75000"/>
                  </a:schemeClr>
                </a:solidFill>
              </a:rPr>
              <a:t>convenzionali</a:t>
            </a:r>
            <a:r>
              <a:rPr lang="en-US" sz="3100" dirty="0">
                <a:solidFill>
                  <a:schemeClr val="accent1">
                    <a:lumMod val="75000"/>
                  </a:schemeClr>
                </a:solidFill>
              </a:rPr>
              <a:t> o </a:t>
            </a:r>
            <a:r>
              <a:rPr lang="en-US" sz="3100" dirty="0" err="1">
                <a:solidFill>
                  <a:schemeClr val="accent1">
                    <a:lumMod val="75000"/>
                  </a:schemeClr>
                </a:solidFill>
              </a:rPr>
              <a:t>legali</a:t>
            </a:r>
            <a:r>
              <a:rPr lang="en-US" sz="3100" dirty="0">
                <a:solidFill>
                  <a:schemeClr val="accent1">
                    <a:lumMod val="75000"/>
                  </a:schemeClr>
                </a:solidFill>
              </a:rPr>
              <a:t> </a:t>
            </a:r>
            <a:r>
              <a:rPr lang="en-US" sz="3100" dirty="0" err="1">
                <a:solidFill>
                  <a:schemeClr val="accent1">
                    <a:lumMod val="75000"/>
                  </a:schemeClr>
                </a:solidFill>
              </a:rPr>
              <a:t>fino</a:t>
            </a:r>
            <a:r>
              <a:rPr lang="en-US" sz="3100" dirty="0">
                <a:solidFill>
                  <a:schemeClr val="accent1">
                    <a:lumMod val="75000"/>
                  </a:schemeClr>
                </a:solidFill>
              </a:rPr>
              <a:t> </a:t>
            </a:r>
            <a:r>
              <a:rPr lang="en-US" sz="3100" dirty="0" err="1">
                <a:solidFill>
                  <a:schemeClr val="accent1">
                    <a:lumMod val="75000"/>
                  </a:schemeClr>
                </a:solidFill>
              </a:rPr>
              <a:t>alla</a:t>
            </a:r>
            <a:r>
              <a:rPr lang="en-US" sz="3100" dirty="0">
                <a:solidFill>
                  <a:schemeClr val="accent1">
                    <a:lumMod val="75000"/>
                  </a:schemeClr>
                </a:solidFill>
              </a:rPr>
              <a:t> </a:t>
            </a:r>
            <a:r>
              <a:rPr lang="en-US" sz="3100" dirty="0" err="1">
                <a:solidFill>
                  <a:schemeClr val="accent1">
                    <a:lumMod val="75000"/>
                  </a:schemeClr>
                </a:solidFill>
              </a:rPr>
              <a:t>chiusura</a:t>
            </a:r>
            <a:r>
              <a:rPr lang="en-US" sz="3100" dirty="0">
                <a:solidFill>
                  <a:schemeClr val="accent1">
                    <a:lumMod val="75000"/>
                  </a:schemeClr>
                </a:solidFill>
              </a:rPr>
              <a:t> </a:t>
            </a:r>
            <a:r>
              <a:rPr lang="en-US" sz="3100" dirty="0" err="1">
                <a:solidFill>
                  <a:schemeClr val="accent1">
                    <a:lumMod val="75000"/>
                  </a:schemeClr>
                </a:solidFill>
              </a:rPr>
              <a:t>della</a:t>
            </a:r>
            <a:r>
              <a:rPr lang="en-US" sz="3100" dirty="0">
                <a:solidFill>
                  <a:schemeClr val="accent1">
                    <a:lumMod val="75000"/>
                  </a:schemeClr>
                </a:solidFill>
              </a:rPr>
              <a:t> </a:t>
            </a:r>
            <a:r>
              <a:rPr lang="en-US" sz="3100" dirty="0" err="1">
                <a:solidFill>
                  <a:schemeClr val="accent1">
                    <a:lumMod val="75000"/>
                  </a:schemeClr>
                </a:solidFill>
              </a:rPr>
              <a:t>procedura</a:t>
            </a:r>
            <a:r>
              <a:rPr lang="en-US" sz="3100" dirty="0">
                <a:solidFill>
                  <a:schemeClr val="accent1">
                    <a:lumMod val="75000"/>
                  </a:schemeClr>
                </a:solidFill>
              </a:rPr>
              <a:t>, a </a:t>
            </a:r>
            <a:r>
              <a:rPr lang="en-US" sz="3100" dirty="0" err="1">
                <a:solidFill>
                  <a:schemeClr val="accent1">
                    <a:lumMod val="75000"/>
                  </a:schemeClr>
                </a:solidFill>
              </a:rPr>
              <a:t>meno</a:t>
            </a:r>
            <a:r>
              <a:rPr lang="en-US" sz="3100" dirty="0">
                <a:solidFill>
                  <a:schemeClr val="accent1">
                    <a:lumMod val="75000"/>
                  </a:schemeClr>
                </a:solidFill>
              </a:rPr>
              <a:t> </a:t>
            </a:r>
            <a:r>
              <a:rPr lang="en-US" sz="3100" dirty="0" err="1">
                <a:solidFill>
                  <a:schemeClr val="accent1">
                    <a:lumMod val="75000"/>
                  </a:schemeClr>
                </a:solidFill>
              </a:rPr>
              <a:t>che</a:t>
            </a:r>
            <a:r>
              <a:rPr lang="en-US" sz="3100" dirty="0">
                <a:solidFill>
                  <a:schemeClr val="accent1">
                    <a:lumMod val="75000"/>
                  </a:schemeClr>
                </a:solidFill>
              </a:rPr>
              <a:t> </a:t>
            </a:r>
            <a:r>
              <a:rPr lang="en-US" sz="3100" dirty="0" err="1">
                <a:solidFill>
                  <a:schemeClr val="accent1">
                    <a:lumMod val="75000"/>
                  </a:schemeClr>
                </a:solidFill>
              </a:rPr>
              <a:t>i</a:t>
            </a:r>
            <a:r>
              <a:rPr lang="en-US" sz="3100" dirty="0">
                <a:solidFill>
                  <a:schemeClr val="accent1">
                    <a:lumMod val="75000"/>
                  </a:schemeClr>
                </a:solidFill>
              </a:rPr>
              <a:t> </a:t>
            </a:r>
            <a:r>
              <a:rPr lang="en-US" sz="3100" dirty="0" err="1">
                <a:solidFill>
                  <a:schemeClr val="accent1">
                    <a:lumMod val="75000"/>
                  </a:schemeClr>
                </a:solidFill>
              </a:rPr>
              <a:t>crediti</a:t>
            </a:r>
            <a:r>
              <a:rPr lang="en-US" sz="3100" dirty="0">
                <a:solidFill>
                  <a:schemeClr val="accent1">
                    <a:lumMod val="75000"/>
                  </a:schemeClr>
                </a:solidFill>
              </a:rPr>
              <a:t> non </a:t>
            </a:r>
            <a:r>
              <a:rPr lang="en-US" sz="3100" dirty="0" err="1">
                <a:solidFill>
                  <a:schemeClr val="accent1">
                    <a:lumMod val="75000"/>
                  </a:schemeClr>
                </a:solidFill>
              </a:rPr>
              <a:t>siano</a:t>
            </a:r>
            <a:r>
              <a:rPr lang="en-US" sz="3100" dirty="0">
                <a:solidFill>
                  <a:schemeClr val="accent1">
                    <a:lumMod val="75000"/>
                  </a:schemeClr>
                </a:solidFill>
              </a:rPr>
              <a:t> </a:t>
            </a:r>
            <a:r>
              <a:rPr lang="en-US" sz="3100" dirty="0" err="1">
                <a:solidFill>
                  <a:schemeClr val="accent1">
                    <a:lumMod val="75000"/>
                  </a:schemeClr>
                </a:solidFill>
              </a:rPr>
              <a:t>garantiti</a:t>
            </a:r>
            <a:r>
              <a:rPr lang="en-US" sz="3100" dirty="0">
                <a:solidFill>
                  <a:schemeClr val="accent1">
                    <a:lumMod val="75000"/>
                  </a:schemeClr>
                </a:solidFill>
              </a:rPr>
              <a:t> da </a:t>
            </a:r>
            <a:r>
              <a:rPr lang="en-US" sz="3100" dirty="0" err="1">
                <a:solidFill>
                  <a:schemeClr val="accent1">
                    <a:lumMod val="75000"/>
                  </a:schemeClr>
                </a:solidFill>
              </a:rPr>
              <a:t>ipoteca</a:t>
            </a:r>
            <a:r>
              <a:rPr lang="en-US" sz="3100" dirty="0">
                <a:solidFill>
                  <a:schemeClr val="accent1">
                    <a:lumMod val="75000"/>
                  </a:schemeClr>
                </a:solidFill>
              </a:rPr>
              <a:t>, da </a:t>
            </a:r>
            <a:r>
              <a:rPr lang="en-US" sz="3100" dirty="0" err="1">
                <a:solidFill>
                  <a:schemeClr val="accent1">
                    <a:lumMod val="75000"/>
                  </a:schemeClr>
                </a:solidFill>
              </a:rPr>
              <a:t>pegno</a:t>
            </a:r>
            <a:r>
              <a:rPr lang="en-US" sz="3100" dirty="0">
                <a:solidFill>
                  <a:schemeClr val="accent1">
                    <a:lumMod val="75000"/>
                  </a:schemeClr>
                </a:solidFill>
              </a:rPr>
              <a:t> o privilegio.</a:t>
            </a:r>
          </a:p>
          <a:p>
            <a:endParaRPr lang="en-US" sz="3100" dirty="0">
              <a:solidFill>
                <a:schemeClr val="accent1">
                  <a:lumMod val="75000"/>
                </a:schemeClr>
              </a:solidFill>
            </a:endParaRPr>
          </a:p>
          <a:p>
            <a:pPr lvl="1">
              <a:buFont typeface="Wingdings" pitchFamily="2" charset="2"/>
              <a:buChar char="ü"/>
            </a:pPr>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solidFill>
            </a:endParaRPr>
          </a:p>
          <a:p>
            <a:endParaRPr lang="en-US" dirty="0">
              <a:solidFill>
                <a:schemeClr val="accent1"/>
              </a:solidFill>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b="1" cap="all" dirty="0">
                <a:solidFill>
                  <a:srgbClr val="C00000"/>
                </a:solidFill>
              </a:rPr>
              <a:t>La </a:t>
            </a:r>
            <a:r>
              <a:rPr lang="en-US" b="1" cap="all" dirty="0" err="1">
                <a:solidFill>
                  <a:srgbClr val="C00000"/>
                </a:solidFill>
              </a:rPr>
              <a:t>Relazione</a:t>
            </a:r>
            <a:r>
              <a:rPr lang="en-US" b="1" cap="all" dirty="0">
                <a:solidFill>
                  <a:srgbClr val="C00000"/>
                </a:solidFill>
              </a:rPr>
              <a:t> </a:t>
            </a:r>
            <a:r>
              <a:rPr lang="en-US" b="1" cap="all" dirty="0" err="1">
                <a:solidFill>
                  <a:srgbClr val="C00000"/>
                </a:solidFill>
              </a:rPr>
              <a:t>dell’OCC</a:t>
            </a:r>
            <a:r>
              <a:rPr lang="en-US" b="1" cap="all" dirty="0">
                <a:solidFill>
                  <a:srgbClr val="C00000"/>
                </a:solidFill>
              </a:rPr>
              <a:t> e </a:t>
            </a:r>
            <a:r>
              <a:rPr lang="en-US" b="1" cap="all" dirty="0" err="1">
                <a:solidFill>
                  <a:srgbClr val="C00000"/>
                </a:solidFill>
              </a:rPr>
              <a:t>i</a:t>
            </a:r>
            <a:r>
              <a:rPr lang="en-US" b="1" cap="all" dirty="0">
                <a:solidFill>
                  <a:srgbClr val="C00000"/>
                </a:solidFill>
              </a:rPr>
              <a:t> </a:t>
            </a:r>
            <a:r>
              <a:rPr lang="en-US" b="1" cap="all" dirty="0" err="1">
                <a:solidFill>
                  <a:srgbClr val="C00000"/>
                </a:solidFill>
              </a:rPr>
              <a:t>primi</a:t>
            </a:r>
            <a:r>
              <a:rPr lang="en-US" b="1" cap="all" dirty="0">
                <a:solidFill>
                  <a:srgbClr val="C00000"/>
                </a:solidFill>
              </a:rPr>
              <a:t> </a:t>
            </a:r>
            <a:r>
              <a:rPr lang="en-US" b="1" cap="all" dirty="0" err="1">
                <a:solidFill>
                  <a:srgbClr val="C00000"/>
                </a:solidFill>
              </a:rPr>
              <a:t>adempimenti</a:t>
            </a:r>
            <a:endParaRPr lang="en-US" b="1" cap="all" dirty="0">
              <a:solidFill>
                <a:srgbClr val="C00000"/>
              </a:solidFill>
            </a:endParaRP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9C74F90E-CF9D-CFF2-EB5D-C84D211A52DA}"/>
              </a:ext>
            </a:extLst>
          </p:cNvPr>
          <p:cNvPicPr>
            <a:picLocks noChangeAspect="1"/>
          </p:cNvPicPr>
          <p:nvPr/>
        </p:nvPicPr>
        <p:blipFill>
          <a:blip r:embed="rId2"/>
          <a:srcRect l="19903" t="14629" r="22036" b="20982"/>
          <a:stretch>
            <a:fillRect/>
          </a:stretch>
        </p:blipFill>
        <p:spPr>
          <a:xfrm>
            <a:off x="10743640" y="136525"/>
            <a:ext cx="1220320" cy="1353312"/>
          </a:xfrm>
          <a:prstGeom prst="rect">
            <a:avLst/>
          </a:prstGeom>
        </p:spPr>
      </p:pic>
    </p:spTree>
    <p:extLst>
      <p:ext uri="{BB962C8B-B14F-4D97-AF65-F5344CB8AC3E}">
        <p14:creationId xmlns:p14="http://schemas.microsoft.com/office/powerpoint/2010/main" val="109656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14</a:t>
            </a:fld>
            <a:endParaRPr lang="en-US" dirty="0"/>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b="1" cap="all" dirty="0" err="1">
                <a:solidFill>
                  <a:srgbClr val="C00000"/>
                </a:solidFill>
                <a:latin typeface="+mn-lt"/>
              </a:rPr>
              <a:t>Profili</a:t>
            </a:r>
            <a:r>
              <a:rPr lang="en-US" b="1" cap="all" dirty="0">
                <a:solidFill>
                  <a:srgbClr val="C00000"/>
                </a:solidFill>
                <a:latin typeface="+mn-lt"/>
              </a:rPr>
              <a:t> </a:t>
            </a:r>
            <a:r>
              <a:rPr lang="en-US" b="1" cap="all" dirty="0" err="1">
                <a:solidFill>
                  <a:srgbClr val="C00000"/>
                </a:solidFill>
                <a:latin typeface="+mn-lt"/>
              </a:rPr>
              <a:t>procedurali</a:t>
            </a:r>
            <a:endParaRPr lang="en-US" b="1" cap="all" dirty="0">
              <a:solidFill>
                <a:srgbClr val="C00000"/>
              </a:solidFill>
              <a:latin typeface="+mn-lt"/>
            </a:endParaRPr>
          </a:p>
        </p:txBody>
      </p:sp>
      <p:pic>
        <p:nvPicPr>
          <p:cNvPr id="10" name="Immagine 9" descr="Immagine che contiene testo, tribunale, interno, edificio&#10;&#10;Il contenuto generato dall'IA potrebbe non essere corretto.">
            <a:extLst>
              <a:ext uri="{FF2B5EF4-FFF2-40B4-BE49-F238E27FC236}">
                <a16:creationId xmlns:a16="http://schemas.microsoft.com/office/drawing/2014/main" id="{2DA0D9A0-AD2B-A301-32BC-3041B85A9E71}"/>
              </a:ext>
            </a:extLst>
          </p:cNvPr>
          <p:cNvPicPr>
            <a:picLocks noChangeAspect="1"/>
          </p:cNvPicPr>
          <p:nvPr/>
        </p:nvPicPr>
        <p:blipFill>
          <a:blip r:embed="rId2"/>
          <a:stretch>
            <a:fillRect/>
          </a:stretch>
        </p:blipFill>
        <p:spPr>
          <a:xfrm>
            <a:off x="8068729" y="3739255"/>
            <a:ext cx="3851343" cy="1754174"/>
          </a:xfrm>
          <a:prstGeom prst="rect">
            <a:avLst/>
          </a:prstGeom>
          <a:scene3d>
            <a:camera prst="orthographicFront"/>
            <a:lightRig rig="threePt" dir="t"/>
          </a:scene3d>
          <a:sp3d>
            <a:bevelT w="165100" prst="coolSlant"/>
          </a:sp3d>
        </p:spPr>
      </p:pic>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F2791E51-2D49-2CD9-90E6-F47237FD4F12}"/>
              </a:ext>
            </a:extLst>
          </p:cNvPr>
          <p:cNvPicPr>
            <a:picLocks noChangeAspect="1"/>
          </p:cNvPicPr>
          <p:nvPr/>
        </p:nvPicPr>
        <p:blipFill>
          <a:blip r:embed="rId3"/>
          <a:srcRect l="19903" t="14629" r="22036" b="20982"/>
          <a:stretch>
            <a:fillRect/>
          </a:stretch>
        </p:blipFill>
        <p:spPr>
          <a:xfrm>
            <a:off x="9454896" y="310045"/>
            <a:ext cx="2179176" cy="2416665"/>
          </a:xfrm>
          <a:prstGeom prst="rect">
            <a:avLst/>
          </a:prstGeom>
        </p:spPr>
      </p:pic>
      <p:graphicFrame>
        <p:nvGraphicFramePr>
          <p:cNvPr id="12" name="Text Placeholder 3">
            <a:extLst>
              <a:ext uri="{FF2B5EF4-FFF2-40B4-BE49-F238E27FC236}">
                <a16:creationId xmlns:a16="http://schemas.microsoft.com/office/drawing/2014/main" id="{35018B6F-2D6F-016E-C307-BEA02EC884AF}"/>
              </a:ext>
            </a:extLst>
          </p:cNvPr>
          <p:cNvGraphicFramePr/>
          <p:nvPr>
            <p:extLst>
              <p:ext uri="{D42A27DB-BD31-4B8C-83A1-F6EECF244321}">
                <p14:modId xmlns:p14="http://schemas.microsoft.com/office/powerpoint/2010/main" val="3216682161"/>
              </p:ext>
            </p:extLst>
          </p:nvPr>
        </p:nvGraphicFramePr>
        <p:xfrm>
          <a:off x="557928" y="1426464"/>
          <a:ext cx="7379572" cy="5048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516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cap="all" dirty="0">
                <a:solidFill>
                  <a:srgbClr val="C00000"/>
                </a:solidFill>
                <a:latin typeface="+mj-lt"/>
                <a:ea typeface="+mj-ea"/>
                <a:cs typeface="+mj-cs"/>
              </a:rPr>
              <a:t>La </a:t>
            </a:r>
            <a:r>
              <a:rPr lang="en-US" sz="3700" b="1" kern="1200" cap="all" dirty="0" err="1">
                <a:solidFill>
                  <a:srgbClr val="C00000"/>
                </a:solidFill>
                <a:latin typeface="+mj-lt"/>
                <a:ea typeface="+mj-ea"/>
                <a:cs typeface="+mj-cs"/>
              </a:rPr>
              <a:t>pubblicità</a:t>
            </a:r>
            <a:r>
              <a:rPr lang="en-US" sz="3700" b="1" kern="1200" cap="all" dirty="0">
                <a:solidFill>
                  <a:srgbClr val="C00000"/>
                </a:solidFill>
                <a:latin typeface="+mj-lt"/>
                <a:ea typeface="+mj-ea"/>
                <a:cs typeface="+mj-cs"/>
              </a:rPr>
              <a:t> </a:t>
            </a:r>
            <a:r>
              <a:rPr lang="en-US" sz="3700" b="1" kern="1200" cap="all" dirty="0" err="1">
                <a:solidFill>
                  <a:srgbClr val="C00000"/>
                </a:solidFill>
                <a:latin typeface="+mj-lt"/>
                <a:ea typeface="+mj-ea"/>
                <a:cs typeface="+mj-cs"/>
              </a:rPr>
              <a:t>della</a:t>
            </a:r>
            <a:r>
              <a:rPr lang="en-US" sz="3700" b="1" kern="1200" cap="all" dirty="0">
                <a:solidFill>
                  <a:srgbClr val="C00000"/>
                </a:solidFill>
                <a:latin typeface="+mj-lt"/>
                <a:ea typeface="+mj-ea"/>
                <a:cs typeface="+mj-cs"/>
              </a:rPr>
              <a:t> </a:t>
            </a:r>
            <a:r>
              <a:rPr lang="en-US" sz="3700" b="1" kern="1200" cap="all" dirty="0" err="1">
                <a:solidFill>
                  <a:srgbClr val="C00000"/>
                </a:solidFill>
                <a:latin typeface="+mj-lt"/>
                <a:ea typeface="+mj-ea"/>
                <a:cs typeface="+mj-cs"/>
              </a:rPr>
              <a:t>domanda</a:t>
            </a:r>
            <a:endParaRPr lang="en-US" sz="3700" b="1" kern="1200" cap="all" dirty="0">
              <a:solidFill>
                <a:srgbClr val="C00000"/>
              </a:solidFill>
              <a:latin typeface="+mj-lt"/>
              <a:ea typeface="+mj-ea"/>
              <a:cs typeface="+mj-cs"/>
            </a:endParaRP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EB8B5A5D-F452-2A4B-A651-9A4ABEA9C5F6}"/>
              </a:ext>
            </a:extLst>
          </p:cNvPr>
          <p:cNvPicPr>
            <a:picLocks noChangeAspect="1"/>
          </p:cNvPicPr>
          <p:nvPr/>
        </p:nvPicPr>
        <p:blipFill>
          <a:blip r:embed="rId2"/>
          <a:srcRect l="19903" t="14629" r="22036" b="20982"/>
          <a:stretch>
            <a:fillRect/>
          </a:stretch>
        </p:blipFill>
        <p:spPr>
          <a:xfrm>
            <a:off x="703182" y="695097"/>
            <a:ext cx="4777381" cy="529806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5480563" y="1984442"/>
            <a:ext cx="6278621" cy="4562661"/>
          </a:xfrm>
        </p:spPr>
        <p:txBody>
          <a:bodyPr vert="horz" lIns="91440" tIns="45720" rIns="91440" bIns="45720" rtlCol="0">
            <a:normAutofit fontScale="92500" lnSpcReduction="10000"/>
          </a:bodyPr>
          <a:lstStyle/>
          <a:p>
            <a:pPr indent="-228600" defTabSz="914400">
              <a:lnSpc>
                <a:spcPct val="90000"/>
              </a:lnSpc>
              <a:buFont typeface="Arial" panose="020B0604020202020204" pitchFamily="34" charset="0"/>
              <a:buChar char="•"/>
            </a:pPr>
            <a:r>
              <a:rPr lang="en-US" sz="2400" dirty="0">
                <a:solidFill>
                  <a:schemeClr val="accent1">
                    <a:lumMod val="75000"/>
                  </a:schemeClr>
                </a:solidFill>
              </a:rPr>
              <a:t>Il Giudice, se la </a:t>
            </a:r>
            <a:r>
              <a:rPr lang="en-US" sz="2400" dirty="0" err="1">
                <a:solidFill>
                  <a:schemeClr val="accent1">
                    <a:lumMod val="75000"/>
                  </a:schemeClr>
                </a:solidFill>
              </a:rPr>
              <a:t>proposta</a:t>
            </a:r>
            <a:r>
              <a:rPr lang="en-US" sz="2400" dirty="0">
                <a:solidFill>
                  <a:schemeClr val="accent1">
                    <a:lumMod val="75000"/>
                  </a:schemeClr>
                </a:solidFill>
              </a:rPr>
              <a:t> e il piano </a:t>
            </a:r>
            <a:r>
              <a:rPr lang="en-US" sz="2400" dirty="0" err="1">
                <a:solidFill>
                  <a:schemeClr val="accent1">
                    <a:lumMod val="75000"/>
                  </a:schemeClr>
                </a:solidFill>
              </a:rPr>
              <a:t>sono</a:t>
            </a:r>
            <a:r>
              <a:rPr lang="en-US" sz="2400" dirty="0">
                <a:solidFill>
                  <a:schemeClr val="accent1">
                    <a:lumMod val="75000"/>
                  </a:schemeClr>
                </a:solidFill>
              </a:rPr>
              <a:t> </a:t>
            </a:r>
            <a:r>
              <a:rPr lang="en-US" sz="2400" dirty="0" err="1">
                <a:solidFill>
                  <a:schemeClr val="accent1">
                    <a:lumMod val="75000"/>
                  </a:schemeClr>
                </a:solidFill>
              </a:rPr>
              <a:t>ammissibili</a:t>
            </a:r>
            <a:r>
              <a:rPr lang="en-US" sz="2400" dirty="0">
                <a:solidFill>
                  <a:schemeClr val="accent1">
                    <a:lumMod val="75000"/>
                  </a:schemeClr>
                </a:solidFill>
              </a:rPr>
              <a:t>, dispone con </a:t>
            </a:r>
            <a:r>
              <a:rPr lang="en-US" sz="2400" dirty="0" err="1">
                <a:solidFill>
                  <a:schemeClr val="accent1">
                    <a:lumMod val="75000"/>
                  </a:schemeClr>
                </a:solidFill>
              </a:rPr>
              <a:t>decreto</a:t>
            </a:r>
            <a:r>
              <a:rPr lang="en-US" sz="2400" dirty="0">
                <a:solidFill>
                  <a:schemeClr val="accent1">
                    <a:lumMod val="75000"/>
                  </a:schemeClr>
                </a:solidFill>
              </a:rPr>
              <a:t> </a:t>
            </a:r>
            <a:r>
              <a:rPr lang="en-US" sz="2400" dirty="0" err="1">
                <a:solidFill>
                  <a:schemeClr val="accent1">
                    <a:lumMod val="75000"/>
                  </a:schemeClr>
                </a:solidFill>
              </a:rPr>
              <a:t>che</a:t>
            </a:r>
            <a:r>
              <a:rPr lang="en-US" sz="2400" dirty="0">
                <a:solidFill>
                  <a:schemeClr val="accent1">
                    <a:lumMod val="75000"/>
                  </a:schemeClr>
                </a:solidFill>
              </a:rPr>
              <a:t> </a:t>
            </a:r>
            <a:r>
              <a:rPr lang="en-US" sz="2400" dirty="0" err="1">
                <a:solidFill>
                  <a:schemeClr val="accent1">
                    <a:lumMod val="75000"/>
                  </a:schemeClr>
                </a:solidFill>
              </a:rPr>
              <a:t>siano</a:t>
            </a:r>
            <a:r>
              <a:rPr lang="en-US" sz="2400" dirty="0">
                <a:solidFill>
                  <a:schemeClr val="accent1">
                    <a:lumMod val="75000"/>
                  </a:schemeClr>
                </a:solidFill>
              </a:rPr>
              <a:t> </a:t>
            </a:r>
            <a:r>
              <a:rPr lang="en-US" sz="2400" dirty="0" err="1">
                <a:solidFill>
                  <a:schemeClr val="accent1">
                    <a:lumMod val="75000"/>
                  </a:schemeClr>
                </a:solidFill>
              </a:rPr>
              <a:t>pubblicati</a:t>
            </a:r>
            <a:r>
              <a:rPr lang="en-US" sz="2400" dirty="0">
                <a:solidFill>
                  <a:schemeClr val="accent1">
                    <a:lumMod val="75000"/>
                  </a:schemeClr>
                </a:solidFill>
              </a:rPr>
              <a:t> in </a:t>
            </a:r>
            <a:r>
              <a:rPr lang="en-US" sz="2400" dirty="0" err="1">
                <a:solidFill>
                  <a:schemeClr val="accent1">
                    <a:lumMod val="75000"/>
                  </a:schemeClr>
                </a:solidFill>
              </a:rPr>
              <a:t>apposita</a:t>
            </a:r>
            <a:r>
              <a:rPr lang="en-US" sz="2400" dirty="0">
                <a:solidFill>
                  <a:schemeClr val="accent1">
                    <a:lumMod val="75000"/>
                  </a:schemeClr>
                </a:solidFill>
              </a:rPr>
              <a:t> area del </a:t>
            </a:r>
            <a:r>
              <a:rPr lang="en-US" sz="2400" dirty="0" err="1">
                <a:solidFill>
                  <a:schemeClr val="accent1">
                    <a:lumMod val="75000"/>
                  </a:schemeClr>
                </a:solidFill>
              </a:rPr>
              <a:t>sito</a:t>
            </a:r>
            <a:r>
              <a:rPr lang="en-US" sz="2400" dirty="0">
                <a:solidFill>
                  <a:schemeClr val="accent1">
                    <a:lumMod val="75000"/>
                  </a:schemeClr>
                </a:solidFill>
              </a:rPr>
              <a:t> web del </a:t>
            </a:r>
            <a:r>
              <a:rPr lang="en-US" sz="2400" dirty="0" err="1">
                <a:solidFill>
                  <a:schemeClr val="accent1">
                    <a:lumMod val="75000"/>
                  </a:schemeClr>
                </a:solidFill>
              </a:rPr>
              <a:t>Tribunale</a:t>
            </a:r>
            <a:r>
              <a:rPr lang="en-US" sz="2400" dirty="0">
                <a:solidFill>
                  <a:schemeClr val="accent1">
                    <a:lumMod val="75000"/>
                  </a:schemeClr>
                </a:solidFill>
              </a:rPr>
              <a:t> o del </a:t>
            </a:r>
            <a:r>
              <a:rPr lang="en-US" sz="2400" dirty="0" err="1">
                <a:solidFill>
                  <a:schemeClr val="accent1">
                    <a:lumMod val="75000"/>
                  </a:schemeClr>
                </a:solidFill>
              </a:rPr>
              <a:t>Ministero</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giustizia</a:t>
            </a:r>
            <a:r>
              <a:rPr lang="en-US" sz="2400" dirty="0">
                <a:solidFill>
                  <a:schemeClr val="accent1">
                    <a:lumMod val="75000"/>
                  </a:schemeClr>
                </a:solidFill>
              </a:rPr>
              <a:t> e </a:t>
            </a:r>
            <a:r>
              <a:rPr lang="en-US" sz="2400" dirty="0" err="1">
                <a:solidFill>
                  <a:schemeClr val="accent1">
                    <a:lumMod val="75000"/>
                  </a:schemeClr>
                </a:solidFill>
              </a:rPr>
              <a:t>che</a:t>
            </a:r>
            <a:r>
              <a:rPr lang="en-US" sz="2400" dirty="0">
                <a:solidFill>
                  <a:schemeClr val="accent1">
                    <a:lumMod val="75000"/>
                  </a:schemeClr>
                </a:solidFill>
              </a:rPr>
              <a:t> ne </a:t>
            </a:r>
            <a:r>
              <a:rPr lang="en-US" sz="2400" dirty="0" err="1">
                <a:solidFill>
                  <a:schemeClr val="accent1">
                    <a:lumMod val="75000"/>
                  </a:schemeClr>
                </a:solidFill>
              </a:rPr>
              <a:t>sia</a:t>
            </a:r>
            <a:r>
              <a:rPr lang="en-US" sz="2400" dirty="0">
                <a:solidFill>
                  <a:schemeClr val="accent1">
                    <a:lumMod val="75000"/>
                  </a:schemeClr>
                </a:solidFill>
              </a:rPr>
              <a:t> data </a:t>
            </a:r>
            <a:r>
              <a:rPr lang="en-US" sz="2400" dirty="0" err="1">
                <a:solidFill>
                  <a:schemeClr val="accent1">
                    <a:lumMod val="75000"/>
                  </a:schemeClr>
                </a:solidFill>
              </a:rPr>
              <a:t>comunicazione</a:t>
            </a:r>
            <a:r>
              <a:rPr lang="en-US" sz="2400" dirty="0">
                <a:solidFill>
                  <a:schemeClr val="accent1">
                    <a:lumMod val="75000"/>
                  </a:schemeClr>
                </a:solidFill>
              </a:rPr>
              <a:t> </a:t>
            </a:r>
            <a:r>
              <a:rPr lang="en-US" sz="2400" dirty="0" err="1">
                <a:solidFill>
                  <a:schemeClr val="accent1">
                    <a:lumMod val="75000"/>
                  </a:schemeClr>
                </a:solidFill>
              </a:rPr>
              <a:t>entro</a:t>
            </a:r>
            <a:r>
              <a:rPr lang="en-US" sz="2400" dirty="0">
                <a:solidFill>
                  <a:schemeClr val="accent1">
                    <a:lumMod val="75000"/>
                  </a:schemeClr>
                </a:solidFill>
              </a:rPr>
              <a:t> </a:t>
            </a:r>
            <a:r>
              <a:rPr lang="en-US" sz="2400" dirty="0" err="1">
                <a:solidFill>
                  <a:schemeClr val="accent1">
                    <a:lumMod val="75000"/>
                  </a:schemeClr>
                </a:solidFill>
              </a:rPr>
              <a:t>trenta</a:t>
            </a:r>
            <a:r>
              <a:rPr lang="en-US" sz="2400" dirty="0">
                <a:solidFill>
                  <a:schemeClr val="accent1">
                    <a:lumMod val="75000"/>
                  </a:schemeClr>
                </a:solidFill>
              </a:rPr>
              <a:t> </a:t>
            </a:r>
            <a:r>
              <a:rPr lang="en-US" sz="2400" dirty="0" err="1">
                <a:solidFill>
                  <a:schemeClr val="accent1">
                    <a:lumMod val="75000"/>
                  </a:schemeClr>
                </a:solidFill>
              </a:rPr>
              <a:t>giorni</a:t>
            </a:r>
            <a:r>
              <a:rPr lang="en-US" sz="2400" dirty="0">
                <a:solidFill>
                  <a:schemeClr val="accent1">
                    <a:lumMod val="75000"/>
                  </a:schemeClr>
                </a:solidFill>
              </a:rPr>
              <a:t>, a cura </a:t>
            </a:r>
            <a:r>
              <a:rPr lang="en-US" sz="2400" dirty="0" err="1">
                <a:solidFill>
                  <a:schemeClr val="accent1">
                    <a:lumMod val="75000"/>
                  </a:schemeClr>
                </a:solidFill>
              </a:rPr>
              <a:t>dell'OCC</a:t>
            </a:r>
            <a:r>
              <a:rPr lang="en-US" sz="2400" dirty="0">
                <a:solidFill>
                  <a:schemeClr val="accent1">
                    <a:lumMod val="75000"/>
                  </a:schemeClr>
                </a:solidFill>
              </a:rPr>
              <a:t>, a tutti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creditori</a:t>
            </a:r>
            <a:r>
              <a:rPr lang="en-US" sz="2400" dirty="0">
                <a:solidFill>
                  <a:schemeClr val="accent1">
                    <a:lumMod val="75000"/>
                  </a:schemeClr>
                </a:solidFill>
              </a:rPr>
              <a:t> </a:t>
            </a:r>
            <a:r>
              <a:rPr lang="en-US" sz="2400" dirty="0" err="1">
                <a:solidFill>
                  <a:schemeClr val="accent1">
                    <a:lumMod val="75000"/>
                  </a:schemeClr>
                </a:solidFill>
              </a:rPr>
              <a:t>ovvero</a:t>
            </a:r>
            <a:r>
              <a:rPr lang="en-US" sz="2400" dirty="0">
                <a:solidFill>
                  <a:schemeClr val="accent1">
                    <a:lumMod val="75000"/>
                  </a:schemeClr>
                </a:solidFill>
              </a:rPr>
              <a:t> </a:t>
            </a:r>
            <a:r>
              <a:rPr lang="en-US" sz="2400" dirty="0" err="1">
                <a:solidFill>
                  <a:schemeClr val="accent1">
                    <a:lumMod val="75000"/>
                  </a:schemeClr>
                </a:solidFill>
              </a:rPr>
              <a:t>concedere</a:t>
            </a:r>
            <a:r>
              <a:rPr lang="en-US" sz="2400" dirty="0">
                <a:solidFill>
                  <a:schemeClr val="accent1">
                    <a:lumMod val="75000"/>
                  </a:schemeClr>
                </a:solidFill>
              </a:rPr>
              <a:t> un </a:t>
            </a:r>
            <a:r>
              <a:rPr lang="en-US" sz="2400" dirty="0" err="1">
                <a:solidFill>
                  <a:schemeClr val="accent1">
                    <a:lumMod val="75000"/>
                  </a:schemeClr>
                </a:solidFill>
              </a:rPr>
              <a:t>termine</a:t>
            </a:r>
            <a:r>
              <a:rPr lang="en-US" sz="2400" dirty="0">
                <a:solidFill>
                  <a:schemeClr val="accent1">
                    <a:lumMod val="75000"/>
                  </a:schemeClr>
                </a:solidFill>
              </a:rPr>
              <a:t> al </a:t>
            </a:r>
            <a:r>
              <a:rPr lang="en-US" sz="2400" dirty="0" err="1">
                <a:solidFill>
                  <a:schemeClr val="accent1">
                    <a:lumMod val="75000"/>
                  </a:schemeClr>
                </a:solidFill>
              </a:rPr>
              <a:t>debitore</a:t>
            </a:r>
            <a:r>
              <a:rPr lang="en-US" sz="2400" dirty="0">
                <a:solidFill>
                  <a:schemeClr val="accent1">
                    <a:lumMod val="75000"/>
                  </a:schemeClr>
                </a:solidFill>
              </a:rPr>
              <a:t> non superior a 15 </a:t>
            </a:r>
            <a:r>
              <a:rPr lang="en-US" sz="2400" dirty="0" err="1">
                <a:solidFill>
                  <a:schemeClr val="accent1">
                    <a:lumMod val="75000"/>
                  </a:schemeClr>
                </a:solidFill>
              </a:rPr>
              <a:t>giorni</a:t>
            </a:r>
            <a:r>
              <a:rPr lang="en-US" sz="2400" dirty="0">
                <a:solidFill>
                  <a:schemeClr val="accent1">
                    <a:lumMod val="75000"/>
                  </a:schemeClr>
                </a:solidFill>
              </a:rPr>
              <a:t> per </a:t>
            </a:r>
            <a:r>
              <a:rPr lang="en-US" sz="2400" dirty="0" err="1">
                <a:solidFill>
                  <a:schemeClr val="accent1">
                    <a:lumMod val="75000"/>
                  </a:schemeClr>
                </a:solidFill>
              </a:rPr>
              <a:t>apportare</a:t>
            </a:r>
            <a:r>
              <a:rPr lang="en-US" sz="2400" dirty="0">
                <a:solidFill>
                  <a:schemeClr val="accent1">
                    <a:lumMod val="75000"/>
                  </a:schemeClr>
                </a:solidFill>
              </a:rPr>
              <a:t> </a:t>
            </a:r>
            <a:r>
              <a:rPr lang="en-US" sz="2400" dirty="0" err="1">
                <a:solidFill>
                  <a:schemeClr val="accent1">
                    <a:lumMod val="75000"/>
                  </a:schemeClr>
                </a:solidFill>
              </a:rPr>
              <a:t>integrazioni</a:t>
            </a:r>
            <a:r>
              <a:rPr lang="en-US" sz="2400" dirty="0">
                <a:solidFill>
                  <a:schemeClr val="accent1">
                    <a:lumMod val="75000"/>
                  </a:schemeClr>
                </a:solidFill>
              </a:rPr>
              <a:t> al piano o </a:t>
            </a:r>
            <a:r>
              <a:rPr lang="en-US" sz="2400" dirty="0" err="1">
                <a:solidFill>
                  <a:schemeClr val="accent1">
                    <a:lumMod val="75000"/>
                  </a:schemeClr>
                </a:solidFill>
              </a:rPr>
              <a:t>produrre</a:t>
            </a:r>
            <a:r>
              <a:rPr lang="en-US" sz="2400" dirty="0">
                <a:solidFill>
                  <a:schemeClr val="accent1">
                    <a:lumMod val="75000"/>
                  </a:schemeClr>
                </a:solidFill>
              </a:rPr>
              <a:t> </a:t>
            </a:r>
            <a:r>
              <a:rPr lang="en-US" sz="2400" dirty="0" err="1">
                <a:solidFill>
                  <a:schemeClr val="accent1">
                    <a:lumMod val="75000"/>
                  </a:schemeClr>
                </a:solidFill>
              </a:rPr>
              <a:t>nuovi</a:t>
            </a:r>
            <a:r>
              <a:rPr lang="en-US" sz="2400" dirty="0">
                <a:solidFill>
                  <a:schemeClr val="accent1">
                    <a:lumMod val="75000"/>
                  </a:schemeClr>
                </a:solidFill>
              </a:rPr>
              <a:t> </a:t>
            </a:r>
            <a:r>
              <a:rPr lang="en-US" sz="2400" dirty="0" err="1">
                <a:solidFill>
                  <a:schemeClr val="accent1">
                    <a:lumMod val="75000"/>
                  </a:schemeClr>
                </a:solidFill>
              </a:rPr>
              <a:t>documenti</a:t>
            </a:r>
            <a:r>
              <a:rPr lang="en-US" sz="2400" dirty="0">
                <a:solidFill>
                  <a:schemeClr val="accent1">
                    <a:lumMod val="75000"/>
                  </a:schemeClr>
                </a:solidFill>
              </a:rPr>
              <a:t> </a:t>
            </a:r>
          </a:p>
          <a:p>
            <a:pPr indent="-228600" defTabSz="914400">
              <a:lnSpc>
                <a:spcPct val="90000"/>
              </a:lnSpc>
              <a:buFont typeface="Arial" panose="020B0604020202020204" pitchFamily="34" charset="0"/>
              <a:buChar char="•"/>
            </a:pPr>
            <a:r>
              <a:rPr lang="en-US" sz="2400" dirty="0">
                <a:solidFill>
                  <a:schemeClr val="accent1">
                    <a:lumMod val="75000"/>
                  </a:schemeClr>
                </a:solidFill>
              </a:rPr>
              <a:t>I </a:t>
            </a:r>
            <a:r>
              <a:rPr lang="en-US" sz="2400" dirty="0" err="1">
                <a:solidFill>
                  <a:schemeClr val="accent1">
                    <a:lumMod val="75000"/>
                  </a:schemeClr>
                </a:solidFill>
              </a:rPr>
              <a:t>creditori</a:t>
            </a:r>
            <a:r>
              <a:rPr lang="en-US" sz="2400" dirty="0">
                <a:solidFill>
                  <a:schemeClr val="accent1">
                    <a:lumMod val="75000"/>
                  </a:schemeClr>
                </a:solidFill>
              </a:rPr>
              <a:t> </a:t>
            </a:r>
            <a:r>
              <a:rPr lang="en-US" sz="2400" dirty="0" err="1">
                <a:solidFill>
                  <a:schemeClr val="accent1">
                    <a:lumMod val="75000"/>
                  </a:schemeClr>
                </a:solidFill>
              </a:rPr>
              <a:t>devono</a:t>
            </a:r>
            <a:r>
              <a:rPr lang="en-US" sz="2400" dirty="0">
                <a:solidFill>
                  <a:schemeClr val="accent1">
                    <a:lumMod val="75000"/>
                  </a:schemeClr>
                </a:solidFill>
              </a:rPr>
              <a:t> </a:t>
            </a:r>
            <a:r>
              <a:rPr lang="en-US" sz="2400" dirty="0" err="1">
                <a:solidFill>
                  <a:schemeClr val="accent1">
                    <a:lumMod val="75000"/>
                  </a:schemeClr>
                </a:solidFill>
              </a:rPr>
              <a:t>comunicare</a:t>
            </a:r>
            <a:r>
              <a:rPr lang="en-US" sz="2400" dirty="0">
                <a:solidFill>
                  <a:schemeClr val="accent1">
                    <a:lumMod val="75000"/>
                  </a:schemeClr>
                </a:solidFill>
              </a:rPr>
              <a:t> </a:t>
            </a:r>
            <a:r>
              <a:rPr lang="en-US" sz="2400" dirty="0" err="1">
                <a:solidFill>
                  <a:schemeClr val="accent1">
                    <a:lumMod val="75000"/>
                  </a:schemeClr>
                </a:solidFill>
              </a:rPr>
              <a:t>all'OCC</a:t>
            </a:r>
            <a:r>
              <a:rPr lang="en-US" sz="2400" dirty="0">
                <a:solidFill>
                  <a:schemeClr val="accent1">
                    <a:lumMod val="75000"/>
                  </a:schemeClr>
                </a:solidFill>
              </a:rPr>
              <a:t> un </a:t>
            </a:r>
            <a:r>
              <a:rPr lang="en-US" sz="2400" dirty="0" err="1">
                <a:solidFill>
                  <a:schemeClr val="accent1">
                    <a:lumMod val="75000"/>
                  </a:schemeClr>
                </a:solidFill>
              </a:rPr>
              <a:t>indirizzo</a:t>
            </a:r>
            <a:r>
              <a:rPr lang="en-US" sz="2400" dirty="0">
                <a:solidFill>
                  <a:schemeClr val="accent1">
                    <a:lumMod val="75000"/>
                  </a:schemeClr>
                </a:solidFill>
              </a:rPr>
              <a:t> di </a:t>
            </a:r>
            <a:r>
              <a:rPr lang="en-US" sz="2400" dirty="0" err="1">
                <a:solidFill>
                  <a:schemeClr val="accent1">
                    <a:lumMod val="75000"/>
                  </a:schemeClr>
                </a:solidFill>
              </a:rPr>
              <a:t>posta</a:t>
            </a:r>
            <a:r>
              <a:rPr lang="en-US" sz="2400" dirty="0">
                <a:solidFill>
                  <a:schemeClr val="accent1">
                    <a:lumMod val="75000"/>
                  </a:schemeClr>
                </a:solidFill>
              </a:rPr>
              <a:t> </a:t>
            </a:r>
            <a:r>
              <a:rPr lang="en-US" sz="2400" dirty="0" err="1">
                <a:solidFill>
                  <a:schemeClr val="accent1">
                    <a:lumMod val="75000"/>
                  </a:schemeClr>
                </a:solidFill>
              </a:rPr>
              <a:t>elettronica</a:t>
            </a:r>
            <a:r>
              <a:rPr lang="en-US" sz="2400" dirty="0">
                <a:solidFill>
                  <a:schemeClr val="accent1">
                    <a:lumMod val="75000"/>
                  </a:schemeClr>
                </a:solidFill>
              </a:rPr>
              <a:t> </a:t>
            </a:r>
            <a:r>
              <a:rPr lang="en-US" sz="2400" dirty="0" err="1">
                <a:solidFill>
                  <a:schemeClr val="accent1">
                    <a:lumMod val="75000"/>
                  </a:schemeClr>
                </a:solidFill>
              </a:rPr>
              <a:t>certificata</a:t>
            </a:r>
            <a:r>
              <a:rPr lang="en-US" sz="2400" dirty="0">
                <a:solidFill>
                  <a:schemeClr val="accent1">
                    <a:lumMod val="75000"/>
                  </a:schemeClr>
                </a:solidFill>
              </a:rPr>
              <a:t>, in </a:t>
            </a:r>
            <a:r>
              <a:rPr lang="en-US" sz="2400" dirty="0" err="1">
                <a:solidFill>
                  <a:schemeClr val="accent1">
                    <a:lumMod val="75000"/>
                  </a:schemeClr>
                </a:solidFill>
              </a:rPr>
              <a:t>mancanza</a:t>
            </a:r>
            <a:r>
              <a:rPr lang="en-US" sz="2400" dirty="0">
                <a:solidFill>
                  <a:schemeClr val="accent1">
                    <a:lumMod val="75000"/>
                  </a:schemeClr>
                </a:solidFill>
              </a:rPr>
              <a:t>, le successive </a:t>
            </a:r>
            <a:r>
              <a:rPr lang="en-US" sz="2400" dirty="0" err="1">
                <a:solidFill>
                  <a:schemeClr val="accent1">
                    <a:lumMod val="75000"/>
                  </a:schemeClr>
                </a:solidFill>
              </a:rPr>
              <a:t>comunicazioni</a:t>
            </a:r>
            <a:r>
              <a:rPr lang="en-US" sz="2400" dirty="0">
                <a:solidFill>
                  <a:schemeClr val="accent1">
                    <a:lumMod val="75000"/>
                  </a:schemeClr>
                </a:solidFill>
              </a:rPr>
              <a:t> </a:t>
            </a:r>
            <a:r>
              <a:rPr lang="en-US" sz="2400" dirty="0" err="1">
                <a:solidFill>
                  <a:schemeClr val="accent1">
                    <a:lumMod val="75000"/>
                  </a:schemeClr>
                </a:solidFill>
              </a:rPr>
              <a:t>sono</a:t>
            </a:r>
            <a:r>
              <a:rPr lang="en-US" sz="2400" dirty="0">
                <a:solidFill>
                  <a:schemeClr val="accent1">
                    <a:lumMod val="75000"/>
                  </a:schemeClr>
                </a:solidFill>
              </a:rPr>
              <a:t> </a:t>
            </a:r>
            <a:r>
              <a:rPr lang="en-US" sz="2400" dirty="0" err="1">
                <a:solidFill>
                  <a:schemeClr val="accent1">
                    <a:lumMod val="75000"/>
                  </a:schemeClr>
                </a:solidFill>
              </a:rPr>
              <a:t>effettuate</a:t>
            </a:r>
            <a:r>
              <a:rPr lang="en-US" sz="2400" dirty="0">
                <a:solidFill>
                  <a:schemeClr val="accent1">
                    <a:lumMod val="75000"/>
                  </a:schemeClr>
                </a:solidFill>
              </a:rPr>
              <a:t> </a:t>
            </a:r>
            <a:r>
              <a:rPr lang="en-US" sz="2400" dirty="0" err="1">
                <a:solidFill>
                  <a:schemeClr val="accent1">
                    <a:lumMod val="75000"/>
                  </a:schemeClr>
                </a:solidFill>
              </a:rPr>
              <a:t>mediante</a:t>
            </a:r>
            <a:r>
              <a:rPr lang="en-US" sz="2400" dirty="0">
                <a:solidFill>
                  <a:schemeClr val="accent1">
                    <a:lumMod val="75000"/>
                  </a:schemeClr>
                </a:solidFill>
              </a:rPr>
              <a:t> </a:t>
            </a:r>
            <a:r>
              <a:rPr lang="en-US" sz="2400" dirty="0" err="1">
                <a:solidFill>
                  <a:schemeClr val="accent1">
                    <a:lumMod val="75000"/>
                  </a:schemeClr>
                </a:solidFill>
              </a:rPr>
              <a:t>deposito</a:t>
            </a:r>
            <a:r>
              <a:rPr lang="en-US" sz="2400" dirty="0">
                <a:solidFill>
                  <a:schemeClr val="accent1">
                    <a:lumMod val="75000"/>
                  </a:schemeClr>
                </a:solidFill>
              </a:rPr>
              <a:t> in </a:t>
            </a:r>
            <a:r>
              <a:rPr lang="en-US" sz="2400" dirty="0" err="1">
                <a:solidFill>
                  <a:schemeClr val="accent1">
                    <a:lumMod val="75000"/>
                  </a:schemeClr>
                </a:solidFill>
              </a:rPr>
              <a:t>Cancelleria</a:t>
            </a:r>
            <a:endParaRPr lang="en-US" sz="2400" dirty="0">
              <a:solidFill>
                <a:schemeClr val="accent1">
                  <a:lumMod val="75000"/>
                </a:schemeClr>
              </a:solidFill>
            </a:endParaRPr>
          </a:p>
          <a:p>
            <a:pPr indent="-228600" defTabSz="914400">
              <a:lnSpc>
                <a:spcPct val="90000"/>
              </a:lnSpc>
              <a:buFont typeface="Arial" panose="020B0604020202020204" pitchFamily="34" charset="0"/>
              <a:buChar char="•"/>
            </a:pPr>
            <a:r>
              <a:rPr lang="en-US" sz="2400" dirty="0">
                <a:solidFill>
                  <a:schemeClr val="accent1">
                    <a:lumMod val="75000"/>
                  </a:schemeClr>
                </a:solidFill>
              </a:rPr>
              <a:t>Nei venti </a:t>
            </a:r>
            <a:r>
              <a:rPr lang="en-US" sz="2400" dirty="0" err="1">
                <a:solidFill>
                  <a:schemeClr val="accent1">
                    <a:lumMod val="75000"/>
                  </a:schemeClr>
                </a:solidFill>
              </a:rPr>
              <a:t>giorni</a:t>
            </a:r>
            <a:r>
              <a:rPr lang="en-US" sz="2400" dirty="0">
                <a:solidFill>
                  <a:schemeClr val="accent1">
                    <a:lumMod val="75000"/>
                  </a:schemeClr>
                </a:solidFill>
              </a:rPr>
              <a:t> </a:t>
            </a:r>
            <a:r>
              <a:rPr lang="en-US" sz="2400" dirty="0" err="1">
                <a:solidFill>
                  <a:schemeClr val="accent1">
                    <a:lumMod val="75000"/>
                  </a:schemeClr>
                </a:solidFill>
              </a:rPr>
              <a:t>successivi</a:t>
            </a:r>
            <a:r>
              <a:rPr lang="en-US" sz="2400" dirty="0">
                <a:solidFill>
                  <a:schemeClr val="accent1">
                    <a:lumMod val="75000"/>
                  </a:schemeClr>
                </a:solidFill>
              </a:rPr>
              <a:t> </a:t>
            </a:r>
            <a:r>
              <a:rPr lang="en-US" sz="2400" dirty="0" err="1">
                <a:solidFill>
                  <a:schemeClr val="accent1">
                    <a:lumMod val="75000"/>
                  </a:schemeClr>
                </a:solidFill>
              </a:rPr>
              <a:t>alla</a:t>
            </a:r>
            <a:r>
              <a:rPr lang="en-US" sz="2400" dirty="0">
                <a:solidFill>
                  <a:schemeClr val="accent1">
                    <a:lumMod val="75000"/>
                  </a:schemeClr>
                </a:solidFill>
              </a:rPr>
              <a:t> </a:t>
            </a:r>
            <a:r>
              <a:rPr lang="en-US" sz="2400" dirty="0" err="1">
                <a:solidFill>
                  <a:schemeClr val="accent1">
                    <a:lumMod val="75000"/>
                  </a:schemeClr>
                </a:solidFill>
              </a:rPr>
              <a:t>comunicazione</a:t>
            </a:r>
            <a:r>
              <a:rPr lang="en-US" sz="2400" dirty="0">
                <a:solidFill>
                  <a:schemeClr val="accent1">
                    <a:lumMod val="75000"/>
                  </a:schemeClr>
                </a:solidFill>
              </a:rPr>
              <a:t> ogni </a:t>
            </a:r>
            <a:r>
              <a:rPr lang="en-US" sz="2400" dirty="0" err="1">
                <a:solidFill>
                  <a:schemeClr val="accent1">
                    <a:lumMod val="75000"/>
                  </a:schemeClr>
                </a:solidFill>
              </a:rPr>
              <a:t>creditore</a:t>
            </a:r>
            <a:r>
              <a:rPr lang="en-US" sz="2400" dirty="0">
                <a:solidFill>
                  <a:schemeClr val="accent1">
                    <a:lumMod val="75000"/>
                  </a:schemeClr>
                </a:solidFill>
              </a:rPr>
              <a:t> </a:t>
            </a:r>
            <a:r>
              <a:rPr lang="en-US" sz="2400" dirty="0" err="1">
                <a:solidFill>
                  <a:schemeClr val="accent1">
                    <a:lumMod val="75000"/>
                  </a:schemeClr>
                </a:solidFill>
              </a:rPr>
              <a:t>puo</a:t>
            </a:r>
            <a:r>
              <a:rPr lang="en-US" sz="2400" dirty="0">
                <a:solidFill>
                  <a:schemeClr val="accent1">
                    <a:lumMod val="75000"/>
                  </a:schemeClr>
                </a:solidFill>
              </a:rPr>
              <a:t>' </a:t>
            </a:r>
            <a:r>
              <a:rPr lang="en-US" sz="2400" dirty="0" err="1">
                <a:solidFill>
                  <a:schemeClr val="accent1">
                    <a:lumMod val="75000"/>
                  </a:schemeClr>
                </a:solidFill>
              </a:rPr>
              <a:t>presentare</a:t>
            </a:r>
            <a:r>
              <a:rPr lang="en-US" sz="2400" dirty="0">
                <a:solidFill>
                  <a:schemeClr val="accent1">
                    <a:lumMod val="75000"/>
                  </a:schemeClr>
                </a:solidFill>
              </a:rPr>
              <a:t> </a:t>
            </a:r>
            <a:r>
              <a:rPr lang="en-US" sz="2400" dirty="0" err="1">
                <a:solidFill>
                  <a:schemeClr val="accent1">
                    <a:lumMod val="75000"/>
                  </a:schemeClr>
                </a:solidFill>
              </a:rPr>
              <a:t>osservazioni</a:t>
            </a:r>
            <a:r>
              <a:rPr lang="en-US" sz="2400" dirty="0">
                <a:solidFill>
                  <a:schemeClr val="accent1">
                    <a:lumMod val="75000"/>
                  </a:schemeClr>
                </a:solidFill>
              </a:rPr>
              <a:t>, </a:t>
            </a:r>
            <a:r>
              <a:rPr lang="en-US" sz="2400" dirty="0" err="1">
                <a:solidFill>
                  <a:schemeClr val="accent1">
                    <a:lumMod val="75000"/>
                  </a:schemeClr>
                </a:solidFill>
              </a:rPr>
              <a:t>inviandole</a:t>
            </a:r>
            <a:r>
              <a:rPr lang="en-US" sz="2400" dirty="0">
                <a:solidFill>
                  <a:schemeClr val="accent1">
                    <a:lumMod val="75000"/>
                  </a:schemeClr>
                </a:solidFill>
              </a:rPr>
              <a:t> </a:t>
            </a:r>
            <a:r>
              <a:rPr lang="en-US" sz="2400" dirty="0" err="1">
                <a:solidFill>
                  <a:schemeClr val="accent1">
                    <a:lumMod val="75000"/>
                  </a:schemeClr>
                </a:solidFill>
              </a:rPr>
              <a:t>all'indirizzo</a:t>
            </a:r>
            <a:r>
              <a:rPr lang="en-US" sz="2400" dirty="0">
                <a:solidFill>
                  <a:schemeClr val="accent1">
                    <a:lumMod val="75000"/>
                  </a:schemeClr>
                </a:solidFill>
              </a:rPr>
              <a:t> di </a:t>
            </a:r>
            <a:r>
              <a:rPr lang="en-US" sz="2400" dirty="0" err="1">
                <a:solidFill>
                  <a:schemeClr val="accent1">
                    <a:lumMod val="75000"/>
                  </a:schemeClr>
                </a:solidFill>
              </a:rPr>
              <a:t>posta</a:t>
            </a:r>
            <a:r>
              <a:rPr lang="en-US" sz="2400" dirty="0">
                <a:solidFill>
                  <a:schemeClr val="accent1">
                    <a:lumMod val="75000"/>
                  </a:schemeClr>
                </a:solidFill>
              </a:rPr>
              <a:t> </a:t>
            </a:r>
            <a:r>
              <a:rPr lang="en-US" sz="2400" dirty="0" err="1">
                <a:solidFill>
                  <a:schemeClr val="accent1">
                    <a:lumMod val="75000"/>
                  </a:schemeClr>
                </a:solidFill>
              </a:rPr>
              <a:t>elettronica</a:t>
            </a:r>
            <a:r>
              <a:rPr lang="en-US" sz="2400" dirty="0">
                <a:solidFill>
                  <a:schemeClr val="accent1">
                    <a:lumMod val="75000"/>
                  </a:schemeClr>
                </a:solidFill>
              </a:rPr>
              <a:t> </a:t>
            </a:r>
            <a:r>
              <a:rPr lang="en-US" sz="2400" dirty="0" err="1">
                <a:solidFill>
                  <a:schemeClr val="accent1">
                    <a:lumMod val="75000"/>
                  </a:schemeClr>
                </a:solidFill>
              </a:rPr>
              <a:t>certificata</a:t>
            </a:r>
            <a:r>
              <a:rPr lang="en-US" sz="2400" dirty="0">
                <a:solidFill>
                  <a:schemeClr val="accent1">
                    <a:lumMod val="75000"/>
                  </a:schemeClr>
                </a:solidFill>
              </a:rPr>
              <a:t> </a:t>
            </a:r>
            <a:r>
              <a:rPr lang="en-US" sz="2400" dirty="0" err="1">
                <a:solidFill>
                  <a:schemeClr val="accent1">
                    <a:lumMod val="75000"/>
                  </a:schemeClr>
                </a:solidFill>
              </a:rPr>
              <a:t>dell'OCC</a:t>
            </a:r>
            <a:endParaRPr lang="en-US" sz="2400" dirty="0">
              <a:solidFill>
                <a:schemeClr val="accent1">
                  <a:lumMod val="75000"/>
                </a:schemeClr>
              </a:solidFill>
            </a:endParaRPr>
          </a:p>
          <a:p>
            <a:pPr indent="-228600" defTabSz="914400">
              <a:lnSpc>
                <a:spcPct val="90000"/>
              </a:lnSpc>
              <a:buFont typeface="Arial" panose="020B0604020202020204" pitchFamily="34" charset="0"/>
              <a:buChar char="•"/>
            </a:pPr>
            <a:endParaRPr lang="en-US" sz="1300" dirty="0"/>
          </a:p>
          <a:p>
            <a:pPr indent="-228600" defTabSz="914400">
              <a:lnSpc>
                <a:spcPct val="90000"/>
              </a:lnSpc>
              <a:buFont typeface="Arial" panose="020B0604020202020204" pitchFamily="34" charset="0"/>
              <a:buChar char="•"/>
            </a:pPr>
            <a:endParaRPr lang="en-US" sz="1300" dirty="0"/>
          </a:p>
          <a:p>
            <a:pPr lvl="1"/>
            <a:endParaRPr lang="en-US" sz="1300" dirty="0"/>
          </a:p>
          <a:p>
            <a:pPr lvl="1"/>
            <a:endParaRPr lang="en-US" sz="1300" dirty="0"/>
          </a:p>
          <a:p>
            <a:pPr indent="-228600" defTabSz="914400">
              <a:lnSpc>
                <a:spcPct val="90000"/>
              </a:lnSpc>
              <a:buFont typeface="Arial" panose="020B0604020202020204" pitchFamily="34" charset="0"/>
              <a:buChar char="•"/>
            </a:pPr>
            <a:endParaRPr lang="en-US" sz="1300" dirty="0"/>
          </a:p>
          <a:p>
            <a:pPr indent="-228600" defTabSz="914400">
              <a:lnSpc>
                <a:spcPct val="90000"/>
              </a:lnSpc>
              <a:buFont typeface="Arial" panose="020B0604020202020204" pitchFamily="34" charset="0"/>
              <a:buChar char="•"/>
            </a:pPr>
            <a:endParaRPr lang="en-US" sz="1300" dirty="0"/>
          </a:p>
          <a:p>
            <a:pPr indent="-228600" defTabSz="914400">
              <a:lnSpc>
                <a:spcPct val="90000"/>
              </a:lnSpc>
              <a:buFont typeface="Arial" panose="020B0604020202020204" pitchFamily="34" charset="0"/>
              <a:buChar char="•"/>
            </a:pPr>
            <a:endParaRPr lang="en-US" sz="1300"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15</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91831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38200" y="365125"/>
            <a:ext cx="10515599"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cap="all" dirty="0" err="1">
                <a:solidFill>
                  <a:srgbClr val="C00000"/>
                </a:solidFill>
              </a:rPr>
              <a:t>L’intervento</a:t>
            </a:r>
            <a:r>
              <a:rPr lang="en-US" b="1" cap="all" dirty="0">
                <a:solidFill>
                  <a:srgbClr val="C00000"/>
                </a:solidFill>
              </a:rPr>
              <a:t> </a:t>
            </a:r>
            <a:r>
              <a:rPr lang="en-US" b="1" cap="all" dirty="0" err="1">
                <a:solidFill>
                  <a:srgbClr val="C00000"/>
                </a:solidFill>
              </a:rPr>
              <a:t>dei</a:t>
            </a:r>
            <a:r>
              <a:rPr lang="en-US" b="1" cap="all" dirty="0">
                <a:solidFill>
                  <a:srgbClr val="C00000"/>
                </a:solidFill>
              </a:rPr>
              <a:t> </a:t>
            </a:r>
            <a:r>
              <a:rPr lang="en-US" b="1" cap="all" dirty="0" err="1">
                <a:solidFill>
                  <a:srgbClr val="C00000"/>
                </a:solidFill>
              </a:rPr>
              <a:t>creditori</a:t>
            </a:r>
            <a:r>
              <a:rPr lang="en-US" b="1" cap="all" dirty="0">
                <a:solidFill>
                  <a:srgbClr val="C00000"/>
                </a:solidFill>
              </a:rPr>
              <a:t>  e </a:t>
            </a:r>
            <a:r>
              <a:rPr lang="en-US" b="1" cap="all" dirty="0" err="1">
                <a:solidFill>
                  <a:srgbClr val="C00000"/>
                </a:solidFill>
              </a:rPr>
              <a:t>l’eventuale</a:t>
            </a:r>
            <a:r>
              <a:rPr lang="en-US" b="1" cap="all" dirty="0">
                <a:solidFill>
                  <a:srgbClr val="C00000"/>
                </a:solidFill>
              </a:rPr>
              <a:t> </a:t>
            </a:r>
            <a:br>
              <a:rPr lang="en-US" b="1" cap="all" dirty="0">
                <a:solidFill>
                  <a:srgbClr val="C00000"/>
                </a:solidFill>
              </a:rPr>
            </a:br>
            <a:r>
              <a:rPr lang="en-US" b="1" i="1" cap="all" dirty="0">
                <a:solidFill>
                  <a:srgbClr val="C00000"/>
                </a:solidFill>
              </a:rPr>
              <a:t>cram down</a:t>
            </a:r>
          </a:p>
        </p:txBody>
      </p:sp>
      <p:sp>
        <p:nvSpPr>
          <p:cNvPr id="4" name="Text Placeholder 3"/>
          <p:cNvSpPr>
            <a:spLocks noGrp="1"/>
          </p:cNvSpPr>
          <p:nvPr>
            <p:ph type="body" sz="quarter" idx="14"/>
          </p:nvPr>
        </p:nvSpPr>
        <p:spPr>
          <a:xfrm>
            <a:off x="399482" y="1969049"/>
            <a:ext cx="8686152" cy="4348163"/>
          </a:xfrm>
        </p:spPr>
        <p:txBody>
          <a:bodyPr vert="horz" lIns="91440" tIns="45720" rIns="91440" bIns="45720" rtlCol="0">
            <a:normAutofit fontScale="92500" lnSpcReduction="10000"/>
          </a:bodyPr>
          <a:lstStyle/>
          <a:p>
            <a:pPr marL="457200" indent="-228600" algn="just" defTabSz="914400">
              <a:lnSpc>
                <a:spcPct val="90000"/>
              </a:lnSpc>
              <a:buFont typeface="Arial" panose="020B0604020202020204" pitchFamily="34" charset="0"/>
              <a:buChar char="•"/>
            </a:pPr>
            <a:r>
              <a:rPr lang="en-US" sz="2400" dirty="0">
                <a:solidFill>
                  <a:schemeClr val="accent1">
                    <a:lumMod val="75000"/>
                  </a:schemeClr>
                </a:solidFill>
              </a:rPr>
              <a:t>Il Giudice </a:t>
            </a:r>
            <a:r>
              <a:rPr lang="en-US" sz="2400" dirty="0" err="1">
                <a:solidFill>
                  <a:schemeClr val="accent1">
                    <a:lumMod val="75000"/>
                  </a:schemeClr>
                </a:solidFill>
              </a:rPr>
              <a:t>può</a:t>
            </a:r>
            <a:r>
              <a:rPr lang="en-US" sz="2400" dirty="0">
                <a:solidFill>
                  <a:schemeClr val="accent1">
                    <a:lumMod val="75000"/>
                  </a:schemeClr>
                </a:solidFill>
              </a:rPr>
              <a:t> </a:t>
            </a:r>
            <a:r>
              <a:rPr lang="en-US" sz="2400" dirty="0" err="1">
                <a:solidFill>
                  <a:schemeClr val="accent1">
                    <a:lumMod val="75000"/>
                  </a:schemeClr>
                </a:solidFill>
              </a:rPr>
              <a:t>sospendere</a:t>
            </a:r>
            <a:r>
              <a:rPr lang="en-US" sz="2400" dirty="0">
                <a:solidFill>
                  <a:schemeClr val="accent1">
                    <a:lumMod val="75000"/>
                  </a:schemeClr>
                </a:solidFill>
              </a:rPr>
              <a:t> le </a:t>
            </a:r>
            <a:r>
              <a:rPr lang="en-US" sz="2400" dirty="0" err="1">
                <a:solidFill>
                  <a:schemeClr val="accent1">
                    <a:lumMod val="75000"/>
                  </a:schemeClr>
                </a:solidFill>
              </a:rPr>
              <a:t>esecuzioni</a:t>
            </a:r>
            <a:r>
              <a:rPr lang="en-US" sz="2400" dirty="0">
                <a:solidFill>
                  <a:schemeClr val="accent1">
                    <a:lumMod val="75000"/>
                  </a:schemeClr>
                </a:solidFill>
              </a:rPr>
              <a:t> </a:t>
            </a:r>
            <a:r>
              <a:rPr lang="en-US" sz="2400" dirty="0" err="1">
                <a:solidFill>
                  <a:schemeClr val="accent1">
                    <a:lumMod val="75000"/>
                  </a:schemeClr>
                </a:solidFill>
              </a:rPr>
              <a:t>forzate</a:t>
            </a:r>
            <a:r>
              <a:rPr lang="en-US" sz="2400" dirty="0">
                <a:solidFill>
                  <a:schemeClr val="accent1">
                    <a:lumMod val="75000"/>
                  </a:schemeClr>
                </a:solidFill>
              </a:rPr>
              <a:t> e </a:t>
            </a:r>
            <a:r>
              <a:rPr lang="en-US" sz="2400" dirty="0" err="1">
                <a:solidFill>
                  <a:schemeClr val="accent1">
                    <a:lumMod val="75000"/>
                  </a:schemeClr>
                </a:solidFill>
              </a:rPr>
              <a:t>vietare</a:t>
            </a:r>
            <a:r>
              <a:rPr lang="en-US" sz="2400" dirty="0">
                <a:solidFill>
                  <a:schemeClr val="accent1">
                    <a:lumMod val="75000"/>
                  </a:schemeClr>
                </a:solidFill>
              </a:rPr>
              <a:t> </a:t>
            </a:r>
            <a:r>
              <a:rPr lang="en-US" sz="2400" dirty="0" err="1">
                <a:solidFill>
                  <a:schemeClr val="accent1">
                    <a:lumMod val="75000"/>
                  </a:schemeClr>
                </a:solidFill>
              </a:rPr>
              <a:t>azioni</a:t>
            </a:r>
            <a:r>
              <a:rPr lang="en-US" sz="2400" dirty="0">
                <a:solidFill>
                  <a:schemeClr val="accent1">
                    <a:lumMod val="75000"/>
                  </a:schemeClr>
                </a:solidFill>
              </a:rPr>
              <a:t> </a:t>
            </a:r>
            <a:r>
              <a:rPr lang="en-US" sz="2400" dirty="0" err="1">
                <a:solidFill>
                  <a:schemeClr val="accent1">
                    <a:lumMod val="75000"/>
                  </a:schemeClr>
                </a:solidFill>
              </a:rPr>
              <a:t>esecutive</a:t>
            </a:r>
            <a:r>
              <a:rPr lang="en-US" sz="2400" dirty="0">
                <a:solidFill>
                  <a:schemeClr val="accent1">
                    <a:lumMod val="75000"/>
                  </a:schemeClr>
                </a:solidFill>
              </a:rPr>
              <a:t> o </a:t>
            </a:r>
            <a:r>
              <a:rPr lang="en-US" sz="2400" dirty="0" err="1">
                <a:solidFill>
                  <a:schemeClr val="accent1">
                    <a:lumMod val="75000"/>
                  </a:schemeClr>
                </a:solidFill>
              </a:rPr>
              <a:t>cautelari</a:t>
            </a:r>
            <a:r>
              <a:rPr lang="en-US" sz="2400" dirty="0">
                <a:solidFill>
                  <a:schemeClr val="accent1">
                    <a:lumMod val="75000"/>
                  </a:schemeClr>
                </a:solidFill>
              </a:rPr>
              <a:t> </a:t>
            </a:r>
            <a:r>
              <a:rPr lang="en-US" sz="2400" dirty="0" err="1">
                <a:solidFill>
                  <a:schemeClr val="accent1">
                    <a:lumMod val="75000"/>
                  </a:schemeClr>
                </a:solidFill>
              </a:rPr>
              <a:t>sul</a:t>
            </a:r>
            <a:r>
              <a:rPr lang="en-US" sz="2400" dirty="0">
                <a:solidFill>
                  <a:schemeClr val="accent1">
                    <a:lumMod val="75000"/>
                  </a:schemeClr>
                </a:solidFill>
              </a:rPr>
              <a:t> </a:t>
            </a:r>
            <a:r>
              <a:rPr lang="en-US" sz="2400" dirty="0" err="1">
                <a:solidFill>
                  <a:schemeClr val="accent1">
                    <a:lumMod val="75000"/>
                  </a:schemeClr>
                </a:solidFill>
              </a:rPr>
              <a:t>patrimonio</a:t>
            </a:r>
            <a:r>
              <a:rPr lang="en-US" sz="2400" dirty="0">
                <a:solidFill>
                  <a:schemeClr val="accent1">
                    <a:lumMod val="75000"/>
                  </a:schemeClr>
                </a:solidFill>
              </a:rPr>
              <a:t> del </a:t>
            </a:r>
            <a:r>
              <a:rPr lang="en-US" sz="2400" dirty="0" err="1">
                <a:solidFill>
                  <a:schemeClr val="accent1">
                    <a:lumMod val="75000"/>
                  </a:schemeClr>
                </a:solidFill>
              </a:rPr>
              <a:t>consumatore</a:t>
            </a:r>
            <a:r>
              <a:rPr lang="en-US" sz="2400" dirty="0">
                <a:solidFill>
                  <a:schemeClr val="accent1">
                    <a:lumMod val="75000"/>
                  </a:schemeClr>
                </a:solidFill>
              </a:rPr>
              <a:t> </a:t>
            </a:r>
            <a:r>
              <a:rPr lang="en-US" sz="2400" dirty="0" err="1">
                <a:solidFill>
                  <a:schemeClr val="accent1">
                    <a:lumMod val="75000"/>
                  </a:schemeClr>
                </a:solidFill>
              </a:rPr>
              <a:t>fino</a:t>
            </a:r>
            <a:r>
              <a:rPr lang="en-US" sz="2400" dirty="0">
                <a:solidFill>
                  <a:schemeClr val="accent1">
                    <a:lumMod val="75000"/>
                  </a:schemeClr>
                </a:solidFill>
              </a:rPr>
              <a:t> </a:t>
            </a:r>
            <a:r>
              <a:rPr lang="en-US" sz="2400" dirty="0" err="1">
                <a:solidFill>
                  <a:schemeClr val="accent1">
                    <a:lumMod val="75000"/>
                  </a:schemeClr>
                </a:solidFill>
              </a:rPr>
              <a:t>alla</a:t>
            </a:r>
            <a:r>
              <a:rPr lang="en-US" sz="2400" dirty="0">
                <a:solidFill>
                  <a:schemeClr val="accent1">
                    <a:lumMod val="75000"/>
                  </a:schemeClr>
                </a:solidFill>
              </a:rPr>
              <a:t> </a:t>
            </a:r>
            <a:r>
              <a:rPr lang="en-US" sz="2400" dirty="0" err="1">
                <a:solidFill>
                  <a:schemeClr val="accent1">
                    <a:lumMod val="75000"/>
                  </a:schemeClr>
                </a:solidFill>
              </a:rPr>
              <a:t>conclusione</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procedura</a:t>
            </a:r>
            <a:r>
              <a:rPr lang="en-US" sz="2400" dirty="0">
                <a:solidFill>
                  <a:schemeClr val="accent1">
                    <a:lumMod val="75000"/>
                  </a:schemeClr>
                </a:solidFill>
              </a:rPr>
              <a:t>.</a:t>
            </a:r>
          </a:p>
          <a:p>
            <a:pPr marL="457200" indent="-228600" algn="just" defTabSz="914400">
              <a:lnSpc>
                <a:spcPct val="90000"/>
              </a:lnSpc>
              <a:buFont typeface="Arial" panose="020B0604020202020204" pitchFamily="34" charset="0"/>
              <a:buChar char="•"/>
            </a:pPr>
            <a:r>
              <a:rPr lang="en-US" sz="2400" dirty="0" err="1">
                <a:solidFill>
                  <a:schemeClr val="accent1">
                    <a:lumMod val="75000"/>
                  </a:schemeClr>
                </a:solidFill>
              </a:rPr>
              <a:t>Può</a:t>
            </a:r>
            <a:r>
              <a:rPr lang="en-US" sz="2400" dirty="0">
                <a:solidFill>
                  <a:schemeClr val="accent1">
                    <a:lumMod val="75000"/>
                  </a:schemeClr>
                </a:solidFill>
              </a:rPr>
              <a:t> </a:t>
            </a:r>
            <a:r>
              <a:rPr lang="en-US" sz="2400" dirty="0" err="1">
                <a:solidFill>
                  <a:schemeClr val="accent1">
                    <a:lumMod val="75000"/>
                  </a:schemeClr>
                </a:solidFill>
              </a:rPr>
              <a:t>vietare</a:t>
            </a:r>
            <a:r>
              <a:rPr lang="en-US" sz="2400" dirty="0">
                <a:solidFill>
                  <a:schemeClr val="accent1">
                    <a:lumMod val="75000"/>
                  </a:schemeClr>
                </a:solidFill>
              </a:rPr>
              <a:t> </a:t>
            </a:r>
            <a:r>
              <a:rPr lang="en-US" sz="2400" dirty="0" err="1">
                <a:solidFill>
                  <a:schemeClr val="accent1">
                    <a:lumMod val="75000"/>
                  </a:schemeClr>
                </a:solidFill>
              </a:rPr>
              <a:t>atti</a:t>
            </a:r>
            <a:r>
              <a:rPr lang="en-US" sz="2400" dirty="0">
                <a:solidFill>
                  <a:schemeClr val="accent1">
                    <a:lumMod val="75000"/>
                  </a:schemeClr>
                </a:solidFill>
              </a:rPr>
              <a:t> </a:t>
            </a:r>
            <a:r>
              <a:rPr lang="en-US" sz="2400" dirty="0" err="1">
                <a:solidFill>
                  <a:schemeClr val="accent1">
                    <a:lumMod val="75000"/>
                  </a:schemeClr>
                </a:solidFill>
              </a:rPr>
              <a:t>eccedenti</a:t>
            </a:r>
            <a:r>
              <a:rPr lang="en-US" sz="2400" dirty="0">
                <a:solidFill>
                  <a:schemeClr val="accent1">
                    <a:lumMod val="75000"/>
                  </a:schemeClr>
                </a:solidFill>
              </a:rPr>
              <a:t> </a:t>
            </a:r>
            <a:r>
              <a:rPr lang="en-US" sz="2400" dirty="0" err="1">
                <a:solidFill>
                  <a:schemeClr val="accent1">
                    <a:lumMod val="75000"/>
                  </a:schemeClr>
                </a:solidFill>
              </a:rPr>
              <a:t>l’ordinaria</a:t>
            </a:r>
            <a:r>
              <a:rPr lang="en-US" sz="2400" dirty="0">
                <a:solidFill>
                  <a:schemeClr val="accent1">
                    <a:lumMod val="75000"/>
                  </a:schemeClr>
                </a:solidFill>
              </a:rPr>
              <a:t> </a:t>
            </a:r>
            <a:r>
              <a:rPr lang="en-US" sz="2400" dirty="0" err="1">
                <a:solidFill>
                  <a:schemeClr val="accent1">
                    <a:lumMod val="75000"/>
                  </a:schemeClr>
                </a:solidFill>
              </a:rPr>
              <a:t>amministrazione</a:t>
            </a:r>
            <a:r>
              <a:rPr lang="en-US" sz="2400" dirty="0">
                <a:solidFill>
                  <a:schemeClr val="accent1">
                    <a:lumMod val="75000"/>
                  </a:schemeClr>
                </a:solidFill>
              </a:rPr>
              <a:t> senza </a:t>
            </a:r>
            <a:r>
              <a:rPr lang="en-US" sz="2400" dirty="0" err="1">
                <a:solidFill>
                  <a:schemeClr val="accent1">
                    <a:lumMod val="75000"/>
                  </a:schemeClr>
                </a:solidFill>
              </a:rPr>
              <a:t>autorizzazione</a:t>
            </a:r>
            <a:r>
              <a:rPr lang="en-US" sz="2400" dirty="0">
                <a:solidFill>
                  <a:schemeClr val="accent1">
                    <a:lumMod val="75000"/>
                  </a:schemeClr>
                </a:solidFill>
              </a:rPr>
              <a:t>.</a:t>
            </a:r>
          </a:p>
          <a:p>
            <a:pPr marL="457200" indent="-228600" algn="just" defTabSz="914400">
              <a:lnSpc>
                <a:spcPct val="90000"/>
              </a:lnSpc>
              <a:buFont typeface="Arial" panose="020B0604020202020204" pitchFamily="34" charset="0"/>
              <a:buChar char="•"/>
            </a:pPr>
            <a:r>
              <a:rPr lang="en-US" sz="2400" dirty="0">
                <a:solidFill>
                  <a:schemeClr val="accent1">
                    <a:lumMod val="75000"/>
                  </a:schemeClr>
                </a:solidFill>
              </a:rPr>
              <a:t>Le </a:t>
            </a:r>
            <a:r>
              <a:rPr lang="en-US" sz="2400" dirty="0" err="1">
                <a:solidFill>
                  <a:schemeClr val="accent1">
                    <a:lumMod val="75000"/>
                  </a:schemeClr>
                </a:solidFill>
              </a:rPr>
              <a:t>misure</a:t>
            </a:r>
            <a:r>
              <a:rPr lang="en-US" sz="2400" dirty="0">
                <a:solidFill>
                  <a:schemeClr val="accent1">
                    <a:lumMod val="75000"/>
                  </a:schemeClr>
                </a:solidFill>
              </a:rPr>
              <a:t> </a:t>
            </a:r>
            <a:r>
              <a:rPr lang="en-US" sz="2400" dirty="0" err="1">
                <a:solidFill>
                  <a:schemeClr val="accent1">
                    <a:lumMod val="75000"/>
                  </a:schemeClr>
                </a:solidFill>
              </a:rPr>
              <a:t>protettive</a:t>
            </a:r>
            <a:r>
              <a:rPr lang="en-US" sz="2400" dirty="0">
                <a:solidFill>
                  <a:schemeClr val="accent1">
                    <a:lumMod val="75000"/>
                  </a:schemeClr>
                </a:solidFill>
              </a:rPr>
              <a:t> </a:t>
            </a:r>
            <a:r>
              <a:rPr lang="en-US" sz="2400" dirty="0" err="1">
                <a:solidFill>
                  <a:schemeClr val="accent1">
                    <a:lumMod val="75000"/>
                  </a:schemeClr>
                </a:solidFill>
              </a:rPr>
              <a:t>possono</a:t>
            </a:r>
            <a:r>
              <a:rPr lang="en-US" sz="2400" dirty="0">
                <a:solidFill>
                  <a:schemeClr val="accent1">
                    <a:lumMod val="75000"/>
                  </a:schemeClr>
                </a:solidFill>
              </a:rPr>
              <a:t> </a:t>
            </a:r>
            <a:r>
              <a:rPr lang="en-US" sz="2400" dirty="0" err="1">
                <a:solidFill>
                  <a:schemeClr val="accent1">
                    <a:lumMod val="75000"/>
                  </a:schemeClr>
                </a:solidFill>
              </a:rPr>
              <a:t>essere</a:t>
            </a:r>
            <a:r>
              <a:rPr lang="en-US" sz="2400" dirty="0">
                <a:solidFill>
                  <a:schemeClr val="accent1">
                    <a:lumMod val="75000"/>
                  </a:schemeClr>
                </a:solidFill>
              </a:rPr>
              <a:t> </a:t>
            </a:r>
            <a:r>
              <a:rPr lang="en-US" sz="2400" dirty="0" err="1">
                <a:solidFill>
                  <a:schemeClr val="accent1">
                    <a:lumMod val="75000"/>
                  </a:schemeClr>
                </a:solidFill>
              </a:rPr>
              <a:t>revocate</a:t>
            </a:r>
            <a:r>
              <a:rPr lang="en-US" sz="2400" dirty="0">
                <a:solidFill>
                  <a:schemeClr val="accent1">
                    <a:lumMod val="75000"/>
                  </a:schemeClr>
                </a:solidFill>
              </a:rPr>
              <a:t> in </a:t>
            </a:r>
            <a:r>
              <a:rPr lang="en-US" sz="2400" dirty="0" err="1">
                <a:solidFill>
                  <a:schemeClr val="accent1">
                    <a:lumMod val="75000"/>
                  </a:schemeClr>
                </a:solidFill>
              </a:rPr>
              <a:t>caso</a:t>
            </a:r>
            <a:r>
              <a:rPr lang="en-US" sz="2400" dirty="0">
                <a:solidFill>
                  <a:schemeClr val="accent1">
                    <a:lumMod val="75000"/>
                  </a:schemeClr>
                </a:solidFill>
              </a:rPr>
              <a:t> di </a:t>
            </a:r>
            <a:r>
              <a:rPr lang="en-US" sz="2400" dirty="0" err="1">
                <a:solidFill>
                  <a:schemeClr val="accent1">
                    <a:lumMod val="75000"/>
                  </a:schemeClr>
                </a:solidFill>
              </a:rPr>
              <a:t>atti</a:t>
            </a:r>
            <a:r>
              <a:rPr lang="en-US" sz="2400" dirty="0">
                <a:solidFill>
                  <a:schemeClr val="accent1">
                    <a:lumMod val="75000"/>
                  </a:schemeClr>
                </a:solidFill>
              </a:rPr>
              <a:t> in </a:t>
            </a:r>
            <a:r>
              <a:rPr lang="en-US" sz="2400" dirty="0" err="1">
                <a:solidFill>
                  <a:schemeClr val="accent1">
                    <a:lumMod val="75000"/>
                  </a:schemeClr>
                </a:solidFill>
              </a:rPr>
              <a:t>frode</a:t>
            </a:r>
            <a:r>
              <a:rPr lang="en-US" sz="2400" dirty="0">
                <a:solidFill>
                  <a:schemeClr val="accent1">
                    <a:lumMod val="75000"/>
                  </a:schemeClr>
                </a:solidFill>
              </a:rPr>
              <a:t>, </a:t>
            </a:r>
            <a:r>
              <a:rPr lang="en-US" sz="2400" dirty="0" err="1">
                <a:solidFill>
                  <a:schemeClr val="accent1">
                    <a:lumMod val="75000"/>
                  </a:schemeClr>
                </a:solidFill>
              </a:rPr>
              <a:t>su</a:t>
            </a:r>
            <a:r>
              <a:rPr lang="en-US" sz="2400" dirty="0">
                <a:solidFill>
                  <a:schemeClr val="accent1">
                    <a:lumMod val="75000"/>
                  </a:schemeClr>
                </a:solidFill>
              </a:rPr>
              <a:t> </a:t>
            </a:r>
            <a:r>
              <a:rPr lang="en-US" sz="2400" dirty="0" err="1">
                <a:solidFill>
                  <a:schemeClr val="accent1">
                    <a:lumMod val="75000"/>
                  </a:schemeClr>
                </a:solidFill>
              </a:rPr>
              <a:t>richiesta</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creditori</a:t>
            </a:r>
            <a:r>
              <a:rPr lang="en-US" sz="2400" dirty="0">
                <a:solidFill>
                  <a:schemeClr val="accent1">
                    <a:lumMod val="75000"/>
                  </a:schemeClr>
                </a:solidFill>
              </a:rPr>
              <a:t> o </a:t>
            </a:r>
            <a:r>
              <a:rPr lang="en-US" sz="2400" dirty="0" err="1">
                <a:solidFill>
                  <a:schemeClr val="accent1">
                    <a:lumMod val="75000"/>
                  </a:schemeClr>
                </a:solidFill>
              </a:rPr>
              <a:t>d’ufficio</a:t>
            </a:r>
            <a:r>
              <a:rPr lang="en-US" sz="2400" dirty="0">
                <a:solidFill>
                  <a:schemeClr val="accent1">
                    <a:lumMod val="75000"/>
                  </a:schemeClr>
                </a:solidFill>
              </a:rPr>
              <a:t>.</a:t>
            </a:r>
          </a:p>
          <a:p>
            <a:pPr marL="457200" indent="-228600" algn="just" defTabSz="914400">
              <a:lnSpc>
                <a:spcPct val="90000"/>
              </a:lnSpc>
              <a:buFont typeface="Arial" panose="020B0604020202020204" pitchFamily="34" charset="0"/>
              <a:buChar char="•"/>
            </a:pPr>
            <a:r>
              <a:rPr lang="en-US" sz="2400" dirty="0">
                <a:solidFill>
                  <a:schemeClr val="accent1">
                    <a:lumMod val="75000"/>
                  </a:schemeClr>
                </a:solidFill>
              </a:rPr>
              <a:t>L’OCC, </a:t>
            </a:r>
            <a:r>
              <a:rPr lang="en-US" sz="2400" dirty="0" err="1">
                <a:solidFill>
                  <a:schemeClr val="accent1">
                    <a:lumMod val="75000"/>
                  </a:schemeClr>
                </a:solidFill>
              </a:rPr>
              <a:t>entro</a:t>
            </a:r>
            <a:r>
              <a:rPr lang="en-US" sz="2400" dirty="0">
                <a:solidFill>
                  <a:schemeClr val="accent1">
                    <a:lumMod val="75000"/>
                  </a:schemeClr>
                </a:solidFill>
              </a:rPr>
              <a:t> 10 </a:t>
            </a:r>
            <a:r>
              <a:rPr lang="en-US" sz="2400" dirty="0" err="1">
                <a:solidFill>
                  <a:schemeClr val="accent1">
                    <a:lumMod val="75000"/>
                  </a:schemeClr>
                </a:solidFill>
              </a:rPr>
              <a:t>giorni</a:t>
            </a:r>
            <a:r>
              <a:rPr lang="en-US" sz="2400" dirty="0">
                <a:solidFill>
                  <a:schemeClr val="accent1">
                    <a:lumMod val="75000"/>
                  </a:schemeClr>
                </a:solidFill>
              </a:rPr>
              <a:t> </a:t>
            </a:r>
            <a:r>
              <a:rPr lang="en-US" sz="2400" dirty="0" err="1">
                <a:solidFill>
                  <a:schemeClr val="accent1">
                    <a:lumMod val="75000"/>
                  </a:schemeClr>
                </a:solidFill>
              </a:rPr>
              <a:t>dalla</a:t>
            </a:r>
            <a:r>
              <a:rPr lang="en-US" sz="2400" dirty="0">
                <a:solidFill>
                  <a:schemeClr val="accent1">
                    <a:lumMod val="75000"/>
                  </a:schemeClr>
                </a:solidFill>
              </a:rPr>
              <a:t> </a:t>
            </a:r>
            <a:r>
              <a:rPr lang="en-US" sz="2400" dirty="0" err="1">
                <a:solidFill>
                  <a:schemeClr val="accent1">
                    <a:lumMod val="75000"/>
                  </a:schemeClr>
                </a:solidFill>
              </a:rPr>
              <a:t>scadenza</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termini, </a:t>
            </a:r>
            <a:r>
              <a:rPr lang="en-US" sz="2400" dirty="0" err="1">
                <a:solidFill>
                  <a:schemeClr val="accent1">
                    <a:lumMod val="75000"/>
                  </a:schemeClr>
                </a:solidFill>
              </a:rPr>
              <a:t>può</a:t>
            </a:r>
            <a:r>
              <a:rPr lang="en-US" sz="2400" dirty="0">
                <a:solidFill>
                  <a:schemeClr val="accent1">
                    <a:lumMod val="75000"/>
                  </a:schemeClr>
                </a:solidFill>
              </a:rPr>
              <a:t> </a:t>
            </a:r>
            <a:r>
              <a:rPr lang="en-US" sz="2400" dirty="0" err="1">
                <a:solidFill>
                  <a:schemeClr val="accent1">
                    <a:lumMod val="75000"/>
                  </a:schemeClr>
                </a:solidFill>
              </a:rPr>
              <a:t>proporre</a:t>
            </a:r>
            <a:r>
              <a:rPr lang="en-US" sz="2400" dirty="0">
                <a:solidFill>
                  <a:schemeClr val="accent1">
                    <a:lumMod val="75000"/>
                  </a:schemeClr>
                </a:solidFill>
              </a:rPr>
              <a:t> </a:t>
            </a:r>
            <a:r>
              <a:rPr lang="en-US" sz="2400" dirty="0" err="1">
                <a:solidFill>
                  <a:schemeClr val="accent1">
                    <a:lumMod val="75000"/>
                  </a:schemeClr>
                </a:solidFill>
              </a:rPr>
              <a:t>modifiche</a:t>
            </a:r>
            <a:r>
              <a:rPr lang="en-US" sz="2400" dirty="0">
                <a:solidFill>
                  <a:schemeClr val="accent1">
                    <a:lumMod val="75000"/>
                  </a:schemeClr>
                </a:solidFill>
              </a:rPr>
              <a:t> al piano.</a:t>
            </a:r>
          </a:p>
          <a:p>
            <a:pPr marL="457200" indent="-228600" algn="just" defTabSz="914400">
              <a:lnSpc>
                <a:spcPct val="90000"/>
              </a:lnSpc>
              <a:buFont typeface="Arial" panose="020B0604020202020204" pitchFamily="34" charset="0"/>
              <a:buChar char="•"/>
            </a:pPr>
            <a:r>
              <a:rPr lang="en-US" sz="2400" dirty="0">
                <a:solidFill>
                  <a:schemeClr val="accent1">
                    <a:lumMod val="75000"/>
                  </a:schemeClr>
                </a:solidFill>
              </a:rPr>
              <a:t>Il </a:t>
            </a:r>
            <a:r>
              <a:rPr lang="en-US" sz="2400" dirty="0" err="1">
                <a:solidFill>
                  <a:schemeClr val="accent1">
                    <a:lumMod val="75000"/>
                  </a:schemeClr>
                </a:solidFill>
              </a:rPr>
              <a:t>giudice</a:t>
            </a:r>
            <a:r>
              <a:rPr lang="en-US" sz="2400" dirty="0">
                <a:solidFill>
                  <a:schemeClr val="accent1">
                    <a:lumMod val="75000"/>
                  </a:schemeClr>
                </a:solidFill>
              </a:rPr>
              <a:t> </a:t>
            </a:r>
            <a:r>
              <a:rPr lang="en-US" sz="2400" dirty="0" err="1">
                <a:solidFill>
                  <a:schemeClr val="accent1">
                    <a:lumMod val="75000"/>
                  </a:schemeClr>
                </a:solidFill>
              </a:rPr>
              <a:t>omologa</a:t>
            </a:r>
            <a:r>
              <a:rPr lang="en-US" sz="2400" dirty="0">
                <a:solidFill>
                  <a:schemeClr val="accent1">
                    <a:lumMod val="75000"/>
                  </a:schemeClr>
                </a:solidFill>
              </a:rPr>
              <a:t> il piano se </a:t>
            </a:r>
            <a:r>
              <a:rPr lang="en-US" sz="2400" dirty="0" err="1">
                <a:solidFill>
                  <a:schemeClr val="accent1">
                    <a:lumMod val="75000"/>
                  </a:schemeClr>
                </a:solidFill>
              </a:rPr>
              <a:t>è</a:t>
            </a:r>
            <a:r>
              <a:rPr lang="en-US" sz="2400" dirty="0">
                <a:solidFill>
                  <a:schemeClr val="accent1">
                    <a:lumMod val="75000"/>
                  </a:schemeClr>
                </a:solidFill>
              </a:rPr>
              <a:t> </a:t>
            </a:r>
            <a:r>
              <a:rPr lang="en-US" sz="2400" dirty="0" err="1">
                <a:solidFill>
                  <a:schemeClr val="accent1">
                    <a:lumMod val="75000"/>
                  </a:schemeClr>
                </a:solidFill>
              </a:rPr>
              <a:t>ammissibile</a:t>
            </a:r>
            <a:r>
              <a:rPr lang="en-US" sz="2400" dirty="0">
                <a:solidFill>
                  <a:schemeClr val="accent1">
                    <a:lumMod val="75000"/>
                  </a:schemeClr>
                </a:solidFill>
              </a:rPr>
              <a:t> e </a:t>
            </a:r>
            <a:r>
              <a:rPr lang="en-US" sz="2400" dirty="0" err="1">
                <a:solidFill>
                  <a:schemeClr val="accent1">
                    <a:lumMod val="75000"/>
                  </a:schemeClr>
                </a:solidFill>
              </a:rPr>
              <a:t>fattibile</a:t>
            </a:r>
            <a:r>
              <a:rPr lang="en-US" sz="2400" dirty="0">
                <a:solidFill>
                  <a:schemeClr val="accent1">
                    <a:lumMod val="75000"/>
                  </a:schemeClr>
                </a:solidFill>
              </a:rPr>
              <a:t>, </a:t>
            </a:r>
            <a:r>
              <a:rPr lang="en-US" sz="2400" dirty="0" err="1">
                <a:solidFill>
                  <a:schemeClr val="accent1">
                    <a:lumMod val="75000"/>
                  </a:schemeClr>
                </a:solidFill>
              </a:rPr>
              <a:t>anche</a:t>
            </a:r>
            <a:r>
              <a:rPr lang="en-US" sz="2400" dirty="0">
                <a:solidFill>
                  <a:schemeClr val="accent1">
                    <a:lumMod val="75000"/>
                  </a:schemeClr>
                </a:solidFill>
              </a:rPr>
              <a:t> in </a:t>
            </a:r>
            <a:r>
              <a:rPr lang="en-US" sz="2400" dirty="0" err="1">
                <a:solidFill>
                  <a:schemeClr val="accent1">
                    <a:lumMod val="75000"/>
                  </a:schemeClr>
                </a:solidFill>
              </a:rPr>
              <a:t>presenza</a:t>
            </a:r>
            <a:r>
              <a:rPr lang="en-US" sz="2400" dirty="0">
                <a:solidFill>
                  <a:schemeClr val="accent1">
                    <a:lumMod val="75000"/>
                  </a:schemeClr>
                </a:solidFill>
              </a:rPr>
              <a:t> di </a:t>
            </a:r>
            <a:r>
              <a:rPr lang="en-US" sz="2400" dirty="0" err="1">
                <a:solidFill>
                  <a:schemeClr val="accent1">
                    <a:lumMod val="75000"/>
                  </a:schemeClr>
                </a:solidFill>
              </a:rPr>
              <a:t>contestazioni</a:t>
            </a:r>
            <a:r>
              <a:rPr lang="en-US" sz="2400" dirty="0">
                <a:solidFill>
                  <a:schemeClr val="accent1">
                    <a:lumMod val="75000"/>
                  </a:schemeClr>
                </a:solidFill>
              </a:rPr>
              <a:t>, </a:t>
            </a:r>
            <a:r>
              <a:rPr lang="en-US" sz="2400" dirty="0" err="1">
                <a:solidFill>
                  <a:schemeClr val="accent1">
                    <a:lumMod val="75000"/>
                  </a:schemeClr>
                </a:solidFill>
              </a:rPr>
              <a:t>purché</a:t>
            </a:r>
            <a:r>
              <a:rPr lang="en-US" sz="2400" dirty="0">
                <a:solidFill>
                  <a:schemeClr val="accent1">
                    <a:lumMod val="75000"/>
                  </a:schemeClr>
                </a:solidFill>
              </a:rPr>
              <a:t>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creditori</a:t>
            </a:r>
            <a:r>
              <a:rPr lang="en-US" sz="2400" dirty="0">
                <a:solidFill>
                  <a:schemeClr val="accent1">
                    <a:lumMod val="75000"/>
                  </a:schemeClr>
                </a:solidFill>
              </a:rPr>
              <a:t> non </a:t>
            </a:r>
            <a:r>
              <a:rPr lang="en-US" sz="2400" dirty="0" err="1">
                <a:solidFill>
                  <a:schemeClr val="accent1">
                    <a:lumMod val="75000"/>
                  </a:schemeClr>
                </a:solidFill>
              </a:rPr>
              <a:t>ricevano</a:t>
            </a:r>
            <a:r>
              <a:rPr lang="en-US" sz="2400" dirty="0">
                <a:solidFill>
                  <a:schemeClr val="accent1">
                    <a:lumMod val="75000"/>
                  </a:schemeClr>
                </a:solidFill>
              </a:rPr>
              <a:t> </a:t>
            </a:r>
            <a:r>
              <a:rPr lang="en-US" sz="2400" dirty="0" err="1">
                <a:solidFill>
                  <a:schemeClr val="accent1">
                    <a:lumMod val="75000"/>
                  </a:schemeClr>
                </a:solidFill>
              </a:rPr>
              <a:t>meno</a:t>
            </a:r>
            <a:r>
              <a:rPr lang="en-US" sz="2400" dirty="0">
                <a:solidFill>
                  <a:schemeClr val="accent1">
                    <a:lumMod val="75000"/>
                  </a:schemeClr>
                </a:solidFill>
              </a:rPr>
              <a:t> di </a:t>
            </a:r>
            <a:r>
              <a:rPr lang="en-US" sz="2400" dirty="0" err="1">
                <a:solidFill>
                  <a:schemeClr val="accent1">
                    <a:lumMod val="75000"/>
                  </a:schemeClr>
                </a:solidFill>
              </a:rPr>
              <a:t>quanto</a:t>
            </a:r>
            <a:r>
              <a:rPr lang="en-US" sz="2400" dirty="0">
                <a:solidFill>
                  <a:schemeClr val="accent1">
                    <a:lumMod val="75000"/>
                  </a:schemeClr>
                </a:solidFill>
              </a:rPr>
              <a:t> </a:t>
            </a:r>
            <a:r>
              <a:rPr lang="en-US" sz="2400" dirty="0" err="1">
                <a:solidFill>
                  <a:schemeClr val="accent1">
                    <a:lumMod val="75000"/>
                  </a:schemeClr>
                </a:solidFill>
              </a:rPr>
              <a:t>spetterebbe</a:t>
            </a:r>
            <a:r>
              <a:rPr lang="en-US" sz="2400" dirty="0">
                <a:solidFill>
                  <a:schemeClr val="accent1">
                    <a:lumMod val="75000"/>
                  </a:schemeClr>
                </a:solidFill>
              </a:rPr>
              <a:t> </a:t>
            </a:r>
            <a:r>
              <a:rPr lang="en-US" sz="2400" dirty="0" err="1">
                <a:solidFill>
                  <a:schemeClr val="accent1">
                    <a:lumMod val="75000"/>
                  </a:schemeClr>
                </a:solidFill>
              </a:rPr>
              <a:t>loro</a:t>
            </a:r>
            <a:r>
              <a:rPr lang="en-US" sz="2400" dirty="0">
                <a:solidFill>
                  <a:schemeClr val="accent1">
                    <a:lumMod val="75000"/>
                  </a:schemeClr>
                </a:solidFill>
              </a:rPr>
              <a:t> in </a:t>
            </a:r>
            <a:r>
              <a:rPr lang="en-US" sz="2400" dirty="0" err="1">
                <a:solidFill>
                  <a:schemeClr val="accent1">
                    <a:lumMod val="75000"/>
                  </a:schemeClr>
                </a:solidFill>
              </a:rPr>
              <a:t>caso</a:t>
            </a:r>
            <a:r>
              <a:rPr lang="en-US" sz="2400" dirty="0">
                <a:solidFill>
                  <a:schemeClr val="accent1">
                    <a:lumMod val="75000"/>
                  </a:schemeClr>
                </a:solidFill>
              </a:rPr>
              <a:t> di </a:t>
            </a:r>
            <a:r>
              <a:rPr lang="en-US" sz="2400" dirty="0" err="1">
                <a:solidFill>
                  <a:schemeClr val="accent1">
                    <a:lumMod val="75000"/>
                  </a:schemeClr>
                </a:solidFill>
              </a:rPr>
              <a:t>liquidazione</a:t>
            </a:r>
            <a:r>
              <a:rPr lang="en-US" sz="2400" dirty="0">
                <a:solidFill>
                  <a:schemeClr val="accent1">
                    <a:lumMod val="75000"/>
                  </a:schemeClr>
                </a:solidFill>
              </a:rPr>
              <a:t>.</a:t>
            </a:r>
          </a:p>
          <a:p>
            <a:pPr marL="457200" indent="-228600" algn="just" defTabSz="914400">
              <a:lnSpc>
                <a:spcPct val="90000"/>
              </a:lnSpc>
              <a:buFont typeface="Arial" panose="020B0604020202020204" pitchFamily="34" charset="0"/>
              <a:buChar char="•"/>
            </a:pPr>
            <a:r>
              <a:rPr lang="en-US" sz="2400" dirty="0">
                <a:solidFill>
                  <a:schemeClr val="accent1">
                    <a:lumMod val="75000"/>
                  </a:schemeClr>
                </a:solidFill>
              </a:rPr>
              <a:t>La </a:t>
            </a:r>
            <a:r>
              <a:rPr lang="en-US" sz="2400" dirty="0" err="1">
                <a:solidFill>
                  <a:schemeClr val="accent1">
                    <a:lumMod val="75000"/>
                  </a:schemeClr>
                </a:solidFill>
              </a:rPr>
              <a:t>sentenza</a:t>
            </a:r>
            <a:r>
              <a:rPr lang="en-US" sz="2400" dirty="0">
                <a:solidFill>
                  <a:schemeClr val="accent1">
                    <a:lumMod val="75000"/>
                  </a:schemeClr>
                </a:solidFill>
              </a:rPr>
              <a:t> di </a:t>
            </a:r>
            <a:r>
              <a:rPr lang="en-US" sz="2400" dirty="0" err="1">
                <a:solidFill>
                  <a:schemeClr val="accent1">
                    <a:lumMod val="75000"/>
                  </a:schemeClr>
                </a:solidFill>
              </a:rPr>
              <a:t>omologa</a:t>
            </a:r>
            <a:r>
              <a:rPr lang="en-US" sz="2400" dirty="0">
                <a:solidFill>
                  <a:schemeClr val="accent1">
                    <a:lumMod val="75000"/>
                  </a:schemeClr>
                </a:solidFill>
              </a:rPr>
              <a:t> </a:t>
            </a:r>
            <a:r>
              <a:rPr lang="en-US" sz="2400" dirty="0" err="1">
                <a:solidFill>
                  <a:schemeClr val="accent1">
                    <a:lumMod val="75000"/>
                  </a:schemeClr>
                </a:solidFill>
              </a:rPr>
              <a:t>viene</a:t>
            </a:r>
            <a:r>
              <a:rPr lang="en-US" sz="2400" dirty="0">
                <a:solidFill>
                  <a:schemeClr val="accent1">
                    <a:lumMod val="75000"/>
                  </a:schemeClr>
                </a:solidFill>
              </a:rPr>
              <a:t> </a:t>
            </a:r>
            <a:r>
              <a:rPr lang="en-US" sz="2400" dirty="0" err="1">
                <a:solidFill>
                  <a:schemeClr val="accent1">
                    <a:lumMod val="75000"/>
                  </a:schemeClr>
                </a:solidFill>
              </a:rPr>
              <a:t>comunicata</a:t>
            </a:r>
            <a:r>
              <a:rPr lang="en-US" sz="2400" dirty="0">
                <a:solidFill>
                  <a:schemeClr val="accent1">
                    <a:lumMod val="75000"/>
                  </a:schemeClr>
                </a:solidFill>
              </a:rPr>
              <a:t> ai </a:t>
            </a:r>
            <a:r>
              <a:rPr lang="en-US" sz="2400" dirty="0" err="1">
                <a:solidFill>
                  <a:schemeClr val="accent1">
                    <a:lumMod val="75000"/>
                  </a:schemeClr>
                </a:solidFill>
              </a:rPr>
              <a:t>creditori</a:t>
            </a:r>
            <a:r>
              <a:rPr lang="en-US" sz="2400" dirty="0">
                <a:solidFill>
                  <a:schemeClr val="accent1">
                    <a:lumMod val="75000"/>
                  </a:schemeClr>
                </a:solidFill>
              </a:rPr>
              <a:t> ed </a:t>
            </a:r>
            <a:r>
              <a:rPr lang="en-US" sz="2400" dirty="0" err="1">
                <a:solidFill>
                  <a:schemeClr val="accent1">
                    <a:lumMod val="75000"/>
                  </a:schemeClr>
                </a:solidFill>
              </a:rPr>
              <a:t>è</a:t>
            </a:r>
            <a:r>
              <a:rPr lang="en-US" sz="2400" dirty="0">
                <a:solidFill>
                  <a:schemeClr val="accent1">
                    <a:lumMod val="75000"/>
                  </a:schemeClr>
                </a:solidFill>
              </a:rPr>
              <a:t> </a:t>
            </a:r>
            <a:r>
              <a:rPr lang="en-US" sz="2400" dirty="0" err="1">
                <a:solidFill>
                  <a:schemeClr val="accent1">
                    <a:lumMod val="75000"/>
                  </a:schemeClr>
                </a:solidFill>
              </a:rPr>
              <a:t>impugnabile</a:t>
            </a:r>
            <a:r>
              <a:rPr lang="en-US" sz="2400" dirty="0">
                <a:solidFill>
                  <a:schemeClr val="accent1">
                    <a:lumMod val="75000"/>
                  </a:schemeClr>
                </a:solidFill>
              </a:rPr>
              <a:t> </a:t>
            </a:r>
            <a:r>
              <a:rPr lang="en-US" sz="2400" dirty="0" err="1">
                <a:solidFill>
                  <a:schemeClr val="accent1">
                    <a:lumMod val="75000"/>
                  </a:schemeClr>
                </a:solidFill>
              </a:rPr>
              <a:t>entro</a:t>
            </a:r>
            <a:r>
              <a:rPr lang="en-US" sz="2400" dirty="0">
                <a:solidFill>
                  <a:schemeClr val="accent1">
                    <a:lumMod val="75000"/>
                  </a:schemeClr>
                </a:solidFill>
              </a:rPr>
              <a:t> 30 </a:t>
            </a:r>
            <a:r>
              <a:rPr lang="en-US" sz="2400" dirty="0" err="1">
                <a:solidFill>
                  <a:schemeClr val="accent1">
                    <a:lumMod val="75000"/>
                  </a:schemeClr>
                </a:solidFill>
              </a:rPr>
              <a:t>giorni</a:t>
            </a:r>
            <a:r>
              <a:rPr lang="en-US" sz="2400" dirty="0">
                <a:solidFill>
                  <a:schemeClr val="accent1">
                    <a:lumMod val="75000"/>
                  </a:schemeClr>
                </a:solidFill>
              </a:rPr>
              <a:t> </a:t>
            </a:r>
            <a:r>
              <a:rPr lang="en-US" sz="2400" dirty="0" err="1">
                <a:solidFill>
                  <a:schemeClr val="accent1">
                    <a:lumMod val="75000"/>
                  </a:schemeClr>
                </a:solidFill>
              </a:rPr>
              <a:t>dinanzi</a:t>
            </a:r>
            <a:r>
              <a:rPr lang="en-US" sz="2400" dirty="0">
                <a:solidFill>
                  <a:schemeClr val="accent1">
                    <a:lumMod val="75000"/>
                  </a:schemeClr>
                </a:solidFill>
              </a:rPr>
              <a:t> </a:t>
            </a:r>
            <a:r>
              <a:rPr lang="en-US" sz="2400" dirty="0" err="1">
                <a:solidFill>
                  <a:schemeClr val="accent1">
                    <a:lumMod val="75000"/>
                  </a:schemeClr>
                </a:solidFill>
              </a:rPr>
              <a:t>alla</a:t>
            </a:r>
            <a:r>
              <a:rPr lang="en-US" sz="2400" dirty="0">
                <a:solidFill>
                  <a:schemeClr val="accent1">
                    <a:lumMod val="75000"/>
                  </a:schemeClr>
                </a:solidFill>
              </a:rPr>
              <a:t> Corte </a:t>
            </a:r>
            <a:r>
              <a:rPr lang="en-US" sz="2400" dirty="0" err="1">
                <a:solidFill>
                  <a:schemeClr val="accent1">
                    <a:lumMod val="75000"/>
                  </a:schemeClr>
                </a:solidFill>
              </a:rPr>
              <a:t>d’Appello</a:t>
            </a:r>
            <a:endParaRPr lang="en-US" sz="2400" dirty="0">
              <a:solidFill>
                <a:schemeClr val="accent1">
                  <a:lumMod val="75000"/>
                </a:schemeClr>
              </a:solidFill>
            </a:endParaRPr>
          </a:p>
          <a:p>
            <a:pPr lvl="1"/>
            <a:endParaRPr lang="en-US" sz="1100" dirty="0"/>
          </a:p>
          <a:p>
            <a:pPr indent="-228600" defTabSz="914400">
              <a:lnSpc>
                <a:spcPct val="90000"/>
              </a:lnSpc>
              <a:buFont typeface="Arial" panose="020B0604020202020204" pitchFamily="34" charset="0"/>
              <a:buChar char="•"/>
            </a:pPr>
            <a:endParaRPr lang="en-US" sz="1100" dirty="0"/>
          </a:p>
          <a:p>
            <a:pPr indent="-228600" defTabSz="914400">
              <a:lnSpc>
                <a:spcPct val="90000"/>
              </a:lnSpc>
              <a:buFont typeface="Arial" panose="020B0604020202020204" pitchFamily="34" charset="0"/>
              <a:buChar char="•"/>
            </a:pPr>
            <a:endParaRPr lang="en-US" sz="1100" dirty="0"/>
          </a:p>
          <a:p>
            <a:pPr indent="-228600" defTabSz="914400">
              <a:lnSpc>
                <a:spcPct val="90000"/>
              </a:lnSpc>
              <a:buFont typeface="Arial" panose="020B0604020202020204" pitchFamily="34" charset="0"/>
              <a:buChar char="•"/>
            </a:pPr>
            <a:endParaRPr lang="en-US" sz="1100" dirty="0"/>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E1B7E6C8-0582-3B51-C84C-946109B648E1}"/>
              </a:ext>
            </a:extLst>
          </p:cNvPr>
          <p:cNvPicPr>
            <a:picLocks noChangeAspect="1"/>
          </p:cNvPicPr>
          <p:nvPr/>
        </p:nvPicPr>
        <p:blipFill>
          <a:blip r:embed="rId2"/>
          <a:srcRect r="-2" b="-2"/>
          <a:stretch>
            <a:fillRect/>
          </a:stretch>
        </p:blipFill>
        <p:spPr>
          <a:xfrm>
            <a:off x="9080809" y="2238424"/>
            <a:ext cx="2995475" cy="299547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16</a:t>
            </a:fld>
            <a:endParaRPr lang="en-US">
              <a:solidFill>
                <a:prstClr val="black">
                  <a:tint val="75000"/>
                </a:prstClr>
              </a:solidFill>
              <a:latin typeface="Calibri" panose="020F0502020204030204"/>
            </a:endParaRPr>
          </a:p>
        </p:txBody>
      </p:sp>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18819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63B80C82-A101-965B-9990-9B56BB75EAC5}"/>
              </a:ext>
            </a:extLst>
          </p:cNvPr>
          <p:cNvPicPr>
            <a:picLocks noChangeAspect="1"/>
          </p:cNvPicPr>
          <p:nvPr/>
        </p:nvPicPr>
        <p:blipFill>
          <a:blip r:embed="rId2"/>
          <a:srcRect l="19903" t="14629" r="22036" b="20982"/>
          <a:stretch>
            <a:fillRect/>
          </a:stretch>
        </p:blipFill>
        <p:spPr>
          <a:xfrm>
            <a:off x="7524374" y="693615"/>
            <a:ext cx="3794060" cy="42075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8" name="Arc 1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38201" y="479493"/>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kern="1200" cap="all" dirty="0" err="1">
                <a:solidFill>
                  <a:srgbClr val="C00000"/>
                </a:solidFill>
                <a:latin typeface="+mj-lt"/>
                <a:ea typeface="+mj-ea"/>
                <a:cs typeface="+mj-cs"/>
              </a:rPr>
              <a:t>L’esecuzione</a:t>
            </a:r>
            <a:r>
              <a:rPr lang="en-US" b="1" kern="1200" cap="all" dirty="0">
                <a:solidFill>
                  <a:srgbClr val="C00000"/>
                </a:solidFill>
                <a:latin typeface="+mj-lt"/>
                <a:ea typeface="+mj-ea"/>
                <a:cs typeface="+mj-cs"/>
              </a:rPr>
              <a:t> del Piano</a:t>
            </a:r>
          </a:p>
        </p:txBody>
      </p:sp>
      <p:sp>
        <p:nvSpPr>
          <p:cNvPr id="4" name="Text Placeholder 3"/>
          <p:cNvSpPr>
            <a:spLocks noGrp="1"/>
          </p:cNvSpPr>
          <p:nvPr>
            <p:ph type="body" sz="quarter" idx="14"/>
          </p:nvPr>
        </p:nvSpPr>
        <p:spPr>
          <a:xfrm>
            <a:off x="658368" y="1984442"/>
            <a:ext cx="6711696" cy="4714309"/>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400" dirty="0">
                <a:solidFill>
                  <a:schemeClr val="accent1">
                    <a:lumMod val="75000"/>
                  </a:schemeClr>
                </a:solidFill>
              </a:rPr>
              <a:t>Il </a:t>
            </a:r>
            <a:r>
              <a:rPr lang="en-US" sz="2400" dirty="0" err="1">
                <a:solidFill>
                  <a:schemeClr val="accent1">
                    <a:lumMod val="75000"/>
                  </a:schemeClr>
                </a:solidFill>
              </a:rPr>
              <a:t>debitore</a:t>
            </a:r>
            <a:r>
              <a:rPr lang="en-US" sz="2400" dirty="0">
                <a:solidFill>
                  <a:schemeClr val="accent1">
                    <a:lumMod val="75000"/>
                  </a:schemeClr>
                </a:solidFill>
              </a:rPr>
              <a:t> </a:t>
            </a:r>
            <a:r>
              <a:rPr lang="en-US" sz="2400" dirty="0" err="1">
                <a:solidFill>
                  <a:schemeClr val="accent1">
                    <a:lumMod val="75000"/>
                  </a:schemeClr>
                </a:solidFill>
              </a:rPr>
              <a:t>dà</a:t>
            </a:r>
            <a:r>
              <a:rPr lang="en-US" sz="2400" dirty="0">
                <a:solidFill>
                  <a:schemeClr val="accent1">
                    <a:lumMod val="75000"/>
                  </a:schemeClr>
                </a:solidFill>
              </a:rPr>
              <a:t> </a:t>
            </a:r>
            <a:r>
              <a:rPr lang="en-US" sz="2400" dirty="0" err="1">
                <a:solidFill>
                  <a:schemeClr val="accent1">
                    <a:lumMod val="75000"/>
                  </a:schemeClr>
                </a:solidFill>
              </a:rPr>
              <a:t>esecuzione</a:t>
            </a:r>
            <a:r>
              <a:rPr lang="en-US" sz="2400" dirty="0">
                <a:solidFill>
                  <a:schemeClr val="accent1">
                    <a:lumMod val="75000"/>
                  </a:schemeClr>
                </a:solidFill>
              </a:rPr>
              <a:t> al Piano </a:t>
            </a:r>
            <a:r>
              <a:rPr lang="en-US" sz="2400" dirty="0" err="1">
                <a:solidFill>
                  <a:schemeClr val="accent1">
                    <a:lumMod val="75000"/>
                  </a:schemeClr>
                </a:solidFill>
              </a:rPr>
              <a:t>omologato</a:t>
            </a:r>
            <a:r>
              <a:rPr lang="en-US" sz="2400" dirty="0">
                <a:solidFill>
                  <a:schemeClr val="accent1">
                    <a:lumMod val="75000"/>
                  </a:schemeClr>
                </a:solidFill>
              </a:rPr>
              <a:t> sotto la </a:t>
            </a:r>
            <a:r>
              <a:rPr lang="en-US" sz="2400" dirty="0" err="1">
                <a:solidFill>
                  <a:schemeClr val="accent1">
                    <a:lumMod val="75000"/>
                  </a:schemeClr>
                </a:solidFill>
              </a:rPr>
              <a:t>vigilanza</a:t>
            </a:r>
            <a:r>
              <a:rPr lang="en-US" sz="2400" dirty="0">
                <a:solidFill>
                  <a:schemeClr val="accent1">
                    <a:lumMod val="75000"/>
                  </a:schemeClr>
                </a:solidFill>
              </a:rPr>
              <a:t> </a:t>
            </a:r>
            <a:r>
              <a:rPr lang="en-US" sz="2400" dirty="0" err="1">
                <a:solidFill>
                  <a:schemeClr val="accent1">
                    <a:lumMod val="75000"/>
                  </a:schemeClr>
                </a:solidFill>
              </a:rPr>
              <a:t>dell’OCC</a:t>
            </a:r>
            <a:r>
              <a:rPr lang="en-US" sz="2400" dirty="0">
                <a:solidFill>
                  <a:schemeClr val="accent1">
                    <a:lumMod val="75000"/>
                  </a:schemeClr>
                </a:solidFill>
              </a:rPr>
              <a:t>, </a:t>
            </a:r>
            <a:r>
              <a:rPr lang="en-US" sz="2400" dirty="0" err="1">
                <a:solidFill>
                  <a:schemeClr val="accent1">
                    <a:lumMod val="75000"/>
                  </a:schemeClr>
                </a:solidFill>
              </a:rPr>
              <a:t>che</a:t>
            </a:r>
            <a:r>
              <a:rPr lang="en-US" sz="2400" dirty="0">
                <a:solidFill>
                  <a:schemeClr val="accent1">
                    <a:lumMod val="75000"/>
                  </a:schemeClr>
                </a:solidFill>
              </a:rPr>
              <a:t> </a:t>
            </a:r>
            <a:r>
              <a:rPr lang="en-US" sz="2400" dirty="0" err="1">
                <a:solidFill>
                  <a:schemeClr val="accent1">
                    <a:lumMod val="75000"/>
                  </a:schemeClr>
                </a:solidFill>
              </a:rPr>
              <a:t>risolve</a:t>
            </a:r>
            <a:r>
              <a:rPr lang="en-US" sz="2400" dirty="0">
                <a:solidFill>
                  <a:schemeClr val="accent1">
                    <a:lumMod val="75000"/>
                  </a:schemeClr>
                </a:solidFill>
              </a:rPr>
              <a:t> </a:t>
            </a:r>
            <a:r>
              <a:rPr lang="en-US" sz="2400" dirty="0" err="1">
                <a:solidFill>
                  <a:schemeClr val="accent1">
                    <a:lumMod val="75000"/>
                  </a:schemeClr>
                </a:solidFill>
              </a:rPr>
              <a:t>eventuali</a:t>
            </a:r>
            <a:r>
              <a:rPr lang="en-US" sz="2400" dirty="0">
                <a:solidFill>
                  <a:schemeClr val="accent1">
                    <a:lumMod val="75000"/>
                  </a:schemeClr>
                </a:solidFill>
              </a:rPr>
              <a:t> </a:t>
            </a:r>
            <a:r>
              <a:rPr lang="en-US" sz="2400" dirty="0" err="1">
                <a:solidFill>
                  <a:schemeClr val="accent1">
                    <a:lumMod val="75000"/>
                  </a:schemeClr>
                </a:solidFill>
              </a:rPr>
              <a:t>difficoltà</a:t>
            </a:r>
            <a:r>
              <a:rPr lang="en-US" sz="2400" dirty="0">
                <a:solidFill>
                  <a:schemeClr val="accent1">
                    <a:lumMod val="75000"/>
                  </a:schemeClr>
                </a:solidFill>
              </a:rPr>
              <a:t> e le </a:t>
            </a:r>
            <a:r>
              <a:rPr lang="en-US" sz="2400" dirty="0" err="1">
                <a:solidFill>
                  <a:schemeClr val="accent1">
                    <a:lumMod val="75000"/>
                  </a:schemeClr>
                </a:solidFill>
              </a:rPr>
              <a:t>sottopone</a:t>
            </a:r>
            <a:r>
              <a:rPr lang="en-US" sz="2400" dirty="0">
                <a:solidFill>
                  <a:schemeClr val="accent1">
                    <a:lumMod val="75000"/>
                  </a:schemeClr>
                </a:solidFill>
              </a:rPr>
              <a:t> al Giudice, se </a:t>
            </a:r>
            <a:r>
              <a:rPr lang="en-US" sz="2400" dirty="0" err="1">
                <a:solidFill>
                  <a:schemeClr val="accent1">
                    <a:lumMod val="75000"/>
                  </a:schemeClr>
                </a:solidFill>
              </a:rPr>
              <a:t>necessario</a:t>
            </a:r>
            <a:endParaRPr lang="en-US" sz="24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Le </a:t>
            </a:r>
            <a:r>
              <a:rPr lang="en-US" sz="2400" dirty="0" err="1">
                <a:solidFill>
                  <a:schemeClr val="accent1">
                    <a:lumMod val="75000"/>
                  </a:schemeClr>
                </a:solidFill>
              </a:rPr>
              <a:t>vendite</a:t>
            </a:r>
            <a:r>
              <a:rPr lang="en-US" sz="2400" dirty="0">
                <a:solidFill>
                  <a:schemeClr val="accent1">
                    <a:lumMod val="75000"/>
                  </a:schemeClr>
                </a:solidFill>
              </a:rPr>
              <a:t> e </a:t>
            </a:r>
            <a:r>
              <a:rPr lang="en-US" sz="2400" dirty="0" err="1">
                <a:solidFill>
                  <a:schemeClr val="accent1">
                    <a:lumMod val="75000"/>
                  </a:schemeClr>
                </a:solidFill>
              </a:rPr>
              <a:t>cessioni</a:t>
            </a:r>
            <a:r>
              <a:rPr lang="en-US" sz="2400" dirty="0">
                <a:solidFill>
                  <a:schemeClr val="accent1">
                    <a:lumMod val="75000"/>
                  </a:schemeClr>
                </a:solidFill>
              </a:rPr>
              <a:t> </a:t>
            </a:r>
            <a:r>
              <a:rPr lang="en-US" sz="2400" dirty="0" err="1">
                <a:solidFill>
                  <a:schemeClr val="accent1">
                    <a:lumMod val="75000"/>
                  </a:schemeClr>
                </a:solidFill>
              </a:rPr>
              <a:t>sono</a:t>
            </a:r>
            <a:r>
              <a:rPr lang="en-US" sz="2400" dirty="0">
                <a:solidFill>
                  <a:schemeClr val="accent1">
                    <a:lumMod val="75000"/>
                  </a:schemeClr>
                </a:solidFill>
              </a:rPr>
              <a:t> </a:t>
            </a:r>
            <a:r>
              <a:rPr lang="en-US" sz="2400" dirty="0" err="1">
                <a:solidFill>
                  <a:schemeClr val="accent1">
                    <a:lumMod val="75000"/>
                  </a:schemeClr>
                </a:solidFill>
              </a:rPr>
              <a:t>svolte</a:t>
            </a:r>
            <a:r>
              <a:rPr lang="en-US" sz="2400" dirty="0">
                <a:solidFill>
                  <a:schemeClr val="accent1">
                    <a:lumMod val="75000"/>
                  </a:schemeClr>
                </a:solidFill>
              </a:rPr>
              <a:t> </a:t>
            </a:r>
            <a:r>
              <a:rPr lang="en-US" sz="2400" dirty="0" err="1">
                <a:solidFill>
                  <a:schemeClr val="accent1">
                    <a:lumMod val="75000"/>
                  </a:schemeClr>
                </a:solidFill>
              </a:rPr>
              <a:t>avvalendosi</a:t>
            </a:r>
            <a:r>
              <a:rPr lang="en-US" sz="2400" dirty="0">
                <a:solidFill>
                  <a:schemeClr val="accent1">
                    <a:lumMod val="75000"/>
                  </a:schemeClr>
                </a:solidFill>
              </a:rPr>
              <a:t> di </a:t>
            </a:r>
            <a:r>
              <a:rPr lang="en-US" sz="2400" dirty="0" err="1">
                <a:solidFill>
                  <a:schemeClr val="accent1">
                    <a:lumMod val="75000"/>
                  </a:schemeClr>
                </a:solidFill>
              </a:rPr>
              <a:t>soggetti</a:t>
            </a:r>
            <a:r>
              <a:rPr lang="en-US" sz="2400" dirty="0">
                <a:solidFill>
                  <a:schemeClr val="accent1">
                    <a:lumMod val="75000"/>
                  </a:schemeClr>
                </a:solidFill>
              </a:rPr>
              <a:t> </a:t>
            </a:r>
            <a:r>
              <a:rPr lang="en-US" sz="2400" dirty="0" err="1">
                <a:solidFill>
                  <a:schemeClr val="accent1">
                    <a:lumMod val="75000"/>
                  </a:schemeClr>
                </a:solidFill>
              </a:rPr>
              <a:t>specializzati</a:t>
            </a:r>
            <a:r>
              <a:rPr lang="en-US" sz="2400" dirty="0">
                <a:solidFill>
                  <a:schemeClr val="accent1">
                    <a:lumMod val="75000"/>
                  </a:schemeClr>
                </a:solidFill>
              </a:rPr>
              <a:t> sotto il </a:t>
            </a:r>
            <a:r>
              <a:rPr lang="en-US" sz="2400" dirty="0" err="1">
                <a:solidFill>
                  <a:schemeClr val="accent1">
                    <a:lumMod val="75000"/>
                  </a:schemeClr>
                </a:solidFill>
              </a:rPr>
              <a:t>controllo</a:t>
            </a:r>
            <a:r>
              <a:rPr lang="en-US" sz="2400" dirty="0">
                <a:solidFill>
                  <a:schemeClr val="accent1">
                    <a:lumMod val="75000"/>
                  </a:schemeClr>
                </a:solidFill>
              </a:rPr>
              <a:t> </a:t>
            </a:r>
            <a:r>
              <a:rPr lang="en-US" sz="2400" dirty="0" err="1">
                <a:solidFill>
                  <a:schemeClr val="accent1">
                    <a:lumMod val="75000"/>
                  </a:schemeClr>
                </a:solidFill>
              </a:rPr>
              <a:t>dell’OCC</a:t>
            </a:r>
            <a:endParaRPr lang="en-US" sz="24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Ogni 6 </a:t>
            </a:r>
            <a:r>
              <a:rPr lang="en-US" sz="2400" dirty="0" err="1">
                <a:solidFill>
                  <a:schemeClr val="accent1">
                    <a:lumMod val="75000"/>
                  </a:schemeClr>
                </a:solidFill>
              </a:rPr>
              <a:t>mesi</a:t>
            </a:r>
            <a:r>
              <a:rPr lang="en-US" sz="2400" dirty="0">
                <a:solidFill>
                  <a:schemeClr val="accent1">
                    <a:lumMod val="75000"/>
                  </a:schemeClr>
                </a:solidFill>
              </a:rPr>
              <a:t> </a:t>
            </a:r>
            <a:r>
              <a:rPr lang="en-US" sz="2400" dirty="0" err="1">
                <a:solidFill>
                  <a:schemeClr val="accent1">
                    <a:lumMod val="75000"/>
                  </a:schemeClr>
                </a:solidFill>
              </a:rPr>
              <a:t>l’OCC</a:t>
            </a:r>
            <a:r>
              <a:rPr lang="en-US" sz="2400" dirty="0">
                <a:solidFill>
                  <a:schemeClr val="accent1">
                    <a:lumMod val="75000"/>
                  </a:schemeClr>
                </a:solidFill>
              </a:rPr>
              <a:t> </a:t>
            </a:r>
            <a:r>
              <a:rPr lang="en-US" sz="2400" dirty="0" err="1">
                <a:solidFill>
                  <a:schemeClr val="accent1">
                    <a:lumMod val="75000"/>
                  </a:schemeClr>
                </a:solidFill>
              </a:rPr>
              <a:t>riferisce</a:t>
            </a:r>
            <a:r>
              <a:rPr lang="en-US" sz="2400" dirty="0">
                <a:solidFill>
                  <a:schemeClr val="accent1">
                    <a:lumMod val="75000"/>
                  </a:schemeClr>
                </a:solidFill>
              </a:rPr>
              <a:t> al Giudice per </a:t>
            </a:r>
            <a:r>
              <a:rPr lang="en-US" sz="2400" dirty="0" err="1">
                <a:solidFill>
                  <a:schemeClr val="accent1">
                    <a:lumMod val="75000"/>
                  </a:schemeClr>
                </a:solidFill>
              </a:rPr>
              <a:t>iscritto</a:t>
            </a:r>
            <a:r>
              <a:rPr lang="en-US" sz="2400" dirty="0">
                <a:solidFill>
                  <a:schemeClr val="accent1">
                    <a:lumMod val="75000"/>
                  </a:schemeClr>
                </a:solidFill>
              </a:rPr>
              <a:t> </a:t>
            </a:r>
            <a:r>
              <a:rPr lang="en-US" sz="2400" dirty="0" err="1">
                <a:solidFill>
                  <a:schemeClr val="accent1">
                    <a:lumMod val="75000"/>
                  </a:schemeClr>
                </a:solidFill>
              </a:rPr>
              <a:t>sullo</a:t>
            </a:r>
            <a:r>
              <a:rPr lang="en-US" sz="2400" dirty="0">
                <a:solidFill>
                  <a:schemeClr val="accent1">
                    <a:lumMod val="75000"/>
                  </a:schemeClr>
                </a:solidFill>
              </a:rPr>
              <a:t> </a:t>
            </a:r>
            <a:r>
              <a:rPr lang="en-US" sz="2400" dirty="0" err="1">
                <a:solidFill>
                  <a:schemeClr val="accent1">
                    <a:lumMod val="75000"/>
                  </a:schemeClr>
                </a:solidFill>
              </a:rPr>
              <a:t>stato</a:t>
            </a:r>
            <a:r>
              <a:rPr lang="en-US" sz="2400" dirty="0">
                <a:solidFill>
                  <a:schemeClr val="accent1">
                    <a:lumMod val="75000"/>
                  </a:schemeClr>
                </a:solidFill>
              </a:rPr>
              <a:t> </a:t>
            </a:r>
            <a:r>
              <a:rPr lang="en-US" sz="2400" dirty="0" err="1">
                <a:solidFill>
                  <a:schemeClr val="accent1">
                    <a:lumMod val="75000"/>
                  </a:schemeClr>
                </a:solidFill>
              </a:rPr>
              <a:t>dell’esecuzione</a:t>
            </a:r>
            <a:r>
              <a:rPr lang="en-US" sz="2400" dirty="0">
                <a:solidFill>
                  <a:schemeClr val="accent1">
                    <a:lumMod val="75000"/>
                  </a:schemeClr>
                </a:solidFill>
              </a:rPr>
              <a:t> </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Terminata</a:t>
            </a:r>
            <a:r>
              <a:rPr lang="en-US" sz="2400" dirty="0">
                <a:solidFill>
                  <a:schemeClr val="accent1">
                    <a:lumMod val="75000"/>
                  </a:schemeClr>
                </a:solidFill>
              </a:rPr>
              <a:t> </a:t>
            </a:r>
            <a:r>
              <a:rPr lang="en-US" sz="2400" dirty="0" err="1">
                <a:solidFill>
                  <a:schemeClr val="accent1">
                    <a:lumMod val="75000"/>
                  </a:schemeClr>
                </a:solidFill>
              </a:rPr>
              <a:t>l’esecuzione</a:t>
            </a:r>
            <a:r>
              <a:rPr lang="en-US" sz="2400" dirty="0">
                <a:solidFill>
                  <a:schemeClr val="accent1">
                    <a:lumMod val="75000"/>
                  </a:schemeClr>
                </a:solidFill>
              </a:rPr>
              <a:t> </a:t>
            </a:r>
            <a:r>
              <a:rPr lang="en-US" sz="2400" dirty="0" err="1">
                <a:solidFill>
                  <a:schemeClr val="accent1">
                    <a:lumMod val="75000"/>
                  </a:schemeClr>
                </a:solidFill>
              </a:rPr>
              <a:t>l’OCC</a:t>
            </a:r>
            <a:r>
              <a:rPr lang="en-US" sz="2400" dirty="0">
                <a:solidFill>
                  <a:schemeClr val="accent1">
                    <a:lumMod val="75000"/>
                  </a:schemeClr>
                </a:solidFill>
              </a:rPr>
              <a:t>, </a:t>
            </a:r>
            <a:r>
              <a:rPr lang="en-US" sz="2400" dirty="0" err="1">
                <a:solidFill>
                  <a:schemeClr val="accent1">
                    <a:lumMod val="75000"/>
                  </a:schemeClr>
                </a:solidFill>
              </a:rPr>
              <a:t>sentito</a:t>
            </a:r>
            <a:r>
              <a:rPr lang="en-US" sz="2400" dirty="0">
                <a:solidFill>
                  <a:schemeClr val="accent1">
                    <a:lumMod val="75000"/>
                  </a:schemeClr>
                </a:solidFill>
              </a:rPr>
              <a:t> il </a:t>
            </a:r>
            <a:r>
              <a:rPr lang="en-US" sz="2400" dirty="0" err="1">
                <a:solidFill>
                  <a:schemeClr val="accent1">
                    <a:lumMod val="75000"/>
                  </a:schemeClr>
                </a:solidFill>
              </a:rPr>
              <a:t>debitore</a:t>
            </a:r>
            <a:r>
              <a:rPr lang="en-US" sz="2400" dirty="0">
                <a:solidFill>
                  <a:schemeClr val="accent1">
                    <a:lumMod val="75000"/>
                  </a:schemeClr>
                </a:solidFill>
              </a:rPr>
              <a:t>, </a:t>
            </a:r>
            <a:r>
              <a:rPr lang="en-US" sz="2400" dirty="0" err="1">
                <a:solidFill>
                  <a:schemeClr val="accent1">
                    <a:lumMod val="75000"/>
                  </a:schemeClr>
                </a:solidFill>
              </a:rPr>
              <a:t>presenta</a:t>
            </a:r>
            <a:r>
              <a:rPr lang="en-US" sz="2400" dirty="0">
                <a:solidFill>
                  <a:schemeClr val="accent1">
                    <a:lumMod val="75000"/>
                  </a:schemeClr>
                </a:solidFill>
              </a:rPr>
              <a:t> al Giudice la </a:t>
            </a:r>
            <a:r>
              <a:rPr lang="en-US" sz="2400" dirty="0" err="1">
                <a:solidFill>
                  <a:schemeClr val="accent1">
                    <a:lumMod val="75000"/>
                  </a:schemeClr>
                </a:solidFill>
              </a:rPr>
              <a:t>relazione</a:t>
            </a:r>
            <a:r>
              <a:rPr lang="en-US" sz="2400" dirty="0">
                <a:solidFill>
                  <a:schemeClr val="accent1">
                    <a:lumMod val="75000"/>
                  </a:schemeClr>
                </a:solidFill>
              </a:rPr>
              <a:t> finale </a:t>
            </a: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Se il piano è </a:t>
            </a:r>
            <a:r>
              <a:rPr lang="en-US" sz="2400" dirty="0" err="1">
                <a:solidFill>
                  <a:schemeClr val="accent1">
                    <a:lumMod val="75000"/>
                  </a:schemeClr>
                </a:solidFill>
              </a:rPr>
              <a:t>stato</a:t>
            </a:r>
            <a:r>
              <a:rPr lang="en-US" sz="2400" dirty="0">
                <a:solidFill>
                  <a:schemeClr val="accent1">
                    <a:lumMod val="75000"/>
                  </a:schemeClr>
                </a:solidFill>
              </a:rPr>
              <a:t> </a:t>
            </a:r>
            <a:r>
              <a:rPr lang="en-US" sz="2400" dirty="0" err="1">
                <a:solidFill>
                  <a:schemeClr val="accent1">
                    <a:lumMod val="75000"/>
                  </a:schemeClr>
                </a:solidFill>
              </a:rPr>
              <a:t>adempiuto</a:t>
            </a:r>
            <a:r>
              <a:rPr lang="en-US" sz="2400" dirty="0">
                <a:solidFill>
                  <a:schemeClr val="accent1">
                    <a:lumMod val="75000"/>
                  </a:schemeClr>
                </a:solidFill>
              </a:rPr>
              <a:t> </a:t>
            </a:r>
            <a:r>
              <a:rPr lang="en-US" sz="2400" dirty="0" err="1">
                <a:solidFill>
                  <a:schemeClr val="accent1">
                    <a:lumMod val="75000"/>
                  </a:schemeClr>
                </a:solidFill>
              </a:rPr>
              <a:t>correttamente</a:t>
            </a:r>
            <a:r>
              <a:rPr lang="en-US" sz="2400" dirty="0">
                <a:solidFill>
                  <a:schemeClr val="accent1">
                    <a:lumMod val="75000"/>
                  </a:schemeClr>
                </a:solidFill>
              </a:rPr>
              <a:t> </a:t>
            </a:r>
            <a:r>
              <a:rPr lang="en-US" sz="2400" dirty="0" err="1">
                <a:solidFill>
                  <a:schemeClr val="accent1">
                    <a:lumMod val="75000"/>
                  </a:schemeClr>
                </a:solidFill>
              </a:rPr>
              <a:t>si</a:t>
            </a:r>
            <a:r>
              <a:rPr lang="en-US" sz="2400" dirty="0">
                <a:solidFill>
                  <a:schemeClr val="accent1">
                    <a:lumMod val="75000"/>
                  </a:schemeClr>
                </a:solidFill>
              </a:rPr>
              <a:t> </a:t>
            </a:r>
            <a:r>
              <a:rPr lang="en-US" sz="2400" dirty="0" err="1">
                <a:solidFill>
                  <a:schemeClr val="accent1">
                    <a:lumMod val="75000"/>
                  </a:schemeClr>
                </a:solidFill>
              </a:rPr>
              <a:t>procede</a:t>
            </a:r>
            <a:r>
              <a:rPr lang="en-US" sz="2400" dirty="0">
                <a:solidFill>
                  <a:schemeClr val="accent1">
                    <a:lumMod val="75000"/>
                  </a:schemeClr>
                </a:solidFill>
              </a:rPr>
              <a:t> al </a:t>
            </a:r>
            <a:r>
              <a:rPr lang="en-US" sz="2400" dirty="0" err="1">
                <a:solidFill>
                  <a:schemeClr val="accent1">
                    <a:lumMod val="75000"/>
                  </a:schemeClr>
                </a:solidFill>
              </a:rPr>
              <a:t>compenso</a:t>
            </a:r>
            <a:r>
              <a:rPr lang="en-US" sz="2400" dirty="0">
                <a:solidFill>
                  <a:schemeClr val="accent1">
                    <a:lumMod val="75000"/>
                  </a:schemeClr>
                </a:solidFill>
              </a:rPr>
              <a:t> </a:t>
            </a:r>
            <a:r>
              <a:rPr lang="en-US" sz="2400" dirty="0" err="1">
                <a:solidFill>
                  <a:schemeClr val="accent1">
                    <a:lumMod val="75000"/>
                  </a:schemeClr>
                </a:solidFill>
              </a:rPr>
              <a:t>dell’OCC</a:t>
            </a:r>
            <a:r>
              <a:rPr lang="en-US" sz="2400" dirty="0">
                <a:solidFill>
                  <a:schemeClr val="accent1">
                    <a:lumMod val="75000"/>
                  </a:schemeClr>
                </a:solidFill>
              </a:rPr>
              <a:t> , in </a:t>
            </a:r>
            <a:r>
              <a:rPr lang="en-US" sz="2400" dirty="0" err="1">
                <a:solidFill>
                  <a:schemeClr val="accent1">
                    <a:lumMod val="75000"/>
                  </a:schemeClr>
                </a:solidFill>
              </a:rPr>
              <a:t>caso</a:t>
            </a:r>
            <a:r>
              <a:rPr lang="en-US" sz="2400" dirty="0">
                <a:solidFill>
                  <a:schemeClr val="accent1">
                    <a:lumMod val="75000"/>
                  </a:schemeClr>
                </a:solidFill>
              </a:rPr>
              <a:t> </a:t>
            </a:r>
            <a:r>
              <a:rPr lang="en-US" sz="2400" dirty="0" err="1">
                <a:solidFill>
                  <a:schemeClr val="accent1">
                    <a:lumMod val="75000"/>
                  </a:schemeClr>
                </a:solidFill>
              </a:rPr>
              <a:t>contrario</a:t>
            </a:r>
            <a:r>
              <a:rPr lang="en-US" sz="2400" dirty="0">
                <a:solidFill>
                  <a:schemeClr val="accent1">
                    <a:lumMod val="75000"/>
                  </a:schemeClr>
                </a:solidFill>
              </a:rPr>
              <a:t> il </a:t>
            </a:r>
            <a:r>
              <a:rPr lang="en-US" sz="2400" dirty="0" err="1">
                <a:solidFill>
                  <a:schemeClr val="accent1">
                    <a:lumMod val="75000"/>
                  </a:schemeClr>
                </a:solidFill>
              </a:rPr>
              <a:t>Tribunale</a:t>
            </a:r>
            <a:r>
              <a:rPr lang="en-US" sz="2400" dirty="0">
                <a:solidFill>
                  <a:schemeClr val="accent1">
                    <a:lumMod val="75000"/>
                  </a:schemeClr>
                </a:solidFill>
              </a:rPr>
              <a:t> indica </a:t>
            </a:r>
            <a:r>
              <a:rPr lang="en-US" sz="2400" dirty="0" err="1">
                <a:solidFill>
                  <a:schemeClr val="accent1">
                    <a:lumMod val="75000"/>
                  </a:schemeClr>
                </a:solidFill>
              </a:rPr>
              <a:t>gli</a:t>
            </a:r>
            <a:r>
              <a:rPr lang="en-US" sz="2400" dirty="0">
                <a:solidFill>
                  <a:schemeClr val="accent1">
                    <a:lumMod val="75000"/>
                  </a:schemeClr>
                </a:solidFill>
              </a:rPr>
              <a:t> </a:t>
            </a:r>
            <a:r>
              <a:rPr lang="en-US" sz="2400" dirty="0" err="1">
                <a:solidFill>
                  <a:schemeClr val="accent1">
                    <a:lumMod val="75000"/>
                  </a:schemeClr>
                </a:solidFill>
              </a:rPr>
              <a:t>atti</a:t>
            </a:r>
            <a:r>
              <a:rPr lang="en-US" sz="2400" dirty="0">
                <a:solidFill>
                  <a:schemeClr val="accent1">
                    <a:lumMod val="75000"/>
                  </a:schemeClr>
                </a:solidFill>
              </a:rPr>
              <a:t> </a:t>
            </a:r>
            <a:r>
              <a:rPr lang="en-US" sz="2400" dirty="0" err="1">
                <a:solidFill>
                  <a:schemeClr val="accent1">
                    <a:lumMod val="75000"/>
                  </a:schemeClr>
                </a:solidFill>
              </a:rPr>
              <a:t>necessari</a:t>
            </a:r>
            <a:r>
              <a:rPr lang="en-US" sz="2400" dirty="0">
                <a:solidFill>
                  <a:schemeClr val="accent1">
                    <a:lumMod val="75000"/>
                  </a:schemeClr>
                </a:solidFill>
              </a:rPr>
              <a:t> ed un </a:t>
            </a:r>
            <a:r>
              <a:rPr lang="en-US" sz="2400" dirty="0" err="1">
                <a:solidFill>
                  <a:schemeClr val="accent1">
                    <a:lumMod val="75000"/>
                  </a:schemeClr>
                </a:solidFill>
              </a:rPr>
              <a:t>termine</a:t>
            </a:r>
            <a:r>
              <a:rPr lang="en-US" sz="2400" dirty="0">
                <a:solidFill>
                  <a:schemeClr val="accent1">
                    <a:lumMod val="75000"/>
                  </a:schemeClr>
                </a:solidFill>
              </a:rPr>
              <a:t> per l’ </a:t>
            </a:r>
            <a:r>
              <a:rPr lang="en-US" sz="2400" dirty="0" err="1">
                <a:solidFill>
                  <a:schemeClr val="accent1">
                    <a:lumMod val="75000"/>
                  </a:schemeClr>
                </a:solidFill>
              </a:rPr>
              <a:t>effettuazione</a:t>
            </a:r>
            <a:r>
              <a:rPr lang="en-US" sz="2400" dirty="0">
                <a:solidFill>
                  <a:schemeClr val="accent1">
                    <a:lumMod val="75000"/>
                  </a:schemeClr>
                </a:solidFill>
              </a:rPr>
              <a:t> </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endParaRPr lang="en-US" sz="1800"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17</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95923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965165" y="479493"/>
            <a:ext cx="86809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kern="1200" cap="all" dirty="0">
                <a:solidFill>
                  <a:srgbClr val="C00000"/>
                </a:solidFill>
                <a:latin typeface="+mj-lt"/>
                <a:ea typeface="+mj-ea"/>
                <a:cs typeface="+mj-cs"/>
              </a:rPr>
              <a:t>La </a:t>
            </a:r>
            <a:r>
              <a:rPr lang="en-US" b="1" kern="1200" cap="all" dirty="0" err="1">
                <a:solidFill>
                  <a:srgbClr val="C00000"/>
                </a:solidFill>
                <a:latin typeface="+mj-lt"/>
                <a:ea typeface="+mj-ea"/>
                <a:cs typeface="+mj-cs"/>
              </a:rPr>
              <a:t>revoca</a:t>
            </a:r>
            <a:r>
              <a:rPr lang="en-US" b="1" kern="1200" cap="all" dirty="0">
                <a:solidFill>
                  <a:srgbClr val="C00000"/>
                </a:solidFill>
                <a:latin typeface="+mj-lt"/>
                <a:ea typeface="+mj-ea"/>
                <a:cs typeface="+mj-cs"/>
              </a:rPr>
              <a:t> </a:t>
            </a:r>
            <a:r>
              <a:rPr lang="en-US" b="1" kern="1200" cap="all" dirty="0" err="1">
                <a:solidFill>
                  <a:srgbClr val="C00000"/>
                </a:solidFill>
                <a:latin typeface="+mj-lt"/>
                <a:ea typeface="+mj-ea"/>
                <a:cs typeface="+mj-cs"/>
              </a:rPr>
              <a:t>dell’omologazione</a:t>
            </a:r>
            <a:endParaRPr lang="en-US" b="1" kern="1200" cap="all" dirty="0">
              <a:solidFill>
                <a:srgbClr val="C00000"/>
              </a:solidFill>
              <a:latin typeface="+mj-lt"/>
              <a:ea typeface="+mj-ea"/>
              <a:cs typeface="+mj-cs"/>
            </a:endParaRP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CAAC0B58-363A-8FCF-22D8-9CE8E0602FB8}"/>
              </a:ext>
            </a:extLst>
          </p:cNvPr>
          <p:cNvPicPr>
            <a:picLocks noChangeAspect="1"/>
          </p:cNvPicPr>
          <p:nvPr/>
        </p:nvPicPr>
        <p:blipFill>
          <a:blip r:embed="rId2"/>
          <a:srcRect l="19903" t="14629" r="22036" b="20982"/>
          <a:stretch>
            <a:fillRect/>
          </a:stretch>
        </p:blipFill>
        <p:spPr>
          <a:xfrm>
            <a:off x="703183" y="3028982"/>
            <a:ext cx="2672864" cy="29641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3376046" y="1805056"/>
            <a:ext cx="8154453" cy="4893695"/>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200" dirty="0">
                <a:solidFill>
                  <a:schemeClr val="accent1">
                    <a:lumMod val="75000"/>
                  </a:schemeClr>
                </a:solidFill>
              </a:rPr>
              <a:t>E’ </a:t>
            </a:r>
            <a:r>
              <a:rPr lang="en-US" sz="2200" dirty="0" err="1">
                <a:solidFill>
                  <a:schemeClr val="accent1">
                    <a:lumMod val="75000"/>
                  </a:schemeClr>
                </a:solidFill>
              </a:rPr>
              <a:t>possibile</a:t>
            </a:r>
            <a:r>
              <a:rPr lang="en-US" sz="2200" dirty="0">
                <a:solidFill>
                  <a:schemeClr val="accent1">
                    <a:lumMod val="75000"/>
                  </a:schemeClr>
                </a:solidFill>
              </a:rPr>
              <a:t> e </a:t>
            </a:r>
            <a:r>
              <a:rPr lang="en-US" sz="2200" dirty="0" err="1">
                <a:solidFill>
                  <a:schemeClr val="accent1">
                    <a:lumMod val="75000"/>
                  </a:schemeClr>
                </a:solidFill>
              </a:rPr>
              <a:t>decisa</a:t>
            </a:r>
            <a:r>
              <a:rPr lang="en-US" sz="2200" dirty="0">
                <a:solidFill>
                  <a:schemeClr val="accent1">
                    <a:lumMod val="75000"/>
                  </a:schemeClr>
                </a:solidFill>
              </a:rPr>
              <a:t> con </a:t>
            </a:r>
            <a:r>
              <a:rPr lang="en-US" sz="2200" dirty="0" err="1">
                <a:solidFill>
                  <a:schemeClr val="accent1">
                    <a:lumMod val="75000"/>
                  </a:schemeClr>
                </a:solidFill>
              </a:rPr>
              <a:t>Sentenza</a:t>
            </a:r>
            <a:r>
              <a:rPr lang="en-US" sz="2200" dirty="0">
                <a:solidFill>
                  <a:schemeClr val="accent1">
                    <a:lumMod val="75000"/>
                  </a:schemeClr>
                </a:solidFill>
              </a:rPr>
              <a:t> </a:t>
            </a:r>
            <a:r>
              <a:rPr lang="en-US" sz="2200" dirty="0" err="1">
                <a:solidFill>
                  <a:schemeClr val="accent1">
                    <a:lumMod val="75000"/>
                  </a:schemeClr>
                </a:solidFill>
              </a:rPr>
              <a:t>reclamabile</a:t>
            </a:r>
            <a:r>
              <a:rPr lang="en-US" sz="2200" dirty="0">
                <a:solidFill>
                  <a:schemeClr val="accent1">
                    <a:lumMod val="75000"/>
                  </a:schemeClr>
                </a:solidFill>
              </a:rPr>
              <a:t> </a:t>
            </a:r>
            <a:r>
              <a:rPr lang="en-US" sz="2200" dirty="0" err="1">
                <a:solidFill>
                  <a:schemeClr val="accent1">
                    <a:lumMod val="75000"/>
                  </a:schemeClr>
                </a:solidFill>
              </a:rPr>
              <a:t>su</a:t>
            </a:r>
            <a:r>
              <a:rPr lang="en-US" sz="2200" dirty="0">
                <a:solidFill>
                  <a:schemeClr val="accent1">
                    <a:lumMod val="75000"/>
                  </a:schemeClr>
                </a:solidFill>
              </a:rPr>
              <a:t> </a:t>
            </a:r>
            <a:r>
              <a:rPr lang="en-US" sz="2200" dirty="0" err="1">
                <a:solidFill>
                  <a:schemeClr val="accent1">
                    <a:lumMod val="75000"/>
                  </a:schemeClr>
                </a:solidFill>
              </a:rPr>
              <a:t>istanza</a:t>
            </a:r>
            <a:r>
              <a:rPr lang="en-US" sz="2200" dirty="0">
                <a:solidFill>
                  <a:schemeClr val="accent1">
                    <a:lumMod val="75000"/>
                  </a:schemeClr>
                </a:solidFill>
              </a:rPr>
              <a:t> di un </a:t>
            </a:r>
            <a:r>
              <a:rPr lang="en-US" sz="2200" dirty="0" err="1">
                <a:solidFill>
                  <a:schemeClr val="accent1">
                    <a:lumMod val="75000"/>
                  </a:schemeClr>
                </a:solidFill>
              </a:rPr>
              <a:t>creditore</a:t>
            </a:r>
            <a:r>
              <a:rPr lang="en-US" sz="2200" dirty="0">
                <a:solidFill>
                  <a:schemeClr val="accent1">
                    <a:lumMod val="75000"/>
                  </a:schemeClr>
                </a:solidFill>
              </a:rPr>
              <a:t>, del </a:t>
            </a:r>
            <a:r>
              <a:rPr lang="en-US" sz="2200" dirty="0" err="1">
                <a:solidFill>
                  <a:schemeClr val="accent1">
                    <a:lumMod val="75000"/>
                  </a:schemeClr>
                </a:solidFill>
              </a:rPr>
              <a:t>Pubblico</a:t>
            </a:r>
            <a:r>
              <a:rPr lang="en-US" sz="2200" dirty="0">
                <a:solidFill>
                  <a:schemeClr val="accent1">
                    <a:lumMod val="75000"/>
                  </a:schemeClr>
                </a:solidFill>
              </a:rPr>
              <a:t> </a:t>
            </a:r>
            <a:r>
              <a:rPr lang="en-US" sz="2200" dirty="0" err="1">
                <a:solidFill>
                  <a:schemeClr val="accent1">
                    <a:lumMod val="75000"/>
                  </a:schemeClr>
                </a:solidFill>
              </a:rPr>
              <a:t>Ministero</a:t>
            </a:r>
            <a:r>
              <a:rPr lang="en-US" sz="2200" dirty="0">
                <a:solidFill>
                  <a:schemeClr val="accent1">
                    <a:lumMod val="75000"/>
                  </a:schemeClr>
                </a:solidFill>
              </a:rPr>
              <a:t> o di </a:t>
            </a:r>
            <a:r>
              <a:rPr lang="en-US" sz="2200" dirty="0" err="1">
                <a:solidFill>
                  <a:schemeClr val="accent1">
                    <a:lumMod val="75000"/>
                  </a:schemeClr>
                </a:solidFill>
              </a:rPr>
              <a:t>qualsiasi</a:t>
            </a:r>
            <a:r>
              <a:rPr lang="en-US" sz="2200" dirty="0">
                <a:solidFill>
                  <a:schemeClr val="accent1">
                    <a:lumMod val="75000"/>
                  </a:schemeClr>
                </a:solidFill>
              </a:rPr>
              <a:t> </a:t>
            </a:r>
            <a:r>
              <a:rPr lang="en-US" sz="2200" dirty="0" err="1">
                <a:solidFill>
                  <a:schemeClr val="accent1">
                    <a:lumMod val="75000"/>
                  </a:schemeClr>
                </a:solidFill>
              </a:rPr>
              <a:t>interessato</a:t>
            </a:r>
            <a:r>
              <a:rPr lang="en-US" sz="2200" dirty="0">
                <a:solidFill>
                  <a:schemeClr val="accent1">
                    <a:lumMod val="75000"/>
                  </a:schemeClr>
                </a:solidFill>
              </a:rPr>
              <a:t> </a:t>
            </a:r>
            <a:r>
              <a:rPr lang="en-US" sz="2200" dirty="0" err="1">
                <a:solidFill>
                  <a:schemeClr val="accent1">
                    <a:lumMod val="75000"/>
                  </a:schemeClr>
                </a:solidFill>
              </a:rPr>
              <a:t>quando</a:t>
            </a:r>
            <a:r>
              <a:rPr lang="en-US" sz="2200" dirty="0">
                <a:solidFill>
                  <a:schemeClr val="accent1">
                    <a:lumMod val="75000"/>
                  </a:schemeClr>
                </a:solidFill>
              </a:rPr>
              <a:t>:</a:t>
            </a:r>
          </a:p>
          <a:p>
            <a:pPr lvl="1">
              <a:buFont typeface="Wingdings" pitchFamily="2" charset="2"/>
              <a:buChar char="Ø"/>
            </a:pPr>
            <a:r>
              <a:rPr lang="en-US" sz="2200" dirty="0">
                <a:solidFill>
                  <a:schemeClr val="accent1">
                    <a:lumMod val="75000"/>
                  </a:schemeClr>
                </a:solidFill>
              </a:rPr>
              <a:t>Vi è </a:t>
            </a:r>
            <a:r>
              <a:rPr lang="en-US" sz="2200" dirty="0" err="1">
                <a:solidFill>
                  <a:schemeClr val="accent1">
                    <a:lumMod val="75000"/>
                  </a:schemeClr>
                </a:solidFill>
              </a:rPr>
              <a:t>stato</a:t>
            </a:r>
            <a:r>
              <a:rPr lang="en-US" sz="2200" dirty="0">
                <a:solidFill>
                  <a:schemeClr val="accent1">
                    <a:lumMod val="75000"/>
                  </a:schemeClr>
                </a:solidFill>
              </a:rPr>
              <a:t> </a:t>
            </a:r>
            <a:r>
              <a:rPr lang="en-US" sz="2200" dirty="0" err="1">
                <a:solidFill>
                  <a:schemeClr val="accent1">
                    <a:lumMod val="75000"/>
                  </a:schemeClr>
                </a:solidFill>
              </a:rPr>
              <a:t>dolo</a:t>
            </a:r>
            <a:r>
              <a:rPr lang="en-US" sz="2200" dirty="0">
                <a:solidFill>
                  <a:schemeClr val="accent1">
                    <a:lumMod val="75000"/>
                  </a:schemeClr>
                </a:solidFill>
              </a:rPr>
              <a:t> </a:t>
            </a:r>
            <a:r>
              <a:rPr lang="en-US" sz="2200" dirty="0" err="1">
                <a:solidFill>
                  <a:schemeClr val="accent1">
                    <a:lumMod val="75000"/>
                  </a:schemeClr>
                </a:solidFill>
              </a:rPr>
              <a:t>nella</a:t>
            </a:r>
            <a:r>
              <a:rPr lang="en-US" sz="2200" dirty="0">
                <a:solidFill>
                  <a:schemeClr val="accent1">
                    <a:lumMod val="75000"/>
                  </a:schemeClr>
                </a:solidFill>
              </a:rPr>
              <a:t> </a:t>
            </a:r>
            <a:r>
              <a:rPr lang="en-US" sz="2200" dirty="0" err="1">
                <a:solidFill>
                  <a:schemeClr val="accent1">
                    <a:lumMod val="75000"/>
                  </a:schemeClr>
                </a:solidFill>
              </a:rPr>
              <a:t>quantificazione</a:t>
            </a:r>
            <a:r>
              <a:rPr lang="en-US" sz="2200" dirty="0">
                <a:solidFill>
                  <a:schemeClr val="accent1">
                    <a:lumMod val="75000"/>
                  </a:schemeClr>
                </a:solidFill>
              </a:rPr>
              <a:t> </a:t>
            </a:r>
            <a:r>
              <a:rPr lang="en-US" sz="2200" dirty="0" err="1">
                <a:solidFill>
                  <a:schemeClr val="accent1">
                    <a:lumMod val="75000"/>
                  </a:schemeClr>
                </a:solidFill>
              </a:rPr>
              <a:t>dell’attivo</a:t>
            </a:r>
            <a:r>
              <a:rPr lang="en-US" sz="2200" dirty="0">
                <a:solidFill>
                  <a:schemeClr val="accent1">
                    <a:lumMod val="75000"/>
                  </a:schemeClr>
                </a:solidFill>
              </a:rPr>
              <a:t> o del </a:t>
            </a:r>
            <a:r>
              <a:rPr lang="en-US" sz="2200" dirty="0" err="1">
                <a:solidFill>
                  <a:schemeClr val="accent1">
                    <a:lumMod val="75000"/>
                  </a:schemeClr>
                </a:solidFill>
              </a:rPr>
              <a:t>passivo</a:t>
            </a:r>
            <a:endParaRPr lang="en-US" sz="2200" dirty="0">
              <a:solidFill>
                <a:schemeClr val="accent1">
                  <a:lumMod val="75000"/>
                </a:schemeClr>
              </a:solidFill>
            </a:endParaRPr>
          </a:p>
          <a:p>
            <a:pPr lvl="1">
              <a:buFont typeface="Wingdings" pitchFamily="2" charset="2"/>
              <a:buChar char="Ø"/>
            </a:pPr>
            <a:r>
              <a:rPr lang="en-US" sz="2200" dirty="0">
                <a:solidFill>
                  <a:schemeClr val="accent1">
                    <a:lumMod val="75000"/>
                  </a:schemeClr>
                </a:solidFill>
              </a:rPr>
              <a:t>E’ </a:t>
            </a:r>
            <a:r>
              <a:rPr lang="en-US" sz="2200" dirty="0" err="1">
                <a:solidFill>
                  <a:schemeClr val="accent1">
                    <a:lumMod val="75000"/>
                  </a:schemeClr>
                </a:solidFill>
              </a:rPr>
              <a:t>stata</a:t>
            </a:r>
            <a:r>
              <a:rPr lang="en-US" sz="2200" dirty="0">
                <a:solidFill>
                  <a:schemeClr val="accent1">
                    <a:lumMod val="75000"/>
                  </a:schemeClr>
                </a:solidFill>
              </a:rPr>
              <a:t> </a:t>
            </a:r>
            <a:r>
              <a:rPr lang="en-US" sz="2200" dirty="0" err="1">
                <a:solidFill>
                  <a:schemeClr val="accent1">
                    <a:lumMod val="75000"/>
                  </a:schemeClr>
                </a:solidFill>
              </a:rPr>
              <a:t>sottratta</a:t>
            </a:r>
            <a:r>
              <a:rPr lang="en-US" sz="2200" dirty="0">
                <a:solidFill>
                  <a:schemeClr val="accent1">
                    <a:lumMod val="75000"/>
                  </a:schemeClr>
                </a:solidFill>
              </a:rPr>
              <a:t> o </a:t>
            </a:r>
            <a:r>
              <a:rPr lang="en-US" sz="2200" dirty="0" err="1">
                <a:solidFill>
                  <a:schemeClr val="accent1">
                    <a:lumMod val="75000"/>
                  </a:schemeClr>
                </a:solidFill>
              </a:rPr>
              <a:t>dissimulata</a:t>
            </a:r>
            <a:r>
              <a:rPr lang="en-US" sz="2200" dirty="0">
                <a:solidFill>
                  <a:schemeClr val="accent1">
                    <a:lumMod val="75000"/>
                  </a:schemeClr>
                </a:solidFill>
              </a:rPr>
              <a:t> </a:t>
            </a:r>
            <a:r>
              <a:rPr lang="en-US" sz="2200" dirty="0" err="1">
                <a:solidFill>
                  <a:schemeClr val="accent1">
                    <a:lumMod val="75000"/>
                  </a:schemeClr>
                </a:solidFill>
              </a:rPr>
              <a:t>una</a:t>
            </a:r>
            <a:r>
              <a:rPr lang="en-US" sz="2200" dirty="0">
                <a:solidFill>
                  <a:schemeClr val="accent1">
                    <a:lumMod val="75000"/>
                  </a:schemeClr>
                </a:solidFill>
              </a:rPr>
              <a:t> </a:t>
            </a:r>
            <a:r>
              <a:rPr lang="en-US" sz="2200" dirty="0" err="1">
                <a:solidFill>
                  <a:schemeClr val="accent1">
                    <a:lumMod val="75000"/>
                  </a:schemeClr>
                </a:solidFill>
              </a:rPr>
              <a:t>parte</a:t>
            </a:r>
            <a:r>
              <a:rPr lang="en-US" sz="2200" dirty="0">
                <a:solidFill>
                  <a:schemeClr val="accent1">
                    <a:lumMod val="75000"/>
                  </a:schemeClr>
                </a:solidFill>
              </a:rPr>
              <a:t> </a:t>
            </a:r>
            <a:r>
              <a:rPr lang="en-US" sz="2200" dirty="0" err="1">
                <a:solidFill>
                  <a:schemeClr val="accent1">
                    <a:lumMod val="75000"/>
                  </a:schemeClr>
                </a:solidFill>
              </a:rPr>
              <a:t>rilevante</a:t>
            </a:r>
            <a:r>
              <a:rPr lang="en-US" sz="2200" dirty="0">
                <a:solidFill>
                  <a:schemeClr val="accent1">
                    <a:lumMod val="75000"/>
                  </a:schemeClr>
                </a:solidFill>
              </a:rPr>
              <a:t> </a:t>
            </a:r>
            <a:r>
              <a:rPr lang="en-US" sz="2200" dirty="0" err="1">
                <a:solidFill>
                  <a:schemeClr val="accent1">
                    <a:lumMod val="75000"/>
                  </a:schemeClr>
                </a:solidFill>
              </a:rPr>
              <a:t>dell’attivo</a:t>
            </a:r>
            <a:r>
              <a:rPr lang="en-US" sz="2200" dirty="0">
                <a:solidFill>
                  <a:schemeClr val="accent1">
                    <a:lumMod val="75000"/>
                  </a:schemeClr>
                </a:solidFill>
              </a:rPr>
              <a:t> o simulate </a:t>
            </a:r>
            <a:r>
              <a:rPr lang="en-US" sz="2200" dirty="0" err="1">
                <a:solidFill>
                  <a:schemeClr val="accent1">
                    <a:lumMod val="75000"/>
                  </a:schemeClr>
                </a:solidFill>
              </a:rPr>
              <a:t>attività</a:t>
            </a:r>
            <a:r>
              <a:rPr lang="en-US" sz="2200" dirty="0">
                <a:solidFill>
                  <a:schemeClr val="accent1">
                    <a:lumMod val="75000"/>
                  </a:schemeClr>
                </a:solidFill>
              </a:rPr>
              <a:t> </a:t>
            </a:r>
            <a:r>
              <a:rPr lang="en-US" sz="2200" dirty="0" err="1">
                <a:solidFill>
                  <a:schemeClr val="accent1">
                    <a:lumMod val="75000"/>
                  </a:schemeClr>
                </a:solidFill>
              </a:rPr>
              <a:t>inesistenti</a:t>
            </a:r>
            <a:r>
              <a:rPr lang="en-US" sz="2200" dirty="0">
                <a:solidFill>
                  <a:schemeClr val="accent1">
                    <a:lumMod val="75000"/>
                  </a:schemeClr>
                </a:solidFill>
              </a:rPr>
              <a:t> o </a:t>
            </a:r>
            <a:r>
              <a:rPr lang="en-US" sz="2200" dirty="0" err="1">
                <a:solidFill>
                  <a:schemeClr val="accent1">
                    <a:lumMod val="75000"/>
                  </a:schemeClr>
                </a:solidFill>
              </a:rPr>
              <a:t>commessi</a:t>
            </a:r>
            <a:r>
              <a:rPr lang="en-US" sz="2200" dirty="0">
                <a:solidFill>
                  <a:schemeClr val="accent1">
                    <a:lumMod val="75000"/>
                  </a:schemeClr>
                </a:solidFill>
              </a:rPr>
              <a:t> </a:t>
            </a:r>
            <a:r>
              <a:rPr lang="en-US" sz="2200" dirty="0" err="1">
                <a:solidFill>
                  <a:schemeClr val="accent1">
                    <a:lumMod val="75000"/>
                  </a:schemeClr>
                </a:solidFill>
              </a:rPr>
              <a:t>atti</a:t>
            </a:r>
            <a:r>
              <a:rPr lang="en-US" sz="2200" dirty="0">
                <a:solidFill>
                  <a:schemeClr val="accent1">
                    <a:lumMod val="75000"/>
                  </a:schemeClr>
                </a:solidFill>
              </a:rPr>
              <a:t> </a:t>
            </a:r>
            <a:r>
              <a:rPr lang="en-US" sz="2200" dirty="0" err="1">
                <a:solidFill>
                  <a:schemeClr val="accent1">
                    <a:lumMod val="75000"/>
                  </a:schemeClr>
                </a:solidFill>
              </a:rPr>
              <a:t>diretti</a:t>
            </a:r>
            <a:r>
              <a:rPr lang="en-US" sz="2200" dirty="0">
                <a:solidFill>
                  <a:schemeClr val="accent1">
                    <a:lumMod val="75000"/>
                  </a:schemeClr>
                </a:solidFill>
              </a:rPr>
              <a:t> a </a:t>
            </a:r>
            <a:r>
              <a:rPr lang="en-US" sz="2200" dirty="0" err="1">
                <a:solidFill>
                  <a:schemeClr val="accent1">
                    <a:lumMod val="75000"/>
                  </a:schemeClr>
                </a:solidFill>
              </a:rPr>
              <a:t>frodare</a:t>
            </a:r>
            <a:r>
              <a:rPr lang="en-US" sz="2200" dirty="0">
                <a:solidFill>
                  <a:schemeClr val="accent1">
                    <a:lumMod val="75000"/>
                  </a:schemeClr>
                </a:solidFill>
              </a:rPr>
              <a:t> le </a:t>
            </a:r>
            <a:r>
              <a:rPr lang="en-US" sz="2200" dirty="0" err="1">
                <a:solidFill>
                  <a:schemeClr val="accent1">
                    <a:lumMod val="75000"/>
                  </a:schemeClr>
                </a:solidFill>
              </a:rPr>
              <a:t>ragioni</a:t>
            </a:r>
            <a:r>
              <a:rPr lang="en-US" sz="2200" dirty="0">
                <a:solidFill>
                  <a:schemeClr val="accent1">
                    <a:lumMod val="75000"/>
                  </a:schemeClr>
                </a:solidFill>
              </a:rPr>
              <a:t> </a:t>
            </a:r>
            <a:r>
              <a:rPr lang="en-US" sz="2200" dirty="0" err="1">
                <a:solidFill>
                  <a:schemeClr val="accent1">
                    <a:lumMod val="75000"/>
                  </a:schemeClr>
                </a:solidFill>
              </a:rPr>
              <a:t>dei</a:t>
            </a:r>
            <a:r>
              <a:rPr lang="en-US" sz="2200" dirty="0">
                <a:solidFill>
                  <a:schemeClr val="accent1">
                    <a:lumMod val="75000"/>
                  </a:schemeClr>
                </a:solidFill>
              </a:rPr>
              <a:t> </a:t>
            </a:r>
            <a:r>
              <a:rPr lang="en-US" sz="2200" dirty="0" err="1">
                <a:solidFill>
                  <a:schemeClr val="accent1">
                    <a:lumMod val="75000"/>
                  </a:schemeClr>
                </a:solidFill>
              </a:rPr>
              <a:t>creditori</a:t>
            </a:r>
            <a:endParaRPr lang="en-US" sz="2200" dirty="0">
              <a:solidFill>
                <a:schemeClr val="accent1">
                  <a:lumMod val="75000"/>
                </a:schemeClr>
              </a:solidFill>
            </a:endParaRPr>
          </a:p>
          <a:p>
            <a:pPr indent="-228600" defTabSz="914400">
              <a:lnSpc>
                <a:spcPct val="90000"/>
              </a:lnSpc>
              <a:buFont typeface="Arial" panose="020B0604020202020204" pitchFamily="34" charset="0"/>
              <a:buChar char="•"/>
            </a:pPr>
            <a:r>
              <a:rPr lang="en-US" sz="2200" dirty="0">
                <a:solidFill>
                  <a:schemeClr val="accent1">
                    <a:lumMod val="75000"/>
                  </a:schemeClr>
                </a:solidFill>
              </a:rPr>
              <a:t>Il Giudice </a:t>
            </a:r>
            <a:r>
              <a:rPr lang="en-US" sz="2200" dirty="0" err="1">
                <a:solidFill>
                  <a:schemeClr val="accent1">
                    <a:lumMod val="75000"/>
                  </a:schemeClr>
                </a:solidFill>
              </a:rPr>
              <a:t>provvede</a:t>
            </a:r>
            <a:r>
              <a:rPr lang="en-US" sz="2200" dirty="0">
                <a:solidFill>
                  <a:schemeClr val="accent1">
                    <a:lumMod val="75000"/>
                  </a:schemeClr>
                </a:solidFill>
              </a:rPr>
              <a:t> </a:t>
            </a:r>
            <a:r>
              <a:rPr lang="en-US" sz="2200" dirty="0" err="1">
                <a:solidFill>
                  <a:schemeClr val="accent1">
                    <a:lumMod val="75000"/>
                  </a:schemeClr>
                </a:solidFill>
              </a:rPr>
              <a:t>alla</a:t>
            </a:r>
            <a:r>
              <a:rPr lang="en-US" sz="2200" dirty="0">
                <a:solidFill>
                  <a:schemeClr val="accent1">
                    <a:lumMod val="75000"/>
                  </a:schemeClr>
                </a:solidFill>
              </a:rPr>
              <a:t> </a:t>
            </a:r>
            <a:r>
              <a:rPr lang="en-US" sz="2200" dirty="0" err="1">
                <a:solidFill>
                  <a:schemeClr val="accent1">
                    <a:lumMod val="75000"/>
                  </a:schemeClr>
                </a:solidFill>
              </a:rPr>
              <a:t>revoca</a:t>
            </a:r>
            <a:r>
              <a:rPr lang="en-US" sz="2200" dirty="0">
                <a:solidFill>
                  <a:schemeClr val="accent1">
                    <a:lumMod val="75000"/>
                  </a:schemeClr>
                </a:solidFill>
              </a:rPr>
              <a:t> </a:t>
            </a:r>
            <a:r>
              <a:rPr lang="en-US" sz="2200" dirty="0" err="1">
                <a:solidFill>
                  <a:schemeClr val="accent1">
                    <a:lumMod val="75000"/>
                  </a:schemeClr>
                </a:solidFill>
              </a:rPr>
              <a:t>anche</a:t>
            </a:r>
            <a:r>
              <a:rPr lang="en-US" sz="2200" dirty="0">
                <a:solidFill>
                  <a:schemeClr val="accent1">
                    <a:lumMod val="75000"/>
                  </a:schemeClr>
                </a:solidFill>
              </a:rPr>
              <a:t> in </a:t>
            </a:r>
            <a:r>
              <a:rPr lang="en-US" sz="2200" dirty="0" err="1">
                <a:solidFill>
                  <a:schemeClr val="accent1">
                    <a:lumMod val="75000"/>
                  </a:schemeClr>
                </a:solidFill>
              </a:rPr>
              <a:t>caso</a:t>
            </a:r>
            <a:r>
              <a:rPr lang="en-US" sz="2200" dirty="0">
                <a:solidFill>
                  <a:schemeClr val="accent1">
                    <a:lumMod val="75000"/>
                  </a:schemeClr>
                </a:solidFill>
              </a:rPr>
              <a:t> di </a:t>
            </a:r>
            <a:r>
              <a:rPr lang="en-US" sz="2200" dirty="0" err="1">
                <a:solidFill>
                  <a:schemeClr val="accent1">
                    <a:lumMod val="75000"/>
                  </a:schemeClr>
                </a:solidFill>
              </a:rPr>
              <a:t>inadempimento</a:t>
            </a:r>
            <a:r>
              <a:rPr lang="en-US" sz="2200" dirty="0">
                <a:solidFill>
                  <a:schemeClr val="accent1">
                    <a:lumMod val="75000"/>
                  </a:schemeClr>
                </a:solidFill>
              </a:rPr>
              <a:t> </a:t>
            </a:r>
            <a:r>
              <a:rPr lang="en-US" sz="2200" dirty="0" err="1">
                <a:solidFill>
                  <a:schemeClr val="accent1">
                    <a:lumMod val="75000"/>
                  </a:schemeClr>
                </a:solidFill>
              </a:rPr>
              <a:t>degli</a:t>
            </a:r>
            <a:r>
              <a:rPr lang="en-US" sz="2200" dirty="0">
                <a:solidFill>
                  <a:schemeClr val="accent1">
                    <a:lumMod val="75000"/>
                  </a:schemeClr>
                </a:solidFill>
              </a:rPr>
              <a:t> </a:t>
            </a:r>
            <a:r>
              <a:rPr lang="en-US" sz="2200" dirty="0" err="1">
                <a:solidFill>
                  <a:schemeClr val="accent1">
                    <a:lumMod val="75000"/>
                  </a:schemeClr>
                </a:solidFill>
              </a:rPr>
              <a:t>obblighi</a:t>
            </a:r>
            <a:r>
              <a:rPr lang="en-US" sz="2200" dirty="0">
                <a:solidFill>
                  <a:schemeClr val="accent1">
                    <a:lumMod val="75000"/>
                  </a:schemeClr>
                </a:solidFill>
              </a:rPr>
              <a:t> </a:t>
            </a:r>
            <a:r>
              <a:rPr lang="en-US" sz="2200" dirty="0" err="1">
                <a:solidFill>
                  <a:schemeClr val="accent1">
                    <a:lumMod val="75000"/>
                  </a:schemeClr>
                </a:solidFill>
              </a:rPr>
              <a:t>previsti</a:t>
            </a:r>
            <a:r>
              <a:rPr lang="en-US" sz="2200" dirty="0">
                <a:solidFill>
                  <a:schemeClr val="accent1">
                    <a:lumMod val="75000"/>
                  </a:schemeClr>
                </a:solidFill>
              </a:rPr>
              <a:t> </a:t>
            </a:r>
            <a:r>
              <a:rPr lang="en-US" sz="2200" dirty="0" err="1">
                <a:solidFill>
                  <a:schemeClr val="accent1">
                    <a:lumMod val="75000"/>
                  </a:schemeClr>
                </a:solidFill>
              </a:rPr>
              <a:t>nel</a:t>
            </a:r>
            <a:r>
              <a:rPr lang="en-US" sz="2200" dirty="0">
                <a:solidFill>
                  <a:schemeClr val="accent1">
                    <a:lumMod val="75000"/>
                  </a:schemeClr>
                </a:solidFill>
              </a:rPr>
              <a:t> piano o </a:t>
            </a:r>
            <a:r>
              <a:rPr lang="en-US" sz="2200" dirty="0" err="1">
                <a:solidFill>
                  <a:schemeClr val="accent1">
                    <a:lumMod val="75000"/>
                  </a:schemeClr>
                </a:solidFill>
              </a:rPr>
              <a:t>qualora</a:t>
            </a:r>
            <a:r>
              <a:rPr lang="en-US" sz="2200" dirty="0">
                <a:solidFill>
                  <a:schemeClr val="accent1">
                    <a:lumMod val="75000"/>
                  </a:schemeClr>
                </a:solidFill>
              </a:rPr>
              <a:t> </a:t>
            </a:r>
            <a:r>
              <a:rPr lang="en-US" sz="2200" dirty="0" err="1">
                <a:solidFill>
                  <a:schemeClr val="accent1">
                    <a:lumMod val="75000"/>
                  </a:schemeClr>
                </a:solidFill>
              </a:rPr>
              <a:t>questo</a:t>
            </a:r>
            <a:r>
              <a:rPr lang="en-US" sz="2200" dirty="0">
                <a:solidFill>
                  <a:schemeClr val="accent1">
                    <a:lumMod val="75000"/>
                  </a:schemeClr>
                </a:solidFill>
              </a:rPr>
              <a:t> </a:t>
            </a:r>
            <a:r>
              <a:rPr lang="en-US" sz="2200" dirty="0" err="1">
                <a:solidFill>
                  <a:schemeClr val="accent1">
                    <a:lumMod val="75000"/>
                  </a:schemeClr>
                </a:solidFill>
              </a:rPr>
              <a:t>sia</a:t>
            </a:r>
            <a:r>
              <a:rPr lang="en-US" sz="2200" dirty="0">
                <a:solidFill>
                  <a:schemeClr val="accent1">
                    <a:lumMod val="75000"/>
                  </a:schemeClr>
                </a:solidFill>
              </a:rPr>
              <a:t> </a:t>
            </a:r>
            <a:r>
              <a:rPr lang="en-US" sz="2200" dirty="0" err="1">
                <a:solidFill>
                  <a:schemeClr val="accent1">
                    <a:lumMod val="75000"/>
                  </a:schemeClr>
                </a:solidFill>
              </a:rPr>
              <a:t>divenuto</a:t>
            </a:r>
            <a:r>
              <a:rPr lang="en-US" sz="2200" dirty="0">
                <a:solidFill>
                  <a:schemeClr val="accent1">
                    <a:lumMod val="75000"/>
                  </a:schemeClr>
                </a:solidFill>
              </a:rPr>
              <a:t> </a:t>
            </a:r>
            <a:r>
              <a:rPr lang="en-US" sz="2200" dirty="0" err="1">
                <a:solidFill>
                  <a:schemeClr val="accent1">
                    <a:lumMod val="75000"/>
                  </a:schemeClr>
                </a:solidFill>
              </a:rPr>
              <a:t>inattuabile</a:t>
            </a:r>
            <a:r>
              <a:rPr lang="en-US" sz="2200" dirty="0">
                <a:solidFill>
                  <a:schemeClr val="accent1">
                    <a:lumMod val="75000"/>
                  </a:schemeClr>
                </a:solidFill>
              </a:rPr>
              <a:t> e non </a:t>
            </a:r>
            <a:r>
              <a:rPr lang="en-US" sz="2200" dirty="0" err="1">
                <a:solidFill>
                  <a:schemeClr val="accent1">
                    <a:lumMod val="75000"/>
                  </a:schemeClr>
                </a:solidFill>
              </a:rPr>
              <a:t>sia</a:t>
            </a:r>
            <a:r>
              <a:rPr lang="en-US" sz="2200" dirty="0">
                <a:solidFill>
                  <a:schemeClr val="accent1">
                    <a:lumMod val="75000"/>
                  </a:schemeClr>
                </a:solidFill>
              </a:rPr>
              <a:t> </a:t>
            </a:r>
            <a:r>
              <a:rPr lang="en-US" sz="2200" dirty="0" err="1">
                <a:solidFill>
                  <a:schemeClr val="accent1">
                    <a:lumMod val="75000"/>
                  </a:schemeClr>
                </a:solidFill>
              </a:rPr>
              <a:t>possibile</a:t>
            </a:r>
            <a:r>
              <a:rPr lang="en-US" sz="2200" dirty="0">
                <a:solidFill>
                  <a:schemeClr val="accent1">
                    <a:lumMod val="75000"/>
                  </a:schemeClr>
                </a:solidFill>
              </a:rPr>
              <a:t> </a:t>
            </a:r>
            <a:r>
              <a:rPr lang="en-US" sz="2200" dirty="0" err="1">
                <a:solidFill>
                  <a:schemeClr val="accent1">
                    <a:lumMod val="75000"/>
                  </a:schemeClr>
                </a:solidFill>
              </a:rPr>
              <a:t>modificarlo</a:t>
            </a:r>
            <a:r>
              <a:rPr lang="en-US" sz="2200" dirty="0">
                <a:solidFill>
                  <a:schemeClr val="accent1">
                    <a:lumMod val="75000"/>
                  </a:schemeClr>
                </a:solidFill>
              </a:rPr>
              <a:t>.</a:t>
            </a:r>
          </a:p>
          <a:p>
            <a:pPr indent="-228600" defTabSz="914400">
              <a:lnSpc>
                <a:spcPct val="90000"/>
              </a:lnSpc>
              <a:buFont typeface="Arial" panose="020B0604020202020204" pitchFamily="34" charset="0"/>
              <a:buChar char="•"/>
            </a:pPr>
            <a:r>
              <a:rPr lang="en-US" sz="2200" dirty="0">
                <a:solidFill>
                  <a:schemeClr val="accent1">
                    <a:lumMod val="75000"/>
                  </a:schemeClr>
                </a:solidFill>
              </a:rPr>
              <a:t>L'OCC e' tenuto a </a:t>
            </a:r>
            <a:r>
              <a:rPr lang="en-US" sz="2200" dirty="0" err="1">
                <a:solidFill>
                  <a:schemeClr val="accent1">
                    <a:lumMod val="75000"/>
                  </a:schemeClr>
                </a:solidFill>
              </a:rPr>
              <a:t>segnalare</a:t>
            </a:r>
            <a:r>
              <a:rPr lang="en-US" sz="2200" dirty="0">
                <a:solidFill>
                  <a:schemeClr val="accent1">
                    <a:lumMod val="75000"/>
                  </a:schemeClr>
                </a:solidFill>
              </a:rPr>
              <a:t> al </a:t>
            </a:r>
            <a:r>
              <a:rPr lang="en-US" sz="2200" dirty="0" err="1">
                <a:solidFill>
                  <a:schemeClr val="accent1">
                    <a:lumMod val="75000"/>
                  </a:schemeClr>
                </a:solidFill>
              </a:rPr>
              <a:t>giudice</a:t>
            </a:r>
            <a:r>
              <a:rPr lang="en-US" sz="2200" dirty="0">
                <a:solidFill>
                  <a:schemeClr val="accent1">
                    <a:lumMod val="75000"/>
                  </a:schemeClr>
                </a:solidFill>
              </a:rPr>
              <a:t> ogni </a:t>
            </a:r>
            <a:r>
              <a:rPr lang="en-US" sz="2200" dirty="0" err="1">
                <a:solidFill>
                  <a:schemeClr val="accent1">
                    <a:lumMod val="75000"/>
                  </a:schemeClr>
                </a:solidFill>
              </a:rPr>
              <a:t>fatto</a:t>
            </a:r>
            <a:r>
              <a:rPr lang="en-US" sz="2200" dirty="0">
                <a:solidFill>
                  <a:schemeClr val="accent1">
                    <a:lumMod val="75000"/>
                  </a:schemeClr>
                </a:solidFill>
              </a:rPr>
              <a:t> </a:t>
            </a:r>
            <a:r>
              <a:rPr lang="en-US" sz="2200" dirty="0" err="1">
                <a:solidFill>
                  <a:schemeClr val="accent1">
                    <a:lumMod val="75000"/>
                  </a:schemeClr>
                </a:solidFill>
              </a:rPr>
              <a:t>rilevante</a:t>
            </a:r>
            <a:r>
              <a:rPr lang="en-US" sz="2200" dirty="0">
                <a:solidFill>
                  <a:schemeClr val="accent1">
                    <a:lumMod val="75000"/>
                  </a:schemeClr>
                </a:solidFill>
              </a:rPr>
              <a:t> ai </a:t>
            </a:r>
            <a:r>
              <a:rPr lang="en-US" sz="2200" dirty="0" err="1">
                <a:solidFill>
                  <a:schemeClr val="accent1">
                    <a:lumMod val="75000"/>
                  </a:schemeClr>
                </a:solidFill>
              </a:rPr>
              <a:t>fini</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revoca</a:t>
            </a:r>
            <a:r>
              <a:rPr lang="en-US" sz="2200" dirty="0">
                <a:solidFill>
                  <a:schemeClr val="accent1">
                    <a:lumMod val="75000"/>
                  </a:schemeClr>
                </a:solidFill>
              </a:rPr>
              <a:t> </a:t>
            </a:r>
            <a:r>
              <a:rPr lang="en-US" sz="2200" dirty="0" err="1">
                <a:solidFill>
                  <a:schemeClr val="accent1">
                    <a:lumMod val="75000"/>
                  </a:schemeClr>
                </a:solidFill>
              </a:rPr>
              <a:t>dell'omologazione</a:t>
            </a:r>
            <a:endParaRPr lang="en-US" sz="2200" dirty="0">
              <a:solidFill>
                <a:schemeClr val="accent1">
                  <a:lumMod val="75000"/>
                </a:schemeClr>
              </a:solidFill>
            </a:endParaRPr>
          </a:p>
          <a:p>
            <a:pPr indent="-228600" defTabSz="914400">
              <a:lnSpc>
                <a:spcPct val="90000"/>
              </a:lnSpc>
              <a:buFont typeface="Arial" panose="020B0604020202020204" pitchFamily="34" charset="0"/>
              <a:buChar char="•"/>
            </a:pPr>
            <a:r>
              <a:rPr lang="en-US" sz="2200" dirty="0">
                <a:solidFill>
                  <a:schemeClr val="accent1">
                    <a:lumMod val="75000"/>
                  </a:schemeClr>
                </a:solidFill>
              </a:rPr>
              <a:t>La </a:t>
            </a:r>
            <a:r>
              <a:rPr lang="en-US" sz="2200" dirty="0" err="1">
                <a:solidFill>
                  <a:schemeClr val="accent1">
                    <a:lumMod val="75000"/>
                  </a:schemeClr>
                </a:solidFill>
              </a:rPr>
              <a:t>domanda</a:t>
            </a:r>
            <a:r>
              <a:rPr lang="en-US" sz="2200" dirty="0">
                <a:solidFill>
                  <a:schemeClr val="accent1">
                    <a:lumMod val="75000"/>
                  </a:schemeClr>
                </a:solidFill>
              </a:rPr>
              <a:t> di </a:t>
            </a:r>
            <a:r>
              <a:rPr lang="en-US" sz="2200" dirty="0" err="1">
                <a:solidFill>
                  <a:schemeClr val="accent1">
                    <a:lumMod val="75000"/>
                  </a:schemeClr>
                </a:solidFill>
              </a:rPr>
              <a:t>revoca</a:t>
            </a:r>
            <a:r>
              <a:rPr lang="en-US" sz="2200" dirty="0">
                <a:solidFill>
                  <a:schemeClr val="accent1">
                    <a:lumMod val="75000"/>
                  </a:schemeClr>
                </a:solidFill>
              </a:rPr>
              <a:t> non </a:t>
            </a:r>
            <a:r>
              <a:rPr lang="en-US" sz="2200" dirty="0" err="1">
                <a:solidFill>
                  <a:schemeClr val="accent1">
                    <a:lumMod val="75000"/>
                  </a:schemeClr>
                </a:solidFill>
              </a:rPr>
              <a:t>può</a:t>
            </a:r>
            <a:r>
              <a:rPr lang="en-US" sz="2200" dirty="0">
                <a:solidFill>
                  <a:schemeClr val="accent1">
                    <a:lumMod val="75000"/>
                  </a:schemeClr>
                </a:solidFill>
              </a:rPr>
              <a:t> </a:t>
            </a:r>
            <a:r>
              <a:rPr lang="en-US" sz="2200" dirty="0" err="1">
                <a:solidFill>
                  <a:schemeClr val="accent1">
                    <a:lumMod val="75000"/>
                  </a:schemeClr>
                </a:solidFill>
              </a:rPr>
              <a:t>essere</a:t>
            </a:r>
            <a:r>
              <a:rPr lang="en-US" sz="2200" dirty="0">
                <a:solidFill>
                  <a:schemeClr val="accent1">
                    <a:lumMod val="75000"/>
                  </a:schemeClr>
                </a:solidFill>
              </a:rPr>
              <a:t> </a:t>
            </a:r>
            <a:r>
              <a:rPr lang="en-US" sz="2200" dirty="0" err="1">
                <a:solidFill>
                  <a:schemeClr val="accent1">
                    <a:lumMod val="75000"/>
                  </a:schemeClr>
                </a:solidFill>
              </a:rPr>
              <a:t>proposta</a:t>
            </a:r>
            <a:r>
              <a:rPr lang="en-US" sz="2200" dirty="0">
                <a:solidFill>
                  <a:schemeClr val="accent1">
                    <a:lumMod val="75000"/>
                  </a:schemeClr>
                </a:solidFill>
              </a:rPr>
              <a:t> e </a:t>
            </a:r>
            <a:r>
              <a:rPr lang="en-US" sz="2200" dirty="0" err="1">
                <a:solidFill>
                  <a:schemeClr val="accent1">
                    <a:lumMod val="75000"/>
                  </a:schemeClr>
                </a:solidFill>
              </a:rPr>
              <a:t>l'iniziativa</a:t>
            </a:r>
            <a:r>
              <a:rPr lang="en-US" sz="2200" dirty="0">
                <a:solidFill>
                  <a:schemeClr val="accent1">
                    <a:lumMod val="75000"/>
                  </a:schemeClr>
                </a:solidFill>
              </a:rPr>
              <a:t> da </a:t>
            </a:r>
            <a:r>
              <a:rPr lang="en-US" sz="2200" dirty="0" err="1">
                <a:solidFill>
                  <a:schemeClr val="accent1">
                    <a:lumMod val="75000"/>
                  </a:schemeClr>
                </a:solidFill>
              </a:rPr>
              <a:t>parte</a:t>
            </a:r>
            <a:r>
              <a:rPr lang="en-US" sz="2200" dirty="0">
                <a:solidFill>
                  <a:schemeClr val="accent1">
                    <a:lumMod val="75000"/>
                  </a:schemeClr>
                </a:solidFill>
              </a:rPr>
              <a:t> del </a:t>
            </a:r>
            <a:r>
              <a:rPr lang="en-US" sz="2200" dirty="0" err="1">
                <a:solidFill>
                  <a:schemeClr val="accent1">
                    <a:lumMod val="75000"/>
                  </a:schemeClr>
                </a:solidFill>
              </a:rPr>
              <a:t>Tribunale</a:t>
            </a:r>
            <a:r>
              <a:rPr lang="en-US" sz="2200" dirty="0">
                <a:solidFill>
                  <a:schemeClr val="accent1">
                    <a:lumMod val="75000"/>
                  </a:schemeClr>
                </a:solidFill>
              </a:rPr>
              <a:t> non </a:t>
            </a:r>
            <a:r>
              <a:rPr lang="en-US" sz="2200" dirty="0" err="1">
                <a:solidFill>
                  <a:schemeClr val="accent1">
                    <a:lumMod val="75000"/>
                  </a:schemeClr>
                </a:solidFill>
              </a:rPr>
              <a:t>può</a:t>
            </a:r>
            <a:r>
              <a:rPr lang="en-US" sz="2200" dirty="0">
                <a:solidFill>
                  <a:schemeClr val="accent1">
                    <a:lumMod val="75000"/>
                  </a:schemeClr>
                </a:solidFill>
              </a:rPr>
              <a:t> </a:t>
            </a:r>
            <a:r>
              <a:rPr lang="en-US" sz="2200" dirty="0" err="1">
                <a:solidFill>
                  <a:schemeClr val="accent1">
                    <a:lumMod val="75000"/>
                  </a:schemeClr>
                </a:solidFill>
              </a:rPr>
              <a:t>essere</a:t>
            </a:r>
            <a:r>
              <a:rPr lang="en-US" sz="2200" dirty="0">
                <a:solidFill>
                  <a:schemeClr val="accent1">
                    <a:lumMod val="75000"/>
                  </a:schemeClr>
                </a:solidFill>
              </a:rPr>
              <a:t> </a:t>
            </a:r>
            <a:r>
              <a:rPr lang="en-US" sz="2200" dirty="0" err="1">
                <a:solidFill>
                  <a:schemeClr val="accent1">
                    <a:lumMod val="75000"/>
                  </a:schemeClr>
                </a:solidFill>
              </a:rPr>
              <a:t>assunta</a:t>
            </a:r>
            <a:r>
              <a:rPr lang="en-US" sz="2200" dirty="0">
                <a:solidFill>
                  <a:schemeClr val="accent1">
                    <a:lumMod val="75000"/>
                  </a:schemeClr>
                </a:solidFill>
              </a:rPr>
              <a:t> </a:t>
            </a:r>
            <a:r>
              <a:rPr lang="en-US" sz="2200" dirty="0" err="1">
                <a:solidFill>
                  <a:schemeClr val="accent1">
                    <a:lumMod val="75000"/>
                  </a:schemeClr>
                </a:solidFill>
              </a:rPr>
              <a:t>decorsi</a:t>
            </a:r>
            <a:r>
              <a:rPr lang="en-US" sz="2200" dirty="0">
                <a:solidFill>
                  <a:schemeClr val="accent1">
                    <a:lumMod val="75000"/>
                  </a:schemeClr>
                </a:solidFill>
              </a:rPr>
              <a:t> sei </a:t>
            </a:r>
            <a:r>
              <a:rPr lang="en-US" sz="2200" dirty="0" err="1">
                <a:solidFill>
                  <a:schemeClr val="accent1">
                    <a:lumMod val="75000"/>
                  </a:schemeClr>
                </a:solidFill>
              </a:rPr>
              <a:t>mesi</a:t>
            </a:r>
            <a:r>
              <a:rPr lang="en-US" sz="2200" dirty="0">
                <a:solidFill>
                  <a:schemeClr val="accent1">
                    <a:lumMod val="75000"/>
                  </a:schemeClr>
                </a:solidFill>
              </a:rPr>
              <a:t> </a:t>
            </a:r>
            <a:r>
              <a:rPr lang="en-US" sz="2200" dirty="0" err="1">
                <a:solidFill>
                  <a:schemeClr val="accent1">
                    <a:lumMod val="75000"/>
                  </a:schemeClr>
                </a:solidFill>
              </a:rPr>
              <a:t>dalla</a:t>
            </a:r>
            <a:r>
              <a:rPr lang="en-US" sz="2200" dirty="0">
                <a:solidFill>
                  <a:schemeClr val="accent1">
                    <a:lumMod val="75000"/>
                  </a:schemeClr>
                </a:solidFill>
              </a:rPr>
              <a:t> </a:t>
            </a:r>
            <a:r>
              <a:rPr lang="en-US" sz="2200" dirty="0" err="1">
                <a:solidFill>
                  <a:schemeClr val="accent1">
                    <a:lumMod val="75000"/>
                  </a:schemeClr>
                </a:solidFill>
              </a:rPr>
              <a:t>presentazione</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relazione</a:t>
            </a:r>
            <a:r>
              <a:rPr lang="en-US" sz="2200" dirty="0">
                <a:solidFill>
                  <a:schemeClr val="accent1">
                    <a:lumMod val="75000"/>
                  </a:schemeClr>
                </a:solidFill>
              </a:rPr>
              <a:t> finale</a:t>
            </a:r>
          </a:p>
          <a:p>
            <a:pPr indent="-228600" defTabSz="914400">
              <a:lnSpc>
                <a:spcPct val="90000"/>
              </a:lnSpc>
              <a:buFont typeface="Arial" panose="020B0604020202020204" pitchFamily="34" charset="0"/>
              <a:buChar char="•"/>
            </a:pPr>
            <a:endParaRPr lang="en-US" sz="1000"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18</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09902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EAD148-4E06-4D8A-C79D-32AB95C2C23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1BAB6E-1F03-E354-8CE1-BB35196BD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8AA3022-7767-9E49-21CB-D0E8F1F2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74A05448-3826-6846-52F4-B2D192DC0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87623985-66D7-6E6C-6C10-6CB7C5446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831093F2-3C72-6345-9A82-4AE771CC16E6}"/>
              </a:ext>
            </a:extLst>
          </p:cNvPr>
          <p:cNvPicPr>
            <a:picLocks noChangeAspect="1"/>
          </p:cNvPicPr>
          <p:nvPr/>
        </p:nvPicPr>
        <p:blipFill>
          <a:blip r:embed="rId2"/>
          <a:srcRect l="19903" t="14629" r="22036" b="20982"/>
          <a:stretch>
            <a:fillRect/>
          </a:stretch>
        </p:blipFill>
        <p:spPr>
          <a:xfrm>
            <a:off x="2281236" y="1755647"/>
            <a:ext cx="2848373" cy="3158813"/>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Freeform: Shape 20">
            <a:extLst>
              <a:ext uri="{FF2B5EF4-FFF2-40B4-BE49-F238E27FC236}">
                <a16:creationId xmlns:a16="http://schemas.microsoft.com/office/drawing/2014/main" id="{761F7E88-6E38-DCDE-605F-63E1C053C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E486BA9-5607-1455-9DF2-C9946582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237590D2-0CDC-A3E4-9AD4-C5B81AC8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146" name="Picture 2">
            <a:extLst>
              <a:ext uri="{FF2B5EF4-FFF2-40B4-BE49-F238E27FC236}">
                <a16:creationId xmlns:a16="http://schemas.microsoft.com/office/drawing/2014/main" id="{7C866D6E-88E7-D8C9-6F52-186C7D4CC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232" y="3429000"/>
            <a:ext cx="3730194" cy="314735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0ECE9DFD-AE0B-CF3A-8BAA-30F8111ED340}"/>
              </a:ext>
            </a:extLst>
          </p:cNvPr>
          <p:cNvSpPr txBox="1">
            <a:spLocks/>
          </p:cNvSpPr>
          <p:nvPr/>
        </p:nvSpPr>
        <p:spPr>
          <a:xfrm>
            <a:off x="5129609" y="1724232"/>
            <a:ext cx="6890539" cy="144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3600" b="1" dirty="0">
                <a:solidFill>
                  <a:srgbClr val="C00000"/>
                </a:solidFill>
                <a:latin typeface="+mn-lt"/>
              </a:rPr>
              <a:t>LA LIQUIDAZIONE CONTROLLATA </a:t>
            </a:r>
          </a:p>
          <a:p>
            <a:pPr algn="ctr"/>
            <a:r>
              <a:rPr lang="en-US" sz="3600" b="1" dirty="0">
                <a:solidFill>
                  <a:srgbClr val="C00000"/>
                </a:solidFill>
                <a:latin typeface="+mn-lt"/>
              </a:rPr>
              <a:t>DEL SOVRAINDEBITATO</a:t>
            </a:r>
          </a:p>
        </p:txBody>
      </p:sp>
    </p:spTree>
    <p:extLst>
      <p:ext uri="{BB962C8B-B14F-4D97-AF65-F5344CB8AC3E}">
        <p14:creationId xmlns:p14="http://schemas.microsoft.com/office/powerpoint/2010/main" val="181197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5864782" y="245102"/>
            <a:ext cx="60407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dirty="0">
                <a:solidFill>
                  <a:srgbClr val="C00000"/>
                </a:solidFill>
              </a:rPr>
              <a:t>INDICE DEGLI ARGOMENTI</a:t>
            </a:r>
          </a:p>
        </p:txBody>
      </p:sp>
      <p:sp>
        <p:nvSpPr>
          <p:cNvPr id="17" name="Freeform: Shape 1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3888B173-A283-8732-DD63-A03D216F69E1}"/>
              </a:ext>
            </a:extLst>
          </p:cNvPr>
          <p:cNvPicPr>
            <a:picLocks noChangeAspect="1"/>
          </p:cNvPicPr>
          <p:nvPr/>
        </p:nvPicPr>
        <p:blipFill>
          <a:blip r:embed="rId2"/>
          <a:srcRect l="19903" t="14629" r="22036" b="20982"/>
          <a:stretch>
            <a:fillRect/>
          </a:stretch>
        </p:blipFill>
        <p:spPr>
          <a:xfrm>
            <a:off x="698353" y="1587718"/>
            <a:ext cx="4212490" cy="4671605"/>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4" name="Text Placeholder 3"/>
          <p:cNvSpPr>
            <a:spLocks noGrp="1"/>
          </p:cNvSpPr>
          <p:nvPr>
            <p:ph type="body" sz="quarter" idx="14"/>
          </p:nvPr>
        </p:nvSpPr>
        <p:spPr>
          <a:xfrm>
            <a:off x="5913760" y="1946684"/>
            <a:ext cx="5991728" cy="4351338"/>
          </a:xfrm>
        </p:spPr>
        <p:txBody>
          <a:bodyPr vert="horz" lIns="91440" tIns="45720" rIns="91440" bIns="45720" rtlCol="0">
            <a:normAutofit fontScale="25000" lnSpcReduction="20000"/>
          </a:bodyPr>
          <a:lstStyle/>
          <a:p>
            <a:pPr indent="-228600" defTabSz="914400">
              <a:lnSpc>
                <a:spcPct val="90000"/>
              </a:lnSpc>
              <a:buFont typeface="Arial" panose="020B0604020202020204" pitchFamily="34" charset="0"/>
              <a:buChar char="•"/>
            </a:pPr>
            <a:r>
              <a:rPr lang="en-US" sz="8800" dirty="0">
                <a:solidFill>
                  <a:schemeClr val="accent1">
                    <a:lumMod val="75000"/>
                  </a:schemeClr>
                </a:solidFill>
              </a:rPr>
              <a:t>Dati </a:t>
            </a:r>
            <a:r>
              <a:rPr lang="en-US" sz="8800" dirty="0" err="1">
                <a:solidFill>
                  <a:schemeClr val="accent1">
                    <a:lumMod val="75000"/>
                  </a:schemeClr>
                </a:solidFill>
              </a:rPr>
              <a:t>generali</a:t>
            </a:r>
            <a:r>
              <a:rPr lang="en-US" sz="8800" dirty="0">
                <a:solidFill>
                  <a:schemeClr val="accent1">
                    <a:lumMod val="75000"/>
                  </a:schemeClr>
                </a:solidFill>
              </a:rPr>
              <a:t> </a:t>
            </a:r>
            <a:r>
              <a:rPr lang="en-US" sz="8800" dirty="0" err="1">
                <a:solidFill>
                  <a:schemeClr val="accent1">
                    <a:lumMod val="75000"/>
                  </a:schemeClr>
                </a:solidFill>
              </a:rPr>
              <a:t>sul</a:t>
            </a:r>
            <a:r>
              <a:rPr lang="en-US" sz="8800" dirty="0">
                <a:solidFill>
                  <a:schemeClr val="accent1">
                    <a:lumMod val="75000"/>
                  </a:schemeClr>
                </a:solidFill>
              </a:rPr>
              <a:t> sovraindebitamento e </a:t>
            </a:r>
            <a:r>
              <a:rPr lang="en-US" sz="8800" dirty="0" err="1">
                <a:solidFill>
                  <a:schemeClr val="accent1">
                    <a:lumMod val="75000"/>
                  </a:schemeClr>
                </a:solidFill>
              </a:rPr>
              <a:t>definizione</a:t>
            </a:r>
            <a:endParaRPr lang="en-US" sz="8800" dirty="0">
              <a:solidFill>
                <a:schemeClr val="accent1">
                  <a:lumMod val="75000"/>
                </a:schemeClr>
              </a:solidFill>
            </a:endParaRPr>
          </a:p>
          <a:p>
            <a:pPr marL="0" indent="0" defTabSz="914400">
              <a:lnSpc>
                <a:spcPct val="90000"/>
              </a:lnSpc>
              <a:buNone/>
            </a:pP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r>
              <a:rPr lang="en-US" sz="8800" dirty="0">
                <a:solidFill>
                  <a:schemeClr val="accent1">
                    <a:lumMod val="75000"/>
                  </a:schemeClr>
                </a:solidFill>
              </a:rPr>
              <a:t>Il </a:t>
            </a:r>
            <a:r>
              <a:rPr lang="en-US" sz="8800" dirty="0" err="1">
                <a:solidFill>
                  <a:schemeClr val="accent1">
                    <a:lumMod val="75000"/>
                  </a:schemeClr>
                </a:solidFill>
              </a:rPr>
              <a:t>Codice</a:t>
            </a:r>
            <a:r>
              <a:rPr lang="en-US" sz="8800" dirty="0">
                <a:solidFill>
                  <a:schemeClr val="accent1">
                    <a:lumMod val="75000"/>
                  </a:schemeClr>
                </a:solidFill>
              </a:rPr>
              <a:t> </a:t>
            </a:r>
            <a:r>
              <a:rPr lang="en-US" sz="8800" dirty="0" err="1">
                <a:solidFill>
                  <a:schemeClr val="accent1">
                    <a:lumMod val="75000"/>
                  </a:schemeClr>
                </a:solidFill>
              </a:rPr>
              <a:t>della</a:t>
            </a:r>
            <a:r>
              <a:rPr lang="en-US" sz="8800" dirty="0">
                <a:solidFill>
                  <a:schemeClr val="accent1">
                    <a:lumMod val="75000"/>
                  </a:schemeClr>
                </a:solidFill>
              </a:rPr>
              <a:t> </a:t>
            </a:r>
            <a:r>
              <a:rPr lang="en-US" sz="8800" dirty="0" err="1">
                <a:solidFill>
                  <a:schemeClr val="accent1">
                    <a:lumMod val="75000"/>
                  </a:schemeClr>
                </a:solidFill>
              </a:rPr>
              <a:t>crisi</a:t>
            </a:r>
            <a:r>
              <a:rPr lang="en-US" sz="8800" dirty="0">
                <a:solidFill>
                  <a:schemeClr val="accent1">
                    <a:lumMod val="75000"/>
                  </a:schemeClr>
                </a:solidFill>
              </a:rPr>
              <a:t> </a:t>
            </a:r>
            <a:r>
              <a:rPr lang="en-US" sz="8800" dirty="0" err="1">
                <a:solidFill>
                  <a:schemeClr val="accent1">
                    <a:lumMod val="75000"/>
                  </a:schemeClr>
                </a:solidFill>
              </a:rPr>
              <a:t>d’impresa</a:t>
            </a:r>
            <a:r>
              <a:rPr lang="en-US" sz="8800" dirty="0">
                <a:solidFill>
                  <a:schemeClr val="accent1">
                    <a:lumMod val="75000"/>
                  </a:schemeClr>
                </a:solidFill>
              </a:rPr>
              <a:t> e </a:t>
            </a:r>
            <a:r>
              <a:rPr lang="en-US" sz="8800" dirty="0" err="1">
                <a:solidFill>
                  <a:schemeClr val="accent1">
                    <a:lumMod val="75000"/>
                  </a:schemeClr>
                </a:solidFill>
              </a:rPr>
              <a:t>dell’insolvenza</a:t>
            </a:r>
            <a:r>
              <a:rPr lang="en-US" sz="8800" dirty="0">
                <a:solidFill>
                  <a:schemeClr val="accent1">
                    <a:lumMod val="75000"/>
                  </a:schemeClr>
                </a:solidFill>
              </a:rPr>
              <a:t> </a:t>
            </a:r>
            <a:r>
              <a:rPr lang="en-US" sz="8800" dirty="0" err="1">
                <a:solidFill>
                  <a:schemeClr val="accent1">
                    <a:lumMod val="75000"/>
                  </a:schemeClr>
                </a:solidFill>
              </a:rPr>
              <a:t>rimedi</a:t>
            </a:r>
            <a:r>
              <a:rPr lang="en-US" sz="8800" dirty="0">
                <a:solidFill>
                  <a:schemeClr val="accent1">
                    <a:lumMod val="75000"/>
                  </a:schemeClr>
                </a:solidFill>
              </a:rPr>
              <a:t> per </a:t>
            </a:r>
            <a:r>
              <a:rPr lang="en-US" sz="8800" dirty="0" err="1">
                <a:solidFill>
                  <a:schemeClr val="accent1">
                    <a:lumMod val="75000"/>
                  </a:schemeClr>
                </a:solidFill>
              </a:rPr>
              <a:t>i</a:t>
            </a:r>
            <a:r>
              <a:rPr lang="en-US" sz="8800" dirty="0">
                <a:solidFill>
                  <a:schemeClr val="accent1">
                    <a:lumMod val="75000"/>
                  </a:schemeClr>
                </a:solidFill>
              </a:rPr>
              <a:t> </a:t>
            </a:r>
            <a:r>
              <a:rPr lang="en-US" sz="8800" dirty="0" err="1">
                <a:solidFill>
                  <a:schemeClr val="accent1">
                    <a:lumMod val="75000"/>
                  </a:schemeClr>
                </a:solidFill>
              </a:rPr>
              <a:t>consumatori</a:t>
            </a:r>
            <a:r>
              <a:rPr lang="en-US" sz="8800" dirty="0">
                <a:solidFill>
                  <a:schemeClr val="accent1">
                    <a:lumMod val="75000"/>
                  </a:schemeClr>
                </a:solidFill>
              </a:rPr>
              <a:t>:</a:t>
            </a:r>
          </a:p>
          <a:p>
            <a:pPr indent="-228600" defTabSz="914400">
              <a:lnSpc>
                <a:spcPct val="90000"/>
              </a:lnSpc>
              <a:buFont typeface="Arial" panose="020B0604020202020204" pitchFamily="34" charset="0"/>
              <a:buChar char="•"/>
            </a:pP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r>
              <a:rPr lang="en-US" sz="8800" dirty="0">
                <a:solidFill>
                  <a:schemeClr val="accent1">
                    <a:lumMod val="75000"/>
                  </a:schemeClr>
                </a:solidFill>
              </a:rPr>
              <a:t>La </a:t>
            </a:r>
            <a:r>
              <a:rPr lang="en-US" sz="8800" dirty="0" err="1">
                <a:solidFill>
                  <a:schemeClr val="accent1">
                    <a:lumMod val="75000"/>
                  </a:schemeClr>
                </a:solidFill>
              </a:rPr>
              <a:t>procedura</a:t>
            </a:r>
            <a:r>
              <a:rPr lang="en-US" sz="8800" dirty="0">
                <a:solidFill>
                  <a:schemeClr val="accent1">
                    <a:lumMod val="75000"/>
                  </a:schemeClr>
                </a:solidFill>
              </a:rPr>
              <a:t> di </a:t>
            </a:r>
            <a:r>
              <a:rPr lang="en-US" sz="8800" dirty="0" err="1">
                <a:solidFill>
                  <a:schemeClr val="accent1">
                    <a:lumMod val="75000"/>
                  </a:schemeClr>
                </a:solidFill>
              </a:rPr>
              <a:t>ristrutturazione</a:t>
            </a:r>
            <a:r>
              <a:rPr lang="en-US" sz="8800" dirty="0">
                <a:solidFill>
                  <a:schemeClr val="accent1">
                    <a:lumMod val="75000"/>
                  </a:schemeClr>
                </a:solidFill>
              </a:rPr>
              <a:t> </a:t>
            </a:r>
            <a:r>
              <a:rPr lang="en-US" sz="8800" dirty="0" err="1">
                <a:solidFill>
                  <a:schemeClr val="accent1">
                    <a:lumMod val="75000"/>
                  </a:schemeClr>
                </a:solidFill>
              </a:rPr>
              <a:t>dei</a:t>
            </a:r>
            <a:r>
              <a:rPr lang="en-US" sz="8800" dirty="0">
                <a:solidFill>
                  <a:schemeClr val="accent1">
                    <a:lumMod val="75000"/>
                  </a:schemeClr>
                </a:solidFill>
              </a:rPr>
              <a:t> </a:t>
            </a:r>
            <a:r>
              <a:rPr lang="en-US" sz="8800" dirty="0" err="1">
                <a:solidFill>
                  <a:schemeClr val="accent1">
                    <a:lumMod val="75000"/>
                  </a:schemeClr>
                </a:solidFill>
              </a:rPr>
              <a:t>debiti</a:t>
            </a: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r>
              <a:rPr lang="en-US" sz="8800" dirty="0">
                <a:solidFill>
                  <a:schemeClr val="accent1">
                    <a:lumMod val="75000"/>
                  </a:schemeClr>
                </a:solidFill>
              </a:rPr>
              <a:t>La </a:t>
            </a:r>
            <a:r>
              <a:rPr lang="en-US" sz="8800" dirty="0" err="1">
                <a:solidFill>
                  <a:schemeClr val="accent1">
                    <a:lumMod val="75000"/>
                  </a:schemeClr>
                </a:solidFill>
              </a:rPr>
              <a:t>liquidazione</a:t>
            </a:r>
            <a:r>
              <a:rPr lang="en-US" sz="8800" dirty="0">
                <a:solidFill>
                  <a:schemeClr val="accent1">
                    <a:lumMod val="75000"/>
                  </a:schemeClr>
                </a:solidFill>
              </a:rPr>
              <a:t> </a:t>
            </a:r>
            <a:r>
              <a:rPr lang="en-US" sz="8800" dirty="0" err="1">
                <a:solidFill>
                  <a:schemeClr val="accent1">
                    <a:lumMod val="75000"/>
                  </a:schemeClr>
                </a:solidFill>
              </a:rPr>
              <a:t>controllata</a:t>
            </a:r>
            <a:r>
              <a:rPr lang="en-US" sz="8800" dirty="0">
                <a:solidFill>
                  <a:schemeClr val="accent1">
                    <a:lumMod val="75000"/>
                  </a:schemeClr>
                </a:solidFill>
              </a:rPr>
              <a:t> del </a:t>
            </a:r>
            <a:r>
              <a:rPr lang="en-US" sz="8800" dirty="0" err="1">
                <a:solidFill>
                  <a:schemeClr val="accent1">
                    <a:lumMod val="75000"/>
                  </a:schemeClr>
                </a:solidFill>
              </a:rPr>
              <a:t>sovraindebitato</a:t>
            </a: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r>
              <a:rPr lang="en-US" sz="8800" dirty="0" err="1">
                <a:solidFill>
                  <a:schemeClr val="accent1">
                    <a:lumMod val="75000"/>
                  </a:schemeClr>
                </a:solidFill>
              </a:rPr>
              <a:t>L’esdebitazione</a:t>
            </a:r>
            <a:r>
              <a:rPr lang="en-US" sz="8800" dirty="0">
                <a:solidFill>
                  <a:schemeClr val="accent1">
                    <a:lumMod val="75000"/>
                  </a:schemeClr>
                </a:solidFill>
              </a:rPr>
              <a:t> del </a:t>
            </a:r>
            <a:r>
              <a:rPr lang="en-US" sz="8800" dirty="0" err="1">
                <a:solidFill>
                  <a:schemeClr val="accent1">
                    <a:lumMod val="75000"/>
                  </a:schemeClr>
                </a:solidFill>
              </a:rPr>
              <a:t>debitore</a:t>
            </a:r>
            <a:r>
              <a:rPr lang="en-US" sz="8800" dirty="0">
                <a:solidFill>
                  <a:schemeClr val="accent1">
                    <a:lumMod val="75000"/>
                  </a:schemeClr>
                </a:solidFill>
              </a:rPr>
              <a:t> </a:t>
            </a:r>
            <a:r>
              <a:rPr lang="en-US" sz="8800" dirty="0" err="1">
                <a:solidFill>
                  <a:schemeClr val="accent1">
                    <a:lumMod val="75000"/>
                  </a:schemeClr>
                </a:solidFill>
              </a:rPr>
              <a:t>incapiente</a:t>
            </a: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r>
              <a:rPr lang="en-US" sz="8800" dirty="0">
                <a:solidFill>
                  <a:schemeClr val="accent1">
                    <a:lumMod val="75000"/>
                  </a:schemeClr>
                </a:solidFill>
              </a:rPr>
              <a:t>La check-list </a:t>
            </a:r>
            <a:r>
              <a:rPr lang="en-US" sz="8800" dirty="0" err="1">
                <a:solidFill>
                  <a:schemeClr val="accent1">
                    <a:lumMod val="75000"/>
                  </a:schemeClr>
                </a:solidFill>
              </a:rPr>
              <a:t>dei</a:t>
            </a:r>
            <a:r>
              <a:rPr lang="en-US" sz="8800" dirty="0">
                <a:solidFill>
                  <a:schemeClr val="accent1">
                    <a:lumMod val="75000"/>
                  </a:schemeClr>
                </a:solidFill>
              </a:rPr>
              <a:t> </a:t>
            </a:r>
            <a:r>
              <a:rPr lang="en-US" sz="8800" dirty="0" err="1">
                <a:solidFill>
                  <a:schemeClr val="accent1">
                    <a:lumMod val="75000"/>
                  </a:schemeClr>
                </a:solidFill>
              </a:rPr>
              <a:t>consulenti</a:t>
            </a:r>
            <a:r>
              <a:rPr lang="en-US" sz="8800" dirty="0">
                <a:solidFill>
                  <a:schemeClr val="accent1">
                    <a:lumMod val="75000"/>
                  </a:schemeClr>
                </a:solidFill>
              </a:rPr>
              <a:t> </a:t>
            </a:r>
            <a:r>
              <a:rPr lang="en-US" sz="8800" dirty="0" err="1">
                <a:solidFill>
                  <a:schemeClr val="accent1">
                    <a:lumMod val="75000"/>
                  </a:schemeClr>
                </a:solidFill>
              </a:rPr>
              <a:t>sul</a:t>
            </a:r>
            <a:r>
              <a:rPr lang="en-US" sz="8800" dirty="0">
                <a:solidFill>
                  <a:schemeClr val="accent1">
                    <a:lumMod val="75000"/>
                  </a:schemeClr>
                </a:solidFill>
              </a:rPr>
              <a:t> sovraindebitamento (a cura </a:t>
            </a:r>
            <a:r>
              <a:rPr lang="en-US" sz="8800" dirty="0" err="1">
                <a:solidFill>
                  <a:schemeClr val="accent1">
                    <a:lumMod val="75000"/>
                  </a:schemeClr>
                </a:solidFill>
              </a:rPr>
              <a:t>dell’Ordine</a:t>
            </a:r>
            <a:r>
              <a:rPr lang="en-US" sz="8800" dirty="0">
                <a:solidFill>
                  <a:schemeClr val="accent1">
                    <a:lumMod val="75000"/>
                  </a:schemeClr>
                </a:solidFill>
              </a:rPr>
              <a:t> </a:t>
            </a:r>
            <a:r>
              <a:rPr lang="en-US" sz="8800" dirty="0" err="1">
                <a:solidFill>
                  <a:schemeClr val="accent1">
                    <a:lumMod val="75000"/>
                  </a:schemeClr>
                </a:solidFill>
              </a:rPr>
              <a:t>dei</a:t>
            </a:r>
            <a:r>
              <a:rPr lang="en-US" sz="8800" dirty="0">
                <a:solidFill>
                  <a:schemeClr val="accent1">
                    <a:lumMod val="75000"/>
                  </a:schemeClr>
                </a:solidFill>
              </a:rPr>
              <a:t> Dottori </a:t>
            </a:r>
            <a:r>
              <a:rPr lang="en-US" sz="8800" dirty="0" err="1">
                <a:solidFill>
                  <a:schemeClr val="accent1">
                    <a:lumMod val="75000"/>
                  </a:schemeClr>
                </a:solidFill>
              </a:rPr>
              <a:t>Commercialisti</a:t>
            </a:r>
            <a:r>
              <a:rPr lang="en-US" sz="8800" dirty="0">
                <a:solidFill>
                  <a:schemeClr val="accent1">
                    <a:lumMod val="75000"/>
                  </a:schemeClr>
                </a:solidFill>
              </a:rPr>
              <a:t> ed </a:t>
            </a:r>
            <a:r>
              <a:rPr lang="en-US" sz="8800" dirty="0" err="1">
                <a:solidFill>
                  <a:schemeClr val="accent1">
                    <a:lumMod val="75000"/>
                  </a:schemeClr>
                </a:solidFill>
              </a:rPr>
              <a:t>Esperti</a:t>
            </a:r>
            <a:r>
              <a:rPr lang="en-US" sz="8800" dirty="0">
                <a:solidFill>
                  <a:schemeClr val="accent1">
                    <a:lumMod val="75000"/>
                  </a:schemeClr>
                </a:solidFill>
              </a:rPr>
              <a:t> </a:t>
            </a:r>
            <a:r>
              <a:rPr lang="en-US" sz="8800" dirty="0" err="1">
                <a:solidFill>
                  <a:schemeClr val="accent1">
                    <a:lumMod val="75000"/>
                  </a:schemeClr>
                </a:solidFill>
              </a:rPr>
              <a:t>Contabili</a:t>
            </a:r>
            <a:r>
              <a:rPr lang="en-US" sz="8800" dirty="0">
                <a:solidFill>
                  <a:schemeClr val="accent1">
                    <a:lumMod val="75000"/>
                  </a:schemeClr>
                </a:solidFill>
              </a:rPr>
              <a:t> di Roma)</a:t>
            </a:r>
          </a:p>
          <a:p>
            <a:pPr indent="-228600" defTabSz="914400">
              <a:lnSpc>
                <a:spcPct val="90000"/>
              </a:lnSpc>
              <a:buFont typeface="Arial" panose="020B0604020202020204" pitchFamily="34" charset="0"/>
              <a:buChar char="•"/>
            </a:pPr>
            <a:endParaRPr lang="en-US" sz="8800" dirty="0">
              <a:solidFill>
                <a:schemeClr val="accent1">
                  <a:lumMod val="75000"/>
                </a:schemeClr>
              </a:solidFill>
            </a:endParaRPr>
          </a:p>
          <a:p>
            <a:pPr indent="-228600" defTabSz="914400">
              <a:lnSpc>
                <a:spcPct val="90000"/>
              </a:lnSpc>
              <a:buFont typeface="Arial" panose="020B0604020202020204" pitchFamily="34" charset="0"/>
              <a:buChar char="•"/>
            </a:pPr>
            <a:r>
              <a:rPr lang="en-US" sz="8800" dirty="0" err="1">
                <a:solidFill>
                  <a:schemeClr val="accent1">
                    <a:lumMod val="75000"/>
                  </a:schemeClr>
                </a:solidFill>
              </a:rPr>
              <a:t>Conclusioni</a:t>
            </a:r>
            <a:endParaRPr lang="en-US" sz="8800" dirty="0"/>
          </a:p>
          <a:p>
            <a:pPr indent="-228600" defTabSz="914400">
              <a:lnSpc>
                <a:spcPct val="90000"/>
              </a:lnSpc>
              <a:buFont typeface="Arial" panose="020B0604020202020204" pitchFamily="34" charset="0"/>
              <a:buChar char="•"/>
            </a:pPr>
            <a:endParaRPr lang="en-US" sz="8800" dirty="0"/>
          </a:p>
          <a:p>
            <a:pPr indent="-228600" defTabSz="914400">
              <a:lnSpc>
                <a:spcPct val="90000"/>
              </a:lnSpc>
              <a:buFont typeface="Arial" panose="020B0604020202020204" pitchFamily="34" charset="0"/>
              <a:buChar char="•"/>
            </a:pPr>
            <a:endParaRPr lang="en-US" sz="1100" dirty="0"/>
          </a:p>
        </p:txBody>
      </p:sp>
      <p:sp>
        <p:nvSpPr>
          <p:cNvPr id="19" name="Arc 1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19125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224528" y="479493"/>
            <a:ext cx="71292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kern="1200" cap="all" dirty="0">
                <a:solidFill>
                  <a:srgbClr val="C00000"/>
                </a:solidFill>
                <a:latin typeface="+mj-lt"/>
                <a:ea typeface="+mj-ea"/>
                <a:cs typeface="+mj-cs"/>
              </a:rPr>
              <a:t>La </a:t>
            </a:r>
            <a:r>
              <a:rPr lang="en-US" b="1" kern="1200" cap="all" dirty="0" err="1">
                <a:solidFill>
                  <a:srgbClr val="C00000"/>
                </a:solidFill>
                <a:latin typeface="+mj-lt"/>
                <a:ea typeface="+mj-ea"/>
                <a:cs typeface="+mj-cs"/>
              </a:rPr>
              <a:t>liquidazione</a:t>
            </a:r>
            <a:r>
              <a:rPr lang="en-US" b="1" kern="1200" cap="all" dirty="0">
                <a:solidFill>
                  <a:srgbClr val="C00000"/>
                </a:solidFill>
                <a:latin typeface="+mj-lt"/>
                <a:ea typeface="+mj-ea"/>
                <a:cs typeface="+mj-cs"/>
              </a:rPr>
              <a:t> </a:t>
            </a:r>
            <a:r>
              <a:rPr lang="en-US" b="1" kern="1200" cap="all" dirty="0" err="1">
                <a:solidFill>
                  <a:srgbClr val="C00000"/>
                </a:solidFill>
                <a:latin typeface="+mj-lt"/>
                <a:ea typeface="+mj-ea"/>
                <a:cs typeface="+mj-cs"/>
              </a:rPr>
              <a:t>controllata</a:t>
            </a:r>
            <a:endParaRPr lang="en-US" b="1" kern="1200" cap="all" dirty="0">
              <a:solidFill>
                <a:srgbClr val="C00000"/>
              </a:solidFill>
              <a:latin typeface="+mj-lt"/>
              <a:ea typeface="+mj-ea"/>
              <a:cs typeface="+mj-cs"/>
            </a:endParaRP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59E2869C-66BE-FA35-D9CB-BFE6EF04E044}"/>
              </a:ext>
            </a:extLst>
          </p:cNvPr>
          <p:cNvPicPr>
            <a:picLocks noChangeAspect="1"/>
          </p:cNvPicPr>
          <p:nvPr/>
        </p:nvPicPr>
        <p:blipFill>
          <a:blip r:embed="rId2"/>
          <a:srcRect l="19903" t="14629" r="22036" b="20982"/>
          <a:stretch>
            <a:fillRect/>
          </a:stretch>
        </p:blipFill>
        <p:spPr>
          <a:xfrm>
            <a:off x="703183" y="2542032"/>
            <a:ext cx="3111958" cy="345112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3376047" y="2235271"/>
            <a:ext cx="8593546" cy="4253397"/>
          </a:xfrm>
        </p:spPr>
        <p:txBody>
          <a:bodyPr vert="horz" lIns="91440" tIns="45720" rIns="91440" bIns="45720" rtlCol="0">
            <a:normAutofit fontScale="92500"/>
          </a:bodyPr>
          <a:lstStyle/>
          <a:p>
            <a:pPr marL="457200" indent="-228600" defTabSz="914400">
              <a:lnSpc>
                <a:spcPct val="90000"/>
              </a:lnSpc>
              <a:buFont typeface="Arial" panose="020B0604020202020204" pitchFamily="34" charset="0"/>
              <a:buChar char="•"/>
            </a:pPr>
            <a:r>
              <a:rPr lang="en-US" sz="2200" dirty="0">
                <a:solidFill>
                  <a:schemeClr val="accent1">
                    <a:lumMod val="75000"/>
                  </a:schemeClr>
                </a:solidFill>
              </a:rPr>
              <a:t>E’ il secondo </a:t>
            </a:r>
            <a:r>
              <a:rPr lang="en-US" sz="2200" dirty="0" err="1">
                <a:solidFill>
                  <a:schemeClr val="accent1">
                    <a:lumMod val="75000"/>
                  </a:schemeClr>
                </a:solidFill>
              </a:rPr>
              <a:t>rimedio</a:t>
            </a:r>
            <a:r>
              <a:rPr lang="en-US" sz="2200" dirty="0">
                <a:solidFill>
                  <a:schemeClr val="accent1">
                    <a:lumMod val="75000"/>
                  </a:schemeClr>
                </a:solidFill>
              </a:rPr>
              <a:t> </a:t>
            </a:r>
            <a:r>
              <a:rPr lang="en-US" sz="2200" dirty="0" err="1">
                <a:solidFill>
                  <a:schemeClr val="accent1">
                    <a:lumMod val="75000"/>
                  </a:schemeClr>
                </a:solidFill>
              </a:rPr>
              <a:t>specificamente</a:t>
            </a:r>
            <a:r>
              <a:rPr lang="en-US" sz="2200" dirty="0">
                <a:solidFill>
                  <a:schemeClr val="accent1">
                    <a:lumMod val="75000"/>
                  </a:schemeClr>
                </a:solidFill>
              </a:rPr>
              <a:t> </a:t>
            </a:r>
            <a:r>
              <a:rPr lang="en-US" sz="2200" dirty="0" err="1">
                <a:solidFill>
                  <a:schemeClr val="accent1">
                    <a:lumMod val="75000"/>
                  </a:schemeClr>
                </a:solidFill>
              </a:rPr>
              <a:t>previsto</a:t>
            </a:r>
            <a:r>
              <a:rPr lang="en-US" sz="2200" dirty="0">
                <a:solidFill>
                  <a:schemeClr val="accent1">
                    <a:lumMod val="75000"/>
                  </a:schemeClr>
                </a:solidFill>
              </a:rPr>
              <a:t> per il </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consumatore</a:t>
            </a:r>
            <a:r>
              <a:rPr lang="en-US" sz="2200" dirty="0">
                <a:solidFill>
                  <a:schemeClr val="accent1">
                    <a:lumMod val="75000"/>
                  </a:schemeClr>
                </a:solidFill>
              </a:rPr>
              <a:t> in via </a:t>
            </a:r>
            <a:r>
              <a:rPr lang="en-US" sz="2200" dirty="0" err="1">
                <a:solidFill>
                  <a:schemeClr val="accent1">
                    <a:lumMod val="75000"/>
                  </a:schemeClr>
                </a:solidFill>
              </a:rPr>
              <a:t>alternativa</a:t>
            </a:r>
            <a:r>
              <a:rPr lang="en-US" sz="2200" dirty="0">
                <a:solidFill>
                  <a:schemeClr val="accent1">
                    <a:lumMod val="75000"/>
                  </a:schemeClr>
                </a:solidFill>
              </a:rPr>
              <a:t> o </a:t>
            </a:r>
            <a:r>
              <a:rPr lang="en-US" sz="2200" dirty="0" err="1">
                <a:solidFill>
                  <a:schemeClr val="accent1">
                    <a:lumMod val="75000"/>
                  </a:schemeClr>
                </a:solidFill>
              </a:rPr>
              <a:t>subordinata</a:t>
            </a:r>
            <a:r>
              <a:rPr lang="en-US" sz="2200" dirty="0">
                <a:solidFill>
                  <a:schemeClr val="accent1">
                    <a:lumMod val="75000"/>
                  </a:schemeClr>
                </a:solidFill>
              </a:rPr>
              <a:t> </a:t>
            </a:r>
            <a:r>
              <a:rPr lang="en-US" sz="2200" dirty="0" err="1">
                <a:solidFill>
                  <a:schemeClr val="accent1">
                    <a:lumMod val="75000"/>
                  </a:schemeClr>
                </a:solidFill>
              </a:rPr>
              <a:t>alla</a:t>
            </a:r>
            <a:r>
              <a:rPr lang="en-US" sz="2200" dirty="0">
                <a:solidFill>
                  <a:schemeClr val="accent1">
                    <a:lumMod val="75000"/>
                  </a:schemeClr>
                </a:solidFill>
              </a:rPr>
              <a:t> </a:t>
            </a:r>
            <a:r>
              <a:rPr lang="en-US" sz="2200" dirty="0" err="1">
                <a:solidFill>
                  <a:schemeClr val="accent1">
                    <a:lumMod val="75000"/>
                  </a:schemeClr>
                </a:solidFill>
              </a:rPr>
              <a:t>procedura</a:t>
            </a:r>
            <a:r>
              <a:rPr lang="en-US" sz="2200" dirty="0">
                <a:solidFill>
                  <a:schemeClr val="accent1">
                    <a:lumMod val="75000"/>
                  </a:schemeClr>
                </a:solidFill>
              </a:rPr>
              <a:t> di </a:t>
            </a:r>
            <a:r>
              <a:rPr lang="en-US" sz="2200" dirty="0" err="1">
                <a:solidFill>
                  <a:schemeClr val="accent1">
                    <a:lumMod val="75000"/>
                  </a:schemeClr>
                </a:solidFill>
              </a:rPr>
              <a:t>ristrutturazione</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Si </a:t>
            </a:r>
            <a:r>
              <a:rPr lang="en-US" sz="2200" dirty="0" err="1">
                <a:solidFill>
                  <a:schemeClr val="accent1">
                    <a:lumMod val="75000"/>
                  </a:schemeClr>
                </a:solidFill>
              </a:rPr>
              <a:t>tratta</a:t>
            </a:r>
            <a:r>
              <a:rPr lang="en-US" sz="2200" dirty="0">
                <a:solidFill>
                  <a:schemeClr val="accent1">
                    <a:lumMod val="75000"/>
                  </a:schemeClr>
                </a:solidFill>
              </a:rPr>
              <a:t> di </a:t>
            </a:r>
            <a:r>
              <a:rPr lang="en-US" sz="2200" dirty="0" err="1">
                <a:solidFill>
                  <a:schemeClr val="accent1">
                    <a:lumMod val="75000"/>
                  </a:schemeClr>
                </a:solidFill>
              </a:rPr>
              <a:t>una</a:t>
            </a:r>
            <a:r>
              <a:rPr lang="en-US" sz="2200" dirty="0">
                <a:solidFill>
                  <a:schemeClr val="accent1">
                    <a:lumMod val="75000"/>
                  </a:schemeClr>
                </a:solidFill>
              </a:rPr>
              <a:t> </a:t>
            </a:r>
            <a:r>
              <a:rPr lang="en-US" sz="2200" dirty="0" err="1">
                <a:solidFill>
                  <a:schemeClr val="accent1">
                    <a:lumMod val="75000"/>
                  </a:schemeClr>
                </a:solidFill>
              </a:rPr>
              <a:t>sostanzialmente</a:t>
            </a:r>
            <a:r>
              <a:rPr lang="en-US" sz="2200" dirty="0">
                <a:solidFill>
                  <a:schemeClr val="accent1">
                    <a:lumMod val="75000"/>
                  </a:schemeClr>
                </a:solidFill>
              </a:rPr>
              <a:t> di </a:t>
            </a:r>
            <a:r>
              <a:rPr lang="en-US" sz="2200" dirty="0" err="1">
                <a:solidFill>
                  <a:schemeClr val="accent1">
                    <a:lumMod val="75000"/>
                  </a:schemeClr>
                </a:solidFill>
              </a:rPr>
              <a:t>una</a:t>
            </a:r>
            <a:r>
              <a:rPr lang="en-US" sz="2200" dirty="0">
                <a:solidFill>
                  <a:schemeClr val="accent1">
                    <a:lumMod val="75000"/>
                  </a:schemeClr>
                </a:solidFill>
              </a:rPr>
              <a:t> </a:t>
            </a:r>
            <a:r>
              <a:rPr lang="en-US" sz="2200" dirty="0" err="1">
                <a:solidFill>
                  <a:schemeClr val="accent1">
                    <a:lumMod val="75000"/>
                  </a:schemeClr>
                </a:solidFill>
              </a:rPr>
              <a:t>cessio</a:t>
            </a:r>
            <a:r>
              <a:rPr lang="en-US" sz="2200" dirty="0">
                <a:solidFill>
                  <a:schemeClr val="accent1">
                    <a:lumMod val="75000"/>
                  </a:schemeClr>
                </a:solidFill>
              </a:rPr>
              <a:t> </a:t>
            </a:r>
            <a:r>
              <a:rPr lang="en-US" sz="2200" dirty="0" err="1">
                <a:solidFill>
                  <a:schemeClr val="accent1">
                    <a:lumMod val="75000"/>
                  </a:schemeClr>
                </a:solidFill>
              </a:rPr>
              <a:t>bonorum</a:t>
            </a:r>
            <a:r>
              <a:rPr lang="en-US" sz="2200" dirty="0">
                <a:solidFill>
                  <a:schemeClr val="accent1">
                    <a:lumMod val="75000"/>
                  </a:schemeClr>
                </a:solidFill>
              </a:rPr>
              <a:t> di </a:t>
            </a:r>
            <a:r>
              <a:rPr lang="en-US" sz="2200" dirty="0" err="1">
                <a:solidFill>
                  <a:schemeClr val="accent1">
                    <a:lumMod val="75000"/>
                  </a:schemeClr>
                </a:solidFill>
              </a:rPr>
              <a:t>tutto</a:t>
            </a:r>
            <a:r>
              <a:rPr lang="en-US" sz="2200" dirty="0">
                <a:solidFill>
                  <a:schemeClr val="accent1">
                    <a:lumMod val="75000"/>
                  </a:schemeClr>
                </a:solidFill>
              </a:rPr>
              <a:t> il </a:t>
            </a:r>
            <a:r>
              <a:rPr lang="en-US" sz="2200" dirty="0" err="1">
                <a:solidFill>
                  <a:schemeClr val="accent1">
                    <a:lumMod val="75000"/>
                  </a:schemeClr>
                </a:solidFill>
              </a:rPr>
              <a:t>suo</a:t>
            </a:r>
            <a:r>
              <a:rPr lang="en-US" sz="2200" dirty="0">
                <a:solidFill>
                  <a:schemeClr val="accent1">
                    <a:lumMod val="75000"/>
                  </a:schemeClr>
                </a:solidFill>
              </a:rPr>
              <a:t> </a:t>
            </a:r>
            <a:r>
              <a:rPr lang="en-US" sz="2200" dirty="0" err="1">
                <a:solidFill>
                  <a:schemeClr val="accent1">
                    <a:lumMod val="75000"/>
                  </a:schemeClr>
                </a:solidFill>
              </a:rPr>
              <a:t>patrimonio</a:t>
            </a:r>
            <a:r>
              <a:rPr lang="en-US" sz="2200" dirty="0">
                <a:solidFill>
                  <a:schemeClr val="accent1">
                    <a:lumMod val="75000"/>
                  </a:schemeClr>
                </a:solidFill>
              </a:rPr>
              <a:t> </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Non è </a:t>
            </a:r>
            <a:r>
              <a:rPr lang="en-US" sz="2200" dirty="0" err="1">
                <a:solidFill>
                  <a:schemeClr val="accent1">
                    <a:lumMod val="75000"/>
                  </a:schemeClr>
                </a:solidFill>
              </a:rPr>
              <a:t>richiesta</a:t>
            </a:r>
            <a:r>
              <a:rPr lang="en-US" sz="2200" dirty="0">
                <a:solidFill>
                  <a:schemeClr val="accent1">
                    <a:lumMod val="75000"/>
                  </a:schemeClr>
                </a:solidFill>
              </a:rPr>
              <a:t> la </a:t>
            </a:r>
            <a:r>
              <a:rPr lang="en-US" sz="2200" dirty="0" err="1">
                <a:solidFill>
                  <a:schemeClr val="accent1">
                    <a:lumMod val="75000"/>
                  </a:schemeClr>
                </a:solidFill>
              </a:rPr>
              <a:t>meritevolezza</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Il </a:t>
            </a:r>
            <a:r>
              <a:rPr lang="en-US" sz="2200" dirty="0" err="1">
                <a:solidFill>
                  <a:schemeClr val="accent1">
                    <a:lumMod val="75000"/>
                  </a:schemeClr>
                </a:solidFill>
              </a:rPr>
              <a:t>ricorso</a:t>
            </a:r>
            <a:r>
              <a:rPr lang="en-US" sz="2200" dirty="0">
                <a:solidFill>
                  <a:schemeClr val="accent1">
                    <a:lumMod val="75000"/>
                  </a:schemeClr>
                </a:solidFill>
              </a:rPr>
              <a:t> </a:t>
            </a:r>
            <a:r>
              <a:rPr lang="en-US" sz="2200" dirty="0" err="1">
                <a:solidFill>
                  <a:schemeClr val="accent1">
                    <a:lumMod val="75000"/>
                  </a:schemeClr>
                </a:solidFill>
              </a:rPr>
              <a:t>si</a:t>
            </a:r>
            <a:r>
              <a:rPr lang="en-US" sz="2200" dirty="0">
                <a:solidFill>
                  <a:schemeClr val="accent1">
                    <a:lumMod val="75000"/>
                  </a:schemeClr>
                </a:solidFill>
              </a:rPr>
              <a:t> </a:t>
            </a:r>
            <a:r>
              <a:rPr lang="en-US" sz="2200" dirty="0" err="1">
                <a:solidFill>
                  <a:schemeClr val="accent1">
                    <a:lumMod val="75000"/>
                  </a:schemeClr>
                </a:solidFill>
              </a:rPr>
              <a:t>presenta</a:t>
            </a:r>
            <a:r>
              <a:rPr lang="en-US" sz="2200" dirty="0">
                <a:solidFill>
                  <a:schemeClr val="accent1">
                    <a:lumMod val="75000"/>
                  </a:schemeClr>
                </a:solidFill>
              </a:rPr>
              <a:t> </a:t>
            </a:r>
            <a:r>
              <a:rPr lang="en-US" sz="2200" dirty="0" err="1">
                <a:solidFill>
                  <a:schemeClr val="accent1">
                    <a:lumMod val="75000"/>
                  </a:schemeClr>
                </a:solidFill>
              </a:rPr>
              <a:t>nelle</a:t>
            </a:r>
            <a:r>
              <a:rPr lang="en-US" sz="2200" dirty="0">
                <a:solidFill>
                  <a:schemeClr val="accent1">
                    <a:lumMod val="75000"/>
                  </a:schemeClr>
                </a:solidFill>
              </a:rPr>
              <a:t> </a:t>
            </a:r>
            <a:r>
              <a:rPr lang="en-US" sz="2200" dirty="0" err="1">
                <a:solidFill>
                  <a:schemeClr val="accent1">
                    <a:lumMod val="75000"/>
                  </a:schemeClr>
                </a:solidFill>
              </a:rPr>
              <a:t>stesse</a:t>
            </a:r>
            <a:r>
              <a:rPr lang="en-US" sz="2200" dirty="0">
                <a:solidFill>
                  <a:schemeClr val="accent1">
                    <a:lumMod val="75000"/>
                  </a:schemeClr>
                </a:solidFill>
              </a:rPr>
              <a:t> </a:t>
            </a:r>
            <a:r>
              <a:rPr lang="en-US" sz="2200" dirty="0" err="1">
                <a:solidFill>
                  <a:schemeClr val="accent1">
                    <a:lumMod val="75000"/>
                  </a:schemeClr>
                </a:solidFill>
              </a:rPr>
              <a:t>forme</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procedura</a:t>
            </a:r>
            <a:r>
              <a:rPr lang="en-US" sz="2200" dirty="0">
                <a:solidFill>
                  <a:schemeClr val="accent1">
                    <a:lumMod val="75000"/>
                  </a:schemeClr>
                </a:solidFill>
              </a:rPr>
              <a:t> di </a:t>
            </a:r>
            <a:r>
              <a:rPr lang="en-US" sz="2200" dirty="0" err="1">
                <a:solidFill>
                  <a:schemeClr val="accent1">
                    <a:lumMod val="75000"/>
                  </a:schemeClr>
                </a:solidFill>
              </a:rPr>
              <a:t>ristrutturazione</a:t>
            </a:r>
            <a:r>
              <a:rPr lang="en-US" sz="2200" dirty="0">
                <a:solidFill>
                  <a:schemeClr val="accent1">
                    <a:lumMod val="75000"/>
                  </a:schemeClr>
                </a:solidFill>
              </a:rPr>
              <a:t>, </a:t>
            </a:r>
            <a:r>
              <a:rPr lang="en-US" sz="2200" dirty="0" err="1">
                <a:solidFill>
                  <a:schemeClr val="accent1">
                    <a:lumMod val="75000"/>
                  </a:schemeClr>
                </a:solidFill>
              </a:rPr>
              <a:t>anche</a:t>
            </a:r>
            <a:r>
              <a:rPr lang="en-US" sz="2200" dirty="0">
                <a:solidFill>
                  <a:schemeClr val="accent1">
                    <a:lumMod val="75000"/>
                  </a:schemeClr>
                </a:solidFill>
              </a:rPr>
              <a:t> senza </a:t>
            </a:r>
            <a:r>
              <a:rPr lang="en-US" sz="2200" dirty="0" err="1">
                <a:solidFill>
                  <a:schemeClr val="accent1">
                    <a:lumMod val="75000"/>
                  </a:schemeClr>
                </a:solidFill>
              </a:rPr>
              <a:t>l’ausilio</a:t>
            </a:r>
            <a:r>
              <a:rPr lang="en-US" sz="2200" dirty="0">
                <a:solidFill>
                  <a:schemeClr val="accent1">
                    <a:lumMod val="75000"/>
                  </a:schemeClr>
                </a:solidFill>
              </a:rPr>
              <a:t> di un </a:t>
            </a:r>
            <a:r>
              <a:rPr lang="en-US" sz="2200" dirty="0" err="1">
                <a:solidFill>
                  <a:schemeClr val="accent1">
                    <a:lumMod val="75000"/>
                  </a:schemeClr>
                </a:solidFill>
              </a:rPr>
              <a:t>difensore</a:t>
            </a:r>
            <a:r>
              <a:rPr lang="en-US" sz="2200" dirty="0">
                <a:solidFill>
                  <a:schemeClr val="accent1">
                    <a:lumMod val="75000"/>
                  </a:schemeClr>
                </a:solidFill>
              </a:rPr>
              <a:t>, ma con </a:t>
            </a:r>
            <a:r>
              <a:rPr lang="en-US" sz="2200" dirty="0" err="1">
                <a:solidFill>
                  <a:schemeClr val="accent1">
                    <a:lumMod val="75000"/>
                  </a:schemeClr>
                </a:solidFill>
              </a:rPr>
              <a:t>l’assistenza</a:t>
            </a:r>
            <a:r>
              <a:rPr lang="en-US" sz="2200" dirty="0">
                <a:solidFill>
                  <a:schemeClr val="accent1">
                    <a:lumMod val="75000"/>
                  </a:schemeClr>
                </a:solidFill>
              </a:rPr>
              <a:t> </a:t>
            </a:r>
            <a:r>
              <a:rPr lang="en-US" sz="2200" dirty="0" err="1">
                <a:solidFill>
                  <a:schemeClr val="accent1">
                    <a:lumMod val="75000"/>
                  </a:schemeClr>
                </a:solidFill>
              </a:rPr>
              <a:t>obbligatoria</a:t>
            </a:r>
            <a:r>
              <a:rPr lang="en-US" sz="2200" dirty="0">
                <a:solidFill>
                  <a:schemeClr val="accent1">
                    <a:lumMod val="75000"/>
                  </a:schemeClr>
                </a:solidFill>
              </a:rPr>
              <a:t> </a:t>
            </a:r>
            <a:r>
              <a:rPr lang="en-US" sz="2200" dirty="0" err="1">
                <a:solidFill>
                  <a:schemeClr val="accent1">
                    <a:lumMod val="75000"/>
                  </a:schemeClr>
                </a:solidFill>
              </a:rPr>
              <a:t>dell’OCC</a:t>
            </a:r>
            <a:r>
              <a:rPr lang="en-US" sz="2200" dirty="0">
                <a:solidFill>
                  <a:schemeClr val="accent1">
                    <a:lumMod val="75000"/>
                  </a:schemeClr>
                </a:solidFill>
              </a:rPr>
              <a:t> </a:t>
            </a:r>
            <a:r>
              <a:rPr lang="en-US" sz="2200" dirty="0" err="1">
                <a:solidFill>
                  <a:schemeClr val="accent1">
                    <a:lumMod val="75000"/>
                  </a:schemeClr>
                </a:solidFill>
              </a:rPr>
              <a:t>che</a:t>
            </a:r>
            <a:r>
              <a:rPr lang="en-US" sz="2200" dirty="0">
                <a:solidFill>
                  <a:schemeClr val="accent1">
                    <a:lumMod val="75000"/>
                  </a:schemeClr>
                </a:solidFill>
              </a:rPr>
              <a:t>, </a:t>
            </a:r>
            <a:r>
              <a:rPr lang="en-US" sz="2200" dirty="0" err="1">
                <a:solidFill>
                  <a:schemeClr val="accent1">
                    <a:lumMod val="75000"/>
                  </a:schemeClr>
                </a:solidFill>
              </a:rPr>
              <a:t>entro</a:t>
            </a:r>
            <a:r>
              <a:rPr lang="en-US" sz="2200" dirty="0">
                <a:solidFill>
                  <a:schemeClr val="accent1">
                    <a:lumMod val="75000"/>
                  </a:schemeClr>
                </a:solidFill>
              </a:rPr>
              <a:t> 7 </a:t>
            </a:r>
            <a:r>
              <a:rPr lang="en-US" sz="2200" dirty="0" err="1">
                <a:solidFill>
                  <a:schemeClr val="accent1">
                    <a:lumMod val="75000"/>
                  </a:schemeClr>
                </a:solidFill>
              </a:rPr>
              <a:t>giorni</a:t>
            </a:r>
            <a:r>
              <a:rPr lang="en-US" sz="2200" dirty="0">
                <a:solidFill>
                  <a:schemeClr val="accent1">
                    <a:lumMod val="75000"/>
                  </a:schemeClr>
                </a:solidFill>
              </a:rPr>
              <a:t> </a:t>
            </a:r>
            <a:r>
              <a:rPr lang="en-US" sz="2200" dirty="0" err="1">
                <a:solidFill>
                  <a:schemeClr val="accent1">
                    <a:lumMod val="75000"/>
                  </a:schemeClr>
                </a:solidFill>
              </a:rPr>
              <a:t>dall’incarico</a:t>
            </a:r>
            <a:r>
              <a:rPr lang="en-US" sz="2200" dirty="0">
                <a:solidFill>
                  <a:schemeClr val="accent1">
                    <a:lumMod val="75000"/>
                  </a:schemeClr>
                </a:solidFill>
              </a:rPr>
              <a:t>, </a:t>
            </a:r>
            <a:r>
              <a:rPr lang="en-US" sz="2200" dirty="0" err="1">
                <a:solidFill>
                  <a:schemeClr val="accent1">
                    <a:lumMod val="75000"/>
                  </a:schemeClr>
                </a:solidFill>
              </a:rPr>
              <a:t>informa</a:t>
            </a:r>
            <a:r>
              <a:rPr lang="en-US" sz="2200" dirty="0">
                <a:solidFill>
                  <a:schemeClr val="accent1">
                    <a:lumMod val="75000"/>
                  </a:schemeClr>
                </a:solidFill>
              </a:rPr>
              <a:t> </a:t>
            </a:r>
            <a:r>
              <a:rPr lang="en-US" sz="2200" dirty="0" err="1">
                <a:solidFill>
                  <a:schemeClr val="accent1">
                    <a:lumMod val="75000"/>
                  </a:schemeClr>
                </a:solidFill>
              </a:rPr>
              <a:t>Agenzia</a:t>
            </a:r>
            <a:r>
              <a:rPr lang="en-US" sz="2200" dirty="0">
                <a:solidFill>
                  <a:schemeClr val="accent1">
                    <a:lumMod val="75000"/>
                  </a:schemeClr>
                </a:solidFill>
              </a:rPr>
              <a:t> </a:t>
            </a:r>
            <a:r>
              <a:rPr lang="en-US" sz="2200" dirty="0" err="1">
                <a:solidFill>
                  <a:schemeClr val="accent1">
                    <a:lumMod val="75000"/>
                  </a:schemeClr>
                </a:solidFill>
              </a:rPr>
              <a:t>Entrate</a:t>
            </a:r>
            <a:r>
              <a:rPr lang="en-US" sz="2200" dirty="0">
                <a:solidFill>
                  <a:schemeClr val="accent1">
                    <a:lumMod val="75000"/>
                  </a:schemeClr>
                </a:solidFill>
              </a:rPr>
              <a:t> e </a:t>
            </a:r>
            <a:r>
              <a:rPr lang="en-US" sz="2200" dirty="0" err="1">
                <a:solidFill>
                  <a:schemeClr val="accent1">
                    <a:lumMod val="75000"/>
                  </a:schemeClr>
                </a:solidFill>
              </a:rPr>
              <a:t>gli</a:t>
            </a:r>
            <a:r>
              <a:rPr lang="en-US" sz="2200" dirty="0">
                <a:solidFill>
                  <a:schemeClr val="accent1">
                    <a:lumMod val="75000"/>
                  </a:schemeClr>
                </a:solidFill>
              </a:rPr>
              <a:t> </a:t>
            </a:r>
            <a:r>
              <a:rPr lang="en-US" sz="2200" dirty="0" err="1">
                <a:solidFill>
                  <a:schemeClr val="accent1">
                    <a:lumMod val="75000"/>
                  </a:schemeClr>
                </a:solidFill>
              </a:rPr>
              <a:t>altri</a:t>
            </a:r>
            <a:r>
              <a:rPr lang="en-US" sz="2200" dirty="0">
                <a:solidFill>
                  <a:schemeClr val="accent1">
                    <a:lumMod val="75000"/>
                  </a:schemeClr>
                </a:solidFill>
              </a:rPr>
              <a:t> </a:t>
            </a:r>
            <a:r>
              <a:rPr lang="en-US" sz="2200" dirty="0" err="1">
                <a:solidFill>
                  <a:schemeClr val="accent1">
                    <a:lumMod val="75000"/>
                  </a:schemeClr>
                </a:solidFill>
              </a:rPr>
              <a:t>uffici</a:t>
            </a:r>
            <a:r>
              <a:rPr lang="en-US" sz="2200" dirty="0">
                <a:solidFill>
                  <a:schemeClr val="accent1">
                    <a:lumMod val="75000"/>
                  </a:schemeClr>
                </a:solidFill>
              </a:rPr>
              <a:t> </a:t>
            </a:r>
            <a:r>
              <a:rPr lang="en-US" sz="2200" dirty="0" err="1">
                <a:solidFill>
                  <a:schemeClr val="accent1">
                    <a:lumMod val="75000"/>
                  </a:schemeClr>
                </a:solidFill>
              </a:rPr>
              <a:t>fiscali</a:t>
            </a:r>
            <a:r>
              <a:rPr lang="en-US" sz="2200" dirty="0">
                <a:solidFill>
                  <a:schemeClr val="accent1">
                    <a:lumMod val="75000"/>
                  </a:schemeClr>
                </a:solidFill>
              </a:rPr>
              <a:t> </a:t>
            </a:r>
            <a:r>
              <a:rPr lang="en-US" sz="2200" dirty="0" err="1">
                <a:solidFill>
                  <a:schemeClr val="accent1">
                    <a:lumMod val="75000"/>
                  </a:schemeClr>
                </a:solidFill>
              </a:rPr>
              <a:t>territoriali</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b="1" dirty="0">
                <a:solidFill>
                  <a:schemeClr val="accent1">
                    <a:lumMod val="75000"/>
                  </a:schemeClr>
                </a:solidFill>
              </a:rPr>
              <a:t>Se il </a:t>
            </a:r>
            <a:r>
              <a:rPr lang="en-US" sz="2200" b="1" dirty="0" err="1">
                <a:solidFill>
                  <a:schemeClr val="accent1">
                    <a:lumMod val="75000"/>
                  </a:schemeClr>
                </a:solidFill>
              </a:rPr>
              <a:t>debitore</a:t>
            </a:r>
            <a:r>
              <a:rPr lang="en-US" sz="2200" b="1" dirty="0">
                <a:solidFill>
                  <a:schemeClr val="accent1">
                    <a:lumMod val="75000"/>
                  </a:schemeClr>
                </a:solidFill>
              </a:rPr>
              <a:t> è </a:t>
            </a:r>
            <a:r>
              <a:rPr lang="en-US" sz="2200" b="1" dirty="0" err="1">
                <a:solidFill>
                  <a:schemeClr val="accent1">
                    <a:lumMod val="75000"/>
                  </a:schemeClr>
                </a:solidFill>
              </a:rPr>
              <a:t>insolvente</a:t>
            </a:r>
            <a:r>
              <a:rPr lang="en-US" sz="2200" b="1" dirty="0">
                <a:solidFill>
                  <a:schemeClr val="accent1">
                    <a:lumMod val="75000"/>
                  </a:schemeClr>
                </a:solidFill>
              </a:rPr>
              <a:t> la </a:t>
            </a:r>
            <a:r>
              <a:rPr lang="en-US" sz="2200" b="1" dirty="0" err="1">
                <a:solidFill>
                  <a:schemeClr val="accent1">
                    <a:lumMod val="75000"/>
                  </a:schemeClr>
                </a:solidFill>
              </a:rPr>
              <a:t>domanda</a:t>
            </a:r>
            <a:r>
              <a:rPr lang="en-US" sz="2200" b="1" dirty="0">
                <a:solidFill>
                  <a:schemeClr val="accent1">
                    <a:lumMod val="75000"/>
                  </a:schemeClr>
                </a:solidFill>
              </a:rPr>
              <a:t> </a:t>
            </a:r>
            <a:r>
              <a:rPr lang="en-US" sz="2200" b="1" dirty="0" err="1">
                <a:solidFill>
                  <a:schemeClr val="accent1">
                    <a:lumMod val="75000"/>
                  </a:schemeClr>
                </a:solidFill>
              </a:rPr>
              <a:t>può</a:t>
            </a:r>
            <a:r>
              <a:rPr lang="en-US" sz="2200" b="1" dirty="0">
                <a:solidFill>
                  <a:schemeClr val="accent1">
                    <a:lumMod val="75000"/>
                  </a:schemeClr>
                </a:solidFill>
              </a:rPr>
              <a:t> </a:t>
            </a:r>
            <a:r>
              <a:rPr lang="en-US" sz="2200" b="1" dirty="0" err="1">
                <a:solidFill>
                  <a:schemeClr val="accent1">
                    <a:lumMod val="75000"/>
                  </a:schemeClr>
                </a:solidFill>
              </a:rPr>
              <a:t>essere</a:t>
            </a:r>
            <a:r>
              <a:rPr lang="en-US" sz="2200" b="1" dirty="0">
                <a:solidFill>
                  <a:schemeClr val="accent1">
                    <a:lumMod val="75000"/>
                  </a:schemeClr>
                </a:solidFill>
              </a:rPr>
              <a:t> </a:t>
            </a:r>
            <a:r>
              <a:rPr lang="en-US" sz="2200" b="1" dirty="0" err="1">
                <a:solidFill>
                  <a:schemeClr val="accent1">
                    <a:lumMod val="75000"/>
                  </a:schemeClr>
                </a:solidFill>
              </a:rPr>
              <a:t>presentata</a:t>
            </a:r>
            <a:r>
              <a:rPr lang="en-US" sz="2200" b="1" dirty="0">
                <a:solidFill>
                  <a:schemeClr val="accent1">
                    <a:lumMod val="75000"/>
                  </a:schemeClr>
                </a:solidFill>
              </a:rPr>
              <a:t> </a:t>
            </a:r>
            <a:r>
              <a:rPr lang="en-US" sz="2200" b="1" dirty="0" err="1">
                <a:solidFill>
                  <a:schemeClr val="accent1">
                    <a:lumMod val="75000"/>
                  </a:schemeClr>
                </a:solidFill>
              </a:rPr>
              <a:t>dai</a:t>
            </a:r>
            <a:r>
              <a:rPr lang="en-US" sz="2200" b="1" dirty="0">
                <a:solidFill>
                  <a:schemeClr val="accent1">
                    <a:lumMod val="75000"/>
                  </a:schemeClr>
                </a:solidFill>
              </a:rPr>
              <a:t> </a:t>
            </a:r>
            <a:r>
              <a:rPr lang="en-US" sz="2200" b="1" dirty="0" err="1">
                <a:solidFill>
                  <a:schemeClr val="accent1">
                    <a:lumMod val="75000"/>
                  </a:schemeClr>
                </a:solidFill>
              </a:rPr>
              <a:t>creditori</a:t>
            </a:r>
            <a:r>
              <a:rPr lang="en-US" sz="2200" b="1" dirty="0">
                <a:solidFill>
                  <a:schemeClr val="accent1">
                    <a:lumMod val="75000"/>
                  </a:schemeClr>
                </a:solidFill>
              </a:rPr>
              <a:t>, </a:t>
            </a:r>
            <a:r>
              <a:rPr lang="en-US" sz="2200" b="1" dirty="0" err="1">
                <a:solidFill>
                  <a:schemeClr val="accent1">
                    <a:lumMod val="75000"/>
                  </a:schemeClr>
                </a:solidFill>
              </a:rPr>
              <a:t>anche</a:t>
            </a:r>
            <a:r>
              <a:rPr lang="en-US" sz="2200" b="1" dirty="0">
                <a:solidFill>
                  <a:schemeClr val="accent1">
                    <a:lumMod val="75000"/>
                  </a:schemeClr>
                </a:solidFill>
              </a:rPr>
              <a:t> in </a:t>
            </a:r>
            <a:r>
              <a:rPr lang="en-US" sz="2200" b="1" dirty="0" err="1">
                <a:solidFill>
                  <a:schemeClr val="accent1">
                    <a:lumMod val="75000"/>
                  </a:schemeClr>
                </a:solidFill>
              </a:rPr>
              <a:t>pendenza</a:t>
            </a:r>
            <a:r>
              <a:rPr lang="en-US" sz="2200" b="1" dirty="0">
                <a:solidFill>
                  <a:schemeClr val="accent1">
                    <a:lumMod val="75000"/>
                  </a:schemeClr>
                </a:solidFill>
              </a:rPr>
              <a:t> di procedure </a:t>
            </a:r>
            <a:r>
              <a:rPr lang="en-US" sz="2200" b="1" dirty="0" err="1">
                <a:solidFill>
                  <a:schemeClr val="accent1">
                    <a:lumMod val="75000"/>
                  </a:schemeClr>
                </a:solidFill>
              </a:rPr>
              <a:t>esecutive</a:t>
            </a:r>
            <a:r>
              <a:rPr lang="en-US" sz="2200" b="1" dirty="0">
                <a:solidFill>
                  <a:schemeClr val="accent1">
                    <a:lumMod val="75000"/>
                  </a:schemeClr>
                </a:solidFill>
              </a:rPr>
              <a:t> </a:t>
            </a:r>
            <a:r>
              <a:rPr lang="en-US" sz="2200" b="1" dirty="0" err="1">
                <a:solidFill>
                  <a:schemeClr val="accent1">
                    <a:lumMod val="75000"/>
                  </a:schemeClr>
                </a:solidFill>
              </a:rPr>
              <a:t>individuali</a:t>
            </a:r>
            <a:r>
              <a:rPr lang="en-US" sz="2200" b="1" dirty="0">
                <a:solidFill>
                  <a:schemeClr val="accent1">
                    <a:lumMod val="75000"/>
                  </a:schemeClr>
                </a:solidFill>
              </a:rPr>
              <a:t>, se </a:t>
            </a:r>
            <a:r>
              <a:rPr lang="en-US" sz="2200" b="1" dirty="0" err="1">
                <a:solidFill>
                  <a:schemeClr val="accent1">
                    <a:lumMod val="75000"/>
                  </a:schemeClr>
                </a:solidFill>
              </a:rPr>
              <a:t>l’ammontare</a:t>
            </a:r>
            <a:r>
              <a:rPr lang="en-US" sz="2200" b="1" dirty="0">
                <a:solidFill>
                  <a:schemeClr val="accent1">
                    <a:lumMod val="75000"/>
                  </a:schemeClr>
                </a:solidFill>
              </a:rPr>
              <a:t> </a:t>
            </a:r>
            <a:r>
              <a:rPr lang="en-US" sz="2200" b="1" dirty="0" err="1">
                <a:solidFill>
                  <a:schemeClr val="accent1">
                    <a:lumMod val="75000"/>
                  </a:schemeClr>
                </a:solidFill>
              </a:rPr>
              <a:t>dei</a:t>
            </a:r>
            <a:r>
              <a:rPr lang="en-US" sz="2200" b="1" dirty="0">
                <a:solidFill>
                  <a:schemeClr val="accent1">
                    <a:lumMod val="75000"/>
                  </a:schemeClr>
                </a:solidFill>
              </a:rPr>
              <a:t> </a:t>
            </a:r>
            <a:r>
              <a:rPr lang="en-US" sz="2200" b="1" dirty="0" err="1">
                <a:solidFill>
                  <a:schemeClr val="accent1">
                    <a:lumMod val="75000"/>
                  </a:schemeClr>
                </a:solidFill>
              </a:rPr>
              <a:t>debiti</a:t>
            </a:r>
            <a:r>
              <a:rPr lang="en-US" sz="2200" b="1" dirty="0">
                <a:solidFill>
                  <a:schemeClr val="accent1">
                    <a:lumMod val="75000"/>
                  </a:schemeClr>
                </a:solidFill>
              </a:rPr>
              <a:t> </a:t>
            </a:r>
            <a:r>
              <a:rPr lang="en-US" sz="2200" b="1" dirty="0" err="1">
                <a:solidFill>
                  <a:schemeClr val="accent1">
                    <a:lumMod val="75000"/>
                  </a:schemeClr>
                </a:solidFill>
              </a:rPr>
              <a:t>scaduti</a:t>
            </a:r>
            <a:r>
              <a:rPr lang="en-US" sz="2200" b="1" dirty="0">
                <a:solidFill>
                  <a:schemeClr val="accent1">
                    <a:lumMod val="75000"/>
                  </a:schemeClr>
                </a:solidFill>
              </a:rPr>
              <a:t> è </a:t>
            </a:r>
            <a:r>
              <a:rPr lang="en-US" sz="2200" b="1" dirty="0" err="1">
                <a:solidFill>
                  <a:schemeClr val="accent1">
                    <a:lumMod val="75000"/>
                  </a:schemeClr>
                </a:solidFill>
              </a:rPr>
              <a:t>superiore</a:t>
            </a:r>
            <a:r>
              <a:rPr lang="en-US" sz="2200" b="1" dirty="0">
                <a:solidFill>
                  <a:schemeClr val="accent1">
                    <a:lumMod val="75000"/>
                  </a:schemeClr>
                </a:solidFill>
              </a:rPr>
              <a:t> a euro 50mila</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La </a:t>
            </a:r>
            <a:r>
              <a:rPr lang="en-US" sz="2200" dirty="0" err="1">
                <a:solidFill>
                  <a:schemeClr val="accent1">
                    <a:lumMod val="75000"/>
                  </a:schemeClr>
                </a:solidFill>
              </a:rPr>
              <a:t>procedura</a:t>
            </a:r>
            <a:r>
              <a:rPr lang="en-US" sz="2200" dirty="0">
                <a:solidFill>
                  <a:schemeClr val="accent1">
                    <a:lumMod val="75000"/>
                  </a:schemeClr>
                </a:solidFill>
              </a:rPr>
              <a:t> non </a:t>
            </a:r>
            <a:r>
              <a:rPr lang="en-US" sz="2200" dirty="0" err="1">
                <a:solidFill>
                  <a:schemeClr val="accent1">
                    <a:lumMod val="75000"/>
                  </a:schemeClr>
                </a:solidFill>
              </a:rPr>
              <a:t>si</a:t>
            </a:r>
            <a:r>
              <a:rPr lang="en-US" sz="2200" dirty="0">
                <a:solidFill>
                  <a:schemeClr val="accent1">
                    <a:lumMod val="75000"/>
                  </a:schemeClr>
                </a:solidFill>
              </a:rPr>
              <a:t> </a:t>
            </a:r>
            <a:r>
              <a:rPr lang="en-US" sz="2200" dirty="0" err="1">
                <a:solidFill>
                  <a:schemeClr val="accent1">
                    <a:lumMod val="75000"/>
                  </a:schemeClr>
                </a:solidFill>
              </a:rPr>
              <a:t>attiva</a:t>
            </a:r>
            <a:r>
              <a:rPr lang="en-US" sz="2200" dirty="0">
                <a:solidFill>
                  <a:schemeClr val="accent1">
                    <a:lumMod val="75000"/>
                  </a:schemeClr>
                </a:solidFill>
              </a:rPr>
              <a:t> se </a:t>
            </a:r>
            <a:r>
              <a:rPr lang="en-US" sz="2200" dirty="0" err="1">
                <a:solidFill>
                  <a:schemeClr val="accent1">
                    <a:lumMod val="75000"/>
                  </a:schemeClr>
                </a:solidFill>
              </a:rPr>
              <a:t>l’OCC</a:t>
            </a:r>
            <a:r>
              <a:rPr lang="en-US" sz="2200" dirty="0">
                <a:solidFill>
                  <a:schemeClr val="accent1">
                    <a:lumMod val="75000"/>
                  </a:schemeClr>
                </a:solidFill>
              </a:rPr>
              <a:t>, a </a:t>
            </a:r>
            <a:r>
              <a:rPr lang="en-US" sz="2200" dirty="0" err="1">
                <a:solidFill>
                  <a:schemeClr val="accent1">
                    <a:lumMod val="75000"/>
                  </a:schemeClr>
                </a:solidFill>
              </a:rPr>
              <a:t>richiesta</a:t>
            </a:r>
            <a:r>
              <a:rPr lang="en-US" sz="2200" dirty="0">
                <a:solidFill>
                  <a:schemeClr val="accent1">
                    <a:lumMod val="75000"/>
                  </a:schemeClr>
                </a:solidFill>
              </a:rPr>
              <a:t> del </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entro</a:t>
            </a:r>
            <a:r>
              <a:rPr lang="en-US" sz="2200" dirty="0">
                <a:solidFill>
                  <a:schemeClr val="accent1">
                    <a:lumMod val="75000"/>
                  </a:schemeClr>
                </a:solidFill>
              </a:rPr>
              <a:t> la prima </a:t>
            </a:r>
            <a:r>
              <a:rPr lang="en-US" sz="2200" dirty="0" err="1">
                <a:solidFill>
                  <a:schemeClr val="accent1">
                    <a:lumMod val="75000"/>
                  </a:schemeClr>
                </a:solidFill>
              </a:rPr>
              <a:t>udienza</a:t>
            </a:r>
            <a:r>
              <a:rPr lang="en-US" sz="2200" dirty="0">
                <a:solidFill>
                  <a:schemeClr val="accent1">
                    <a:lumMod val="75000"/>
                  </a:schemeClr>
                </a:solidFill>
              </a:rPr>
              <a:t>, </a:t>
            </a:r>
            <a:r>
              <a:rPr lang="en-US" sz="2200" dirty="0" err="1">
                <a:solidFill>
                  <a:schemeClr val="accent1">
                    <a:lumMod val="75000"/>
                  </a:schemeClr>
                </a:solidFill>
              </a:rPr>
              <a:t>attesta</a:t>
            </a:r>
            <a:r>
              <a:rPr lang="en-US" sz="2200" dirty="0">
                <a:solidFill>
                  <a:schemeClr val="accent1">
                    <a:lumMod val="75000"/>
                  </a:schemeClr>
                </a:solidFill>
              </a:rPr>
              <a:t> </a:t>
            </a:r>
            <a:r>
              <a:rPr lang="en-US" sz="2200" dirty="0" err="1">
                <a:solidFill>
                  <a:schemeClr val="accent1">
                    <a:lumMod val="75000"/>
                  </a:schemeClr>
                </a:solidFill>
              </a:rPr>
              <a:t>che</a:t>
            </a:r>
            <a:r>
              <a:rPr lang="en-US" sz="2200" dirty="0">
                <a:solidFill>
                  <a:schemeClr val="accent1">
                    <a:lumMod val="75000"/>
                  </a:schemeClr>
                </a:solidFill>
              </a:rPr>
              <a:t> non è possible </a:t>
            </a:r>
            <a:r>
              <a:rPr lang="en-US" sz="2200" dirty="0" err="1">
                <a:solidFill>
                  <a:schemeClr val="accent1">
                    <a:lumMod val="75000"/>
                  </a:schemeClr>
                </a:solidFill>
              </a:rPr>
              <a:t>acquisire</a:t>
            </a:r>
            <a:r>
              <a:rPr lang="en-US" sz="2200" dirty="0">
                <a:solidFill>
                  <a:schemeClr val="accent1">
                    <a:lumMod val="75000"/>
                  </a:schemeClr>
                </a:solidFill>
              </a:rPr>
              <a:t> </a:t>
            </a:r>
            <a:r>
              <a:rPr lang="en-US" sz="2200" dirty="0" err="1">
                <a:solidFill>
                  <a:schemeClr val="accent1">
                    <a:lumMod val="75000"/>
                  </a:schemeClr>
                </a:solidFill>
              </a:rPr>
              <a:t>attivo</a:t>
            </a:r>
            <a:r>
              <a:rPr lang="en-US" sz="2200" dirty="0">
                <a:solidFill>
                  <a:schemeClr val="accent1">
                    <a:lumMod val="75000"/>
                  </a:schemeClr>
                </a:solidFill>
              </a:rPr>
              <a:t> da </a:t>
            </a:r>
            <a:r>
              <a:rPr lang="en-US" sz="2200" dirty="0" err="1">
                <a:solidFill>
                  <a:schemeClr val="accent1">
                    <a:lumMod val="75000"/>
                  </a:schemeClr>
                </a:solidFill>
              </a:rPr>
              <a:t>distribuire</a:t>
            </a:r>
            <a:r>
              <a:rPr lang="en-US" sz="2200" dirty="0">
                <a:solidFill>
                  <a:schemeClr val="accent1">
                    <a:lumMod val="75000"/>
                  </a:schemeClr>
                </a:solidFill>
              </a:rPr>
              <a:t> ai </a:t>
            </a:r>
            <a:r>
              <a:rPr lang="en-US" sz="2200" dirty="0" err="1">
                <a:solidFill>
                  <a:schemeClr val="accent1">
                    <a:lumMod val="75000"/>
                  </a:schemeClr>
                </a:solidFill>
              </a:rPr>
              <a:t>creditori</a:t>
            </a:r>
            <a:r>
              <a:rPr lang="en-US" sz="2200" dirty="0">
                <a:solidFill>
                  <a:schemeClr val="accent1">
                    <a:lumMod val="75000"/>
                  </a:schemeClr>
                </a:solidFill>
              </a:rPr>
              <a:t> </a:t>
            </a:r>
          </a:p>
          <a:p>
            <a:pPr marL="457200" indent="-228600" defTabSz="914400">
              <a:lnSpc>
                <a:spcPct val="90000"/>
              </a:lnSpc>
              <a:buFont typeface="Arial" panose="020B0604020202020204" pitchFamily="34" charset="0"/>
              <a:buChar char="•"/>
            </a:pPr>
            <a:endParaRPr lang="en-US" sz="1500" dirty="0"/>
          </a:p>
          <a:p>
            <a:pPr marL="457200" indent="-228600" defTabSz="914400">
              <a:lnSpc>
                <a:spcPct val="90000"/>
              </a:lnSpc>
              <a:buFont typeface="Arial" panose="020B0604020202020204" pitchFamily="34" charset="0"/>
              <a:buChar char="•"/>
            </a:pPr>
            <a:endParaRPr lang="en-US" sz="1500" dirty="0"/>
          </a:p>
          <a:p>
            <a:pPr marL="457200" indent="-228600" defTabSz="914400">
              <a:lnSpc>
                <a:spcPct val="90000"/>
              </a:lnSpc>
              <a:buFont typeface="Arial" panose="020B0604020202020204" pitchFamily="34" charset="0"/>
              <a:buChar char="•"/>
            </a:pPr>
            <a:endParaRPr lang="en-US" sz="1500"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20</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81335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1021413" y="498507"/>
            <a:ext cx="7080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cap="all" dirty="0" err="1">
                <a:solidFill>
                  <a:srgbClr val="C00000"/>
                </a:solidFill>
              </a:rPr>
              <a:t>L’apertura</a:t>
            </a:r>
            <a:r>
              <a:rPr lang="en-US" sz="3700" b="1" cap="all" dirty="0">
                <a:solidFill>
                  <a:srgbClr val="C00000"/>
                </a:solidFill>
              </a:rPr>
              <a:t> </a:t>
            </a:r>
            <a:r>
              <a:rPr lang="en-US" sz="3700" b="1" cap="all" dirty="0" err="1">
                <a:solidFill>
                  <a:srgbClr val="C00000"/>
                </a:solidFill>
              </a:rPr>
              <a:t>della</a:t>
            </a:r>
            <a:r>
              <a:rPr lang="en-US" sz="3700" b="1" cap="all" dirty="0">
                <a:solidFill>
                  <a:srgbClr val="C00000"/>
                </a:solidFill>
              </a:rPr>
              <a:t> </a:t>
            </a:r>
            <a:r>
              <a:rPr lang="en-US" sz="3700" b="1" cap="all" dirty="0" err="1">
                <a:solidFill>
                  <a:srgbClr val="C00000"/>
                </a:solidFill>
              </a:rPr>
              <a:t>liquidazione</a:t>
            </a:r>
            <a:r>
              <a:rPr lang="en-US" sz="3700" b="1" cap="all" dirty="0">
                <a:solidFill>
                  <a:srgbClr val="C00000"/>
                </a:solidFill>
              </a:rPr>
              <a:t> </a:t>
            </a:r>
            <a:r>
              <a:rPr lang="en-US" sz="3700" b="1" cap="all" dirty="0" err="1">
                <a:solidFill>
                  <a:srgbClr val="C00000"/>
                </a:solidFill>
              </a:rPr>
              <a:t>controllata</a:t>
            </a:r>
            <a:r>
              <a:rPr lang="en-US" sz="3700" b="1" cap="all" dirty="0">
                <a:solidFill>
                  <a:srgbClr val="C00000"/>
                </a:solidFill>
              </a:rPr>
              <a:t> (1) </a:t>
            </a:r>
          </a:p>
        </p:txBody>
      </p:sp>
      <p:sp>
        <p:nvSpPr>
          <p:cNvPr id="4" name="Text Placeholder 3"/>
          <p:cNvSpPr>
            <a:spLocks noGrp="1"/>
          </p:cNvSpPr>
          <p:nvPr>
            <p:ph type="body" sz="quarter" idx="14"/>
          </p:nvPr>
        </p:nvSpPr>
        <p:spPr>
          <a:xfrm>
            <a:off x="685839" y="2322576"/>
            <a:ext cx="6936609" cy="4376175"/>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Il </a:t>
            </a:r>
            <a:r>
              <a:rPr lang="en-US" sz="2200" dirty="0" err="1">
                <a:solidFill>
                  <a:schemeClr val="accent1">
                    <a:lumMod val="75000"/>
                  </a:schemeClr>
                </a:solidFill>
              </a:rPr>
              <a:t>Tribunale</a:t>
            </a:r>
            <a:r>
              <a:rPr lang="en-US" sz="2200" dirty="0">
                <a:solidFill>
                  <a:schemeClr val="accent1">
                    <a:lumMod val="75000"/>
                  </a:schemeClr>
                </a:solidFill>
              </a:rPr>
              <a:t> a </a:t>
            </a:r>
            <a:r>
              <a:rPr lang="en-US" sz="2200" dirty="0" err="1">
                <a:solidFill>
                  <a:schemeClr val="accent1">
                    <a:lumMod val="75000"/>
                  </a:schemeClr>
                </a:solidFill>
              </a:rPr>
              <a:t>seguito</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richiesta</a:t>
            </a:r>
            <a:r>
              <a:rPr lang="en-US" sz="2200" dirty="0">
                <a:solidFill>
                  <a:schemeClr val="accent1">
                    <a:lumMod val="75000"/>
                  </a:schemeClr>
                </a:solidFill>
              </a:rPr>
              <a:t> </a:t>
            </a:r>
            <a:r>
              <a:rPr lang="en-US" sz="2200" dirty="0" err="1">
                <a:solidFill>
                  <a:schemeClr val="accent1">
                    <a:lumMod val="75000"/>
                  </a:schemeClr>
                </a:solidFill>
              </a:rPr>
              <a:t>dichiara</a:t>
            </a:r>
            <a:r>
              <a:rPr lang="en-US" sz="2200" dirty="0">
                <a:solidFill>
                  <a:schemeClr val="accent1">
                    <a:lumMod val="75000"/>
                  </a:schemeClr>
                </a:solidFill>
              </a:rPr>
              <a:t> con </a:t>
            </a:r>
            <a:r>
              <a:rPr lang="en-US" sz="2200" dirty="0" err="1">
                <a:solidFill>
                  <a:schemeClr val="accent1">
                    <a:lumMod val="75000"/>
                  </a:schemeClr>
                </a:solidFill>
              </a:rPr>
              <a:t>Sentenza</a:t>
            </a:r>
            <a:r>
              <a:rPr lang="en-US" sz="2200" dirty="0">
                <a:solidFill>
                  <a:schemeClr val="accent1">
                    <a:lumMod val="75000"/>
                  </a:schemeClr>
                </a:solidFill>
              </a:rPr>
              <a:t> </a:t>
            </a:r>
            <a:r>
              <a:rPr lang="en-US" sz="2200" dirty="0" err="1">
                <a:solidFill>
                  <a:schemeClr val="accent1">
                    <a:lumMod val="75000"/>
                  </a:schemeClr>
                </a:solidFill>
              </a:rPr>
              <a:t>l’apertura</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liquidazione</a:t>
            </a:r>
            <a:r>
              <a:rPr lang="en-US" sz="2200" dirty="0">
                <a:solidFill>
                  <a:schemeClr val="accent1">
                    <a:lumMod val="75000"/>
                  </a:schemeClr>
                </a:solidFill>
              </a:rPr>
              <a:t> </a:t>
            </a:r>
            <a:r>
              <a:rPr lang="en-US" sz="2200" dirty="0" err="1">
                <a:solidFill>
                  <a:schemeClr val="accent1">
                    <a:lumMod val="75000"/>
                  </a:schemeClr>
                </a:solidFill>
              </a:rPr>
              <a:t>controllata</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Nomina il Giudice </a:t>
            </a:r>
            <a:r>
              <a:rPr lang="en-US" sz="2200" dirty="0" err="1">
                <a:solidFill>
                  <a:schemeClr val="accent1">
                    <a:lumMod val="75000"/>
                  </a:schemeClr>
                </a:solidFill>
              </a:rPr>
              <a:t>Delegato</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Nomina il </a:t>
            </a:r>
            <a:r>
              <a:rPr lang="en-US" sz="2200" dirty="0" err="1">
                <a:solidFill>
                  <a:schemeClr val="accent1">
                    <a:lumMod val="75000"/>
                  </a:schemeClr>
                </a:solidFill>
              </a:rPr>
              <a:t>liquidatore</a:t>
            </a:r>
            <a:r>
              <a:rPr lang="en-US" sz="2200" dirty="0">
                <a:solidFill>
                  <a:schemeClr val="accent1">
                    <a:lumMod val="75000"/>
                  </a:schemeClr>
                </a:solidFill>
              </a:rPr>
              <a:t> </a:t>
            </a:r>
            <a:r>
              <a:rPr lang="en-US" sz="2200" dirty="0" err="1">
                <a:solidFill>
                  <a:schemeClr val="accent1">
                    <a:lumMod val="75000"/>
                  </a:schemeClr>
                </a:solidFill>
              </a:rPr>
              <a:t>confermando</a:t>
            </a:r>
            <a:r>
              <a:rPr lang="en-US" sz="2200" dirty="0">
                <a:solidFill>
                  <a:schemeClr val="accent1">
                    <a:lumMod val="75000"/>
                  </a:schemeClr>
                </a:solidFill>
              </a:rPr>
              <a:t> </a:t>
            </a:r>
            <a:r>
              <a:rPr lang="en-US" sz="2200" dirty="0" err="1">
                <a:solidFill>
                  <a:schemeClr val="accent1">
                    <a:lumMod val="75000"/>
                  </a:schemeClr>
                </a:solidFill>
              </a:rPr>
              <a:t>l’OCC</a:t>
            </a:r>
            <a:r>
              <a:rPr lang="en-US" sz="2200" dirty="0">
                <a:solidFill>
                  <a:schemeClr val="accent1">
                    <a:lumMod val="75000"/>
                  </a:schemeClr>
                </a:solidFill>
              </a:rPr>
              <a:t> </a:t>
            </a:r>
            <a:r>
              <a:rPr lang="en-US" sz="2200" dirty="0" err="1">
                <a:solidFill>
                  <a:schemeClr val="accent1">
                    <a:lumMod val="75000"/>
                  </a:schemeClr>
                </a:solidFill>
              </a:rPr>
              <a:t>incaricato</a:t>
            </a:r>
            <a:r>
              <a:rPr lang="en-US" sz="2200" dirty="0">
                <a:solidFill>
                  <a:schemeClr val="accent1">
                    <a:lumMod val="75000"/>
                  </a:schemeClr>
                </a:solidFill>
              </a:rPr>
              <a:t> dal </a:t>
            </a:r>
            <a:r>
              <a:rPr lang="en-US" sz="2200" dirty="0" err="1">
                <a:solidFill>
                  <a:schemeClr val="accent1">
                    <a:lumMod val="75000"/>
                  </a:schemeClr>
                </a:solidFill>
              </a:rPr>
              <a:t>debitore</a:t>
            </a:r>
            <a:r>
              <a:rPr lang="en-US" sz="2200" dirty="0">
                <a:solidFill>
                  <a:schemeClr val="accent1">
                    <a:lumMod val="75000"/>
                  </a:schemeClr>
                </a:solidFill>
              </a:rPr>
              <a:t> salvo diverse </a:t>
            </a:r>
            <a:r>
              <a:rPr lang="en-US" sz="2200" dirty="0" err="1">
                <a:solidFill>
                  <a:schemeClr val="accent1">
                    <a:lumMod val="75000"/>
                  </a:schemeClr>
                </a:solidFill>
              </a:rPr>
              <a:t>valutazioni</a:t>
            </a:r>
            <a:r>
              <a:rPr lang="en-US" sz="2200" dirty="0">
                <a:solidFill>
                  <a:schemeClr val="accent1">
                    <a:lumMod val="75000"/>
                  </a:schemeClr>
                </a:solidFill>
              </a:rPr>
              <a:t> da </a:t>
            </a:r>
            <a:r>
              <a:rPr lang="en-US" sz="2200" dirty="0" err="1">
                <a:solidFill>
                  <a:schemeClr val="accent1">
                    <a:lumMod val="75000"/>
                  </a:schemeClr>
                </a:solidFill>
              </a:rPr>
              <a:t>motivare</a:t>
            </a:r>
            <a:r>
              <a:rPr lang="en-US" sz="2200" dirty="0">
                <a:solidFill>
                  <a:schemeClr val="accent1">
                    <a:lumMod val="75000"/>
                  </a:schemeClr>
                </a:solidFill>
              </a:rPr>
              <a:t> e </a:t>
            </a:r>
            <a:r>
              <a:rPr lang="en-US" sz="2200" dirty="0" err="1">
                <a:solidFill>
                  <a:schemeClr val="accent1">
                    <a:lumMod val="75000"/>
                  </a:schemeClr>
                </a:solidFill>
              </a:rPr>
              <a:t>comunicare</a:t>
            </a:r>
            <a:r>
              <a:rPr lang="en-US" sz="2200" dirty="0">
                <a:solidFill>
                  <a:schemeClr val="accent1">
                    <a:lumMod val="75000"/>
                  </a:schemeClr>
                </a:solidFill>
              </a:rPr>
              <a:t> al Presidente del </a:t>
            </a:r>
            <a:r>
              <a:rPr lang="en-US" sz="2200" dirty="0" err="1">
                <a:solidFill>
                  <a:schemeClr val="accent1">
                    <a:lumMod val="75000"/>
                  </a:schemeClr>
                </a:solidFill>
              </a:rPr>
              <a:t>Tribunale</a:t>
            </a:r>
            <a:r>
              <a:rPr lang="en-US" sz="2200" dirty="0">
                <a:solidFill>
                  <a:schemeClr val="accent1">
                    <a:lumMod val="75000"/>
                  </a:schemeClr>
                </a:solidFill>
              </a:rPr>
              <a:t> </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Ordina</a:t>
            </a:r>
            <a:r>
              <a:rPr lang="en-US" sz="2200" dirty="0">
                <a:solidFill>
                  <a:schemeClr val="accent1">
                    <a:lumMod val="75000"/>
                  </a:schemeClr>
                </a:solidFill>
              </a:rPr>
              <a:t> al </a:t>
            </a:r>
            <a:r>
              <a:rPr lang="en-US" sz="2200" dirty="0" err="1">
                <a:solidFill>
                  <a:schemeClr val="accent1">
                    <a:lumMod val="75000"/>
                  </a:schemeClr>
                </a:solidFill>
              </a:rPr>
              <a:t>debitore</a:t>
            </a:r>
            <a:r>
              <a:rPr lang="en-US" sz="2200" dirty="0">
                <a:solidFill>
                  <a:schemeClr val="accent1">
                    <a:lumMod val="75000"/>
                  </a:schemeClr>
                </a:solidFill>
              </a:rPr>
              <a:t> il </a:t>
            </a:r>
            <a:r>
              <a:rPr lang="en-US" sz="2200" dirty="0" err="1">
                <a:solidFill>
                  <a:schemeClr val="accent1">
                    <a:lumMod val="75000"/>
                  </a:schemeClr>
                </a:solidFill>
              </a:rPr>
              <a:t>deposito</a:t>
            </a:r>
            <a:r>
              <a:rPr lang="en-US" sz="2200" dirty="0">
                <a:solidFill>
                  <a:schemeClr val="accent1">
                    <a:lumMod val="75000"/>
                  </a:schemeClr>
                </a:solidFill>
              </a:rPr>
              <a:t> </a:t>
            </a:r>
            <a:r>
              <a:rPr lang="en-US" sz="2200" dirty="0" err="1">
                <a:solidFill>
                  <a:schemeClr val="accent1">
                    <a:lumMod val="75000"/>
                  </a:schemeClr>
                </a:solidFill>
              </a:rPr>
              <a:t>entro</a:t>
            </a:r>
            <a:r>
              <a:rPr lang="en-US" sz="2200" dirty="0">
                <a:solidFill>
                  <a:schemeClr val="accent1">
                    <a:lumMod val="75000"/>
                  </a:schemeClr>
                </a:solidFill>
              </a:rPr>
              <a:t> 7 </a:t>
            </a:r>
            <a:r>
              <a:rPr lang="en-US" sz="2200" dirty="0" err="1">
                <a:solidFill>
                  <a:schemeClr val="accent1">
                    <a:lumMod val="75000"/>
                  </a:schemeClr>
                </a:solidFill>
              </a:rPr>
              <a:t>giorni</a:t>
            </a:r>
            <a:r>
              <a:rPr lang="en-US" sz="2200" dirty="0">
                <a:solidFill>
                  <a:schemeClr val="accent1">
                    <a:lumMod val="75000"/>
                  </a:schemeClr>
                </a:solidFill>
              </a:rPr>
              <a:t> </a:t>
            </a:r>
            <a:r>
              <a:rPr lang="en-US" sz="2200" dirty="0" err="1">
                <a:solidFill>
                  <a:schemeClr val="accent1">
                    <a:lumMod val="75000"/>
                  </a:schemeClr>
                </a:solidFill>
              </a:rPr>
              <a:t>delle</a:t>
            </a:r>
            <a:r>
              <a:rPr lang="en-US" sz="2200" dirty="0">
                <a:solidFill>
                  <a:schemeClr val="accent1">
                    <a:lumMod val="75000"/>
                  </a:schemeClr>
                </a:solidFill>
              </a:rPr>
              <a:t> </a:t>
            </a:r>
            <a:r>
              <a:rPr lang="en-US" sz="2200" dirty="0" err="1">
                <a:solidFill>
                  <a:schemeClr val="accent1">
                    <a:lumMod val="75000"/>
                  </a:schemeClr>
                </a:solidFill>
              </a:rPr>
              <a:t>scritture</a:t>
            </a:r>
            <a:r>
              <a:rPr lang="en-US" sz="2200" dirty="0">
                <a:solidFill>
                  <a:schemeClr val="accent1">
                    <a:lumMod val="75000"/>
                  </a:schemeClr>
                </a:solidFill>
              </a:rPr>
              <a:t> </a:t>
            </a:r>
            <a:r>
              <a:rPr lang="en-US" sz="2200" dirty="0" err="1">
                <a:solidFill>
                  <a:schemeClr val="accent1">
                    <a:lumMod val="75000"/>
                  </a:schemeClr>
                </a:solidFill>
              </a:rPr>
              <a:t>contabili</a:t>
            </a:r>
            <a:r>
              <a:rPr lang="en-US" sz="2200" dirty="0">
                <a:solidFill>
                  <a:schemeClr val="accent1">
                    <a:lumMod val="75000"/>
                  </a:schemeClr>
                </a:solidFill>
              </a:rPr>
              <a:t> </a:t>
            </a:r>
            <a:r>
              <a:rPr lang="en-US" sz="2200" dirty="0" err="1">
                <a:solidFill>
                  <a:schemeClr val="accent1">
                    <a:lumMod val="75000"/>
                  </a:schemeClr>
                </a:solidFill>
              </a:rPr>
              <a:t>nonchè</a:t>
            </a:r>
            <a:r>
              <a:rPr lang="en-US" sz="2200" dirty="0">
                <a:solidFill>
                  <a:schemeClr val="accent1">
                    <a:lumMod val="75000"/>
                  </a:schemeClr>
                </a:solidFill>
              </a:rPr>
              <a:t> </a:t>
            </a:r>
            <a:r>
              <a:rPr lang="en-US" sz="2200" dirty="0" err="1">
                <a:solidFill>
                  <a:schemeClr val="accent1">
                    <a:lumMod val="75000"/>
                  </a:schemeClr>
                </a:solidFill>
              </a:rPr>
              <a:t>dell’elenco</a:t>
            </a:r>
            <a:r>
              <a:rPr lang="en-US" sz="2200" dirty="0">
                <a:solidFill>
                  <a:schemeClr val="accent1">
                    <a:lumMod val="75000"/>
                  </a:schemeClr>
                </a:solidFill>
              </a:rPr>
              <a:t> </a:t>
            </a:r>
            <a:r>
              <a:rPr lang="en-US" sz="2200" dirty="0" err="1">
                <a:solidFill>
                  <a:schemeClr val="accent1">
                    <a:lumMod val="75000"/>
                  </a:schemeClr>
                </a:solidFill>
              </a:rPr>
              <a:t>creditori</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Assegna</a:t>
            </a:r>
            <a:r>
              <a:rPr lang="en-US" sz="2200" dirty="0">
                <a:solidFill>
                  <a:schemeClr val="accent1">
                    <a:lumMod val="75000"/>
                  </a:schemeClr>
                </a:solidFill>
              </a:rPr>
              <a:t> ai </a:t>
            </a:r>
            <a:r>
              <a:rPr lang="en-US" sz="2200" dirty="0" err="1">
                <a:solidFill>
                  <a:schemeClr val="accent1">
                    <a:lumMod val="75000"/>
                  </a:schemeClr>
                </a:solidFill>
              </a:rPr>
              <a:t>terzi</a:t>
            </a:r>
            <a:r>
              <a:rPr lang="en-US" sz="2200" dirty="0">
                <a:solidFill>
                  <a:schemeClr val="accent1">
                    <a:lumMod val="75000"/>
                  </a:schemeClr>
                </a:solidFill>
              </a:rPr>
              <a:t> </a:t>
            </a:r>
            <a:r>
              <a:rPr lang="en-US" sz="2200" dirty="0" err="1">
                <a:solidFill>
                  <a:schemeClr val="accent1">
                    <a:lumMod val="75000"/>
                  </a:schemeClr>
                </a:solidFill>
              </a:rPr>
              <a:t>che</a:t>
            </a:r>
            <a:r>
              <a:rPr lang="en-US" sz="2200" dirty="0">
                <a:solidFill>
                  <a:schemeClr val="accent1">
                    <a:lumMod val="75000"/>
                  </a:schemeClr>
                </a:solidFill>
              </a:rPr>
              <a:t> </a:t>
            </a:r>
            <a:r>
              <a:rPr lang="en-US" sz="2200" dirty="0" err="1">
                <a:solidFill>
                  <a:schemeClr val="accent1">
                    <a:lumMod val="75000"/>
                  </a:schemeClr>
                </a:solidFill>
              </a:rPr>
              <a:t>vantino</a:t>
            </a:r>
            <a:r>
              <a:rPr lang="en-US" sz="2200" dirty="0">
                <a:solidFill>
                  <a:schemeClr val="accent1">
                    <a:lumMod val="75000"/>
                  </a:schemeClr>
                </a:solidFill>
              </a:rPr>
              <a:t> </a:t>
            </a:r>
            <a:r>
              <a:rPr lang="en-US" sz="2200" dirty="0" err="1">
                <a:solidFill>
                  <a:schemeClr val="accent1">
                    <a:lumMod val="75000"/>
                  </a:schemeClr>
                </a:solidFill>
              </a:rPr>
              <a:t>diritti</a:t>
            </a:r>
            <a:r>
              <a:rPr lang="en-US" sz="2200" dirty="0">
                <a:solidFill>
                  <a:schemeClr val="accent1">
                    <a:lumMod val="75000"/>
                  </a:schemeClr>
                </a:solidFill>
              </a:rPr>
              <a:t> sui </a:t>
            </a:r>
            <a:r>
              <a:rPr lang="en-US" sz="2200" dirty="0" err="1">
                <a:solidFill>
                  <a:schemeClr val="accent1">
                    <a:lumMod val="75000"/>
                  </a:schemeClr>
                </a:solidFill>
              </a:rPr>
              <a:t>beni</a:t>
            </a:r>
            <a:r>
              <a:rPr lang="en-US" sz="2200" dirty="0">
                <a:solidFill>
                  <a:schemeClr val="accent1">
                    <a:lumMod val="75000"/>
                  </a:schemeClr>
                </a:solidFill>
              </a:rPr>
              <a:t> del </a:t>
            </a:r>
            <a:r>
              <a:rPr lang="en-US" sz="2200" dirty="0" err="1">
                <a:solidFill>
                  <a:schemeClr val="accent1">
                    <a:lumMod val="75000"/>
                  </a:schemeClr>
                </a:solidFill>
              </a:rPr>
              <a:t>debitore</a:t>
            </a:r>
            <a:r>
              <a:rPr lang="en-US" sz="2200" dirty="0">
                <a:solidFill>
                  <a:schemeClr val="accent1">
                    <a:lumMod val="75000"/>
                  </a:schemeClr>
                </a:solidFill>
              </a:rPr>
              <a:t> ed ai </a:t>
            </a:r>
            <a:r>
              <a:rPr lang="en-US" sz="2200" dirty="0" err="1">
                <a:solidFill>
                  <a:schemeClr val="accent1">
                    <a:lumMod val="75000"/>
                  </a:schemeClr>
                </a:solidFill>
              </a:rPr>
              <a:t>creditori</a:t>
            </a:r>
            <a:r>
              <a:rPr lang="en-US" sz="2200" dirty="0">
                <a:solidFill>
                  <a:schemeClr val="accent1">
                    <a:lumMod val="75000"/>
                  </a:schemeClr>
                </a:solidFill>
              </a:rPr>
              <a:t> </a:t>
            </a:r>
            <a:r>
              <a:rPr lang="en-US" sz="2200" dirty="0" err="1">
                <a:solidFill>
                  <a:schemeClr val="accent1">
                    <a:lumMod val="75000"/>
                  </a:schemeClr>
                </a:solidFill>
              </a:rPr>
              <a:t>risultanti</a:t>
            </a:r>
            <a:r>
              <a:rPr lang="en-US" sz="2200" dirty="0">
                <a:solidFill>
                  <a:schemeClr val="accent1">
                    <a:lumMod val="75000"/>
                  </a:schemeClr>
                </a:solidFill>
              </a:rPr>
              <a:t> </a:t>
            </a:r>
            <a:r>
              <a:rPr lang="en-US" sz="2200" dirty="0" err="1">
                <a:solidFill>
                  <a:schemeClr val="accent1">
                    <a:lumMod val="75000"/>
                  </a:schemeClr>
                </a:solidFill>
              </a:rPr>
              <a:t>dall’elenco</a:t>
            </a:r>
            <a:r>
              <a:rPr lang="en-US" sz="2200" dirty="0">
                <a:solidFill>
                  <a:schemeClr val="accent1">
                    <a:lumMod val="75000"/>
                  </a:schemeClr>
                </a:solidFill>
              </a:rPr>
              <a:t> un </a:t>
            </a:r>
            <a:r>
              <a:rPr lang="en-US" sz="2200" dirty="0" err="1">
                <a:solidFill>
                  <a:schemeClr val="accent1">
                    <a:lumMod val="75000"/>
                  </a:schemeClr>
                </a:solidFill>
              </a:rPr>
              <a:t>termine</a:t>
            </a:r>
            <a:r>
              <a:rPr lang="en-US" sz="2200" dirty="0">
                <a:solidFill>
                  <a:schemeClr val="accent1">
                    <a:lumMod val="75000"/>
                  </a:schemeClr>
                </a:solidFill>
              </a:rPr>
              <a:t> non superior a 90 </a:t>
            </a:r>
            <a:r>
              <a:rPr lang="en-US" sz="2200" dirty="0" err="1">
                <a:solidFill>
                  <a:schemeClr val="accent1">
                    <a:lumMod val="75000"/>
                  </a:schemeClr>
                </a:solidFill>
              </a:rPr>
              <a:t>giorni</a:t>
            </a:r>
            <a:r>
              <a:rPr lang="en-US" sz="2200" dirty="0">
                <a:solidFill>
                  <a:schemeClr val="accent1">
                    <a:lumMod val="75000"/>
                  </a:schemeClr>
                </a:solidFill>
              </a:rPr>
              <a:t> per </a:t>
            </a:r>
            <a:r>
              <a:rPr lang="en-US" sz="2200" dirty="0" err="1">
                <a:solidFill>
                  <a:schemeClr val="accent1">
                    <a:lumMod val="75000"/>
                  </a:schemeClr>
                </a:solidFill>
              </a:rPr>
              <a:t>l’ammissione</a:t>
            </a:r>
            <a:r>
              <a:rPr lang="en-US" sz="2200" dirty="0">
                <a:solidFill>
                  <a:schemeClr val="accent1">
                    <a:lumMod val="75000"/>
                  </a:schemeClr>
                </a:solidFill>
              </a:rPr>
              <a:t> al </a:t>
            </a:r>
            <a:r>
              <a:rPr lang="en-US" sz="2200" dirty="0" err="1">
                <a:solidFill>
                  <a:schemeClr val="accent1">
                    <a:lumMod val="75000"/>
                  </a:schemeClr>
                </a:solidFill>
              </a:rPr>
              <a:t>passivo</a:t>
            </a:r>
            <a:r>
              <a:rPr lang="en-US" sz="2200" dirty="0">
                <a:solidFill>
                  <a:schemeClr val="accent1">
                    <a:lumMod val="75000"/>
                  </a:schemeClr>
                </a:solidFill>
              </a:rPr>
              <a:t> a mezzo PEC</a:t>
            </a:r>
          </a:p>
          <a:p>
            <a:pPr marL="457200" indent="-228600" defTabSz="914400">
              <a:lnSpc>
                <a:spcPct val="90000"/>
              </a:lnSpc>
              <a:buFont typeface="Arial" panose="020B0604020202020204" pitchFamily="34" charset="0"/>
              <a:buChar char="•"/>
            </a:pPr>
            <a:endParaRPr lang="en-US" sz="1800" dirty="0"/>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8BB1F48A-5FA0-CD0C-1008-D1C5377CE583}"/>
              </a:ext>
            </a:extLst>
          </p:cNvPr>
          <p:cNvPicPr>
            <a:picLocks noChangeAspect="1"/>
          </p:cNvPicPr>
          <p:nvPr/>
        </p:nvPicPr>
        <p:blipFill>
          <a:blip r:embed="rId2"/>
          <a:srcRect r="3" b="3"/>
          <a:stretch>
            <a:fillRect/>
          </a:stretch>
        </p:blipFill>
        <p:spPr>
          <a:xfrm>
            <a:off x="6951296" y="1377236"/>
            <a:ext cx="4769030" cy="476903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21</a:t>
            </a:fld>
            <a:endParaRPr lang="en-US">
              <a:solidFill>
                <a:prstClr val="black">
                  <a:tint val="75000"/>
                </a:prstClr>
              </a:solidFill>
              <a:latin typeface="Calibri" panose="020F0502020204030204"/>
            </a:endParaRPr>
          </a:p>
        </p:txBody>
      </p:sp>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65038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38200" y="365125"/>
            <a:ext cx="6714744"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cap="all" dirty="0" err="1">
                <a:solidFill>
                  <a:srgbClr val="C00000"/>
                </a:solidFill>
              </a:rPr>
              <a:t>L’apertura</a:t>
            </a:r>
            <a:r>
              <a:rPr lang="en-US" b="1" cap="all" dirty="0">
                <a:solidFill>
                  <a:srgbClr val="C00000"/>
                </a:solidFill>
              </a:rPr>
              <a:t> </a:t>
            </a:r>
            <a:r>
              <a:rPr lang="en-US" b="1" cap="all" dirty="0" err="1">
                <a:solidFill>
                  <a:srgbClr val="C00000"/>
                </a:solidFill>
              </a:rPr>
              <a:t>della</a:t>
            </a:r>
            <a:r>
              <a:rPr lang="en-US" b="1" cap="all" dirty="0">
                <a:solidFill>
                  <a:srgbClr val="C00000"/>
                </a:solidFill>
              </a:rPr>
              <a:t> </a:t>
            </a:r>
            <a:r>
              <a:rPr lang="en-US" b="1" cap="all" dirty="0" err="1">
                <a:solidFill>
                  <a:srgbClr val="C00000"/>
                </a:solidFill>
              </a:rPr>
              <a:t>liquidazione</a:t>
            </a:r>
            <a:r>
              <a:rPr lang="en-US" b="1" cap="all" dirty="0">
                <a:solidFill>
                  <a:srgbClr val="C00000"/>
                </a:solidFill>
              </a:rPr>
              <a:t> </a:t>
            </a:r>
            <a:r>
              <a:rPr lang="en-US" b="1" cap="all" dirty="0" err="1">
                <a:solidFill>
                  <a:srgbClr val="C00000"/>
                </a:solidFill>
              </a:rPr>
              <a:t>controllata</a:t>
            </a:r>
            <a:r>
              <a:rPr lang="en-US" b="1" cap="all" dirty="0">
                <a:solidFill>
                  <a:srgbClr val="C00000"/>
                </a:solidFill>
              </a:rPr>
              <a:t> (2) </a:t>
            </a:r>
          </a:p>
        </p:txBody>
      </p:sp>
      <p:sp>
        <p:nvSpPr>
          <p:cNvPr id="4" name="Text Placeholder 3"/>
          <p:cNvSpPr>
            <a:spLocks noGrp="1"/>
          </p:cNvSpPr>
          <p:nvPr>
            <p:ph type="body" sz="quarter" idx="14"/>
          </p:nvPr>
        </p:nvSpPr>
        <p:spPr>
          <a:xfrm>
            <a:off x="512064" y="1825625"/>
            <a:ext cx="6410503" cy="4873126"/>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Ordina</a:t>
            </a:r>
            <a:r>
              <a:rPr lang="en-US" sz="2200" dirty="0">
                <a:solidFill>
                  <a:schemeClr val="accent1">
                    <a:lumMod val="75000"/>
                  </a:schemeClr>
                </a:solidFill>
              </a:rPr>
              <a:t> la </a:t>
            </a:r>
            <a:r>
              <a:rPr lang="en-US" sz="2200" dirty="0" err="1">
                <a:solidFill>
                  <a:schemeClr val="accent1">
                    <a:lumMod val="75000"/>
                  </a:schemeClr>
                </a:solidFill>
              </a:rPr>
              <a:t>consegna</a:t>
            </a:r>
            <a:r>
              <a:rPr lang="en-US" sz="2200" dirty="0">
                <a:solidFill>
                  <a:schemeClr val="accent1">
                    <a:lumMod val="75000"/>
                  </a:schemeClr>
                </a:solidFill>
              </a:rPr>
              <a:t> o il </a:t>
            </a:r>
            <a:r>
              <a:rPr lang="en-US" sz="2200" dirty="0" err="1">
                <a:solidFill>
                  <a:schemeClr val="accent1">
                    <a:lumMod val="75000"/>
                  </a:schemeClr>
                </a:solidFill>
              </a:rPr>
              <a:t>rilascio</a:t>
            </a:r>
            <a:r>
              <a:rPr lang="en-US" sz="2200" dirty="0">
                <a:solidFill>
                  <a:schemeClr val="accent1">
                    <a:lumMod val="75000"/>
                  </a:schemeClr>
                </a:solidFill>
              </a:rPr>
              <a:t> </a:t>
            </a:r>
            <a:r>
              <a:rPr lang="en-US" sz="2200" dirty="0" err="1">
                <a:solidFill>
                  <a:schemeClr val="accent1">
                    <a:lumMod val="75000"/>
                  </a:schemeClr>
                </a:solidFill>
              </a:rPr>
              <a:t>dei</a:t>
            </a:r>
            <a:r>
              <a:rPr lang="en-US" sz="2200" dirty="0">
                <a:solidFill>
                  <a:schemeClr val="accent1">
                    <a:lumMod val="75000"/>
                  </a:schemeClr>
                </a:solidFill>
              </a:rPr>
              <a:t> </a:t>
            </a:r>
            <a:r>
              <a:rPr lang="en-US" sz="2200" dirty="0" err="1">
                <a:solidFill>
                  <a:schemeClr val="accent1">
                    <a:lumMod val="75000"/>
                  </a:schemeClr>
                </a:solidFill>
              </a:rPr>
              <a:t>beni</a:t>
            </a:r>
            <a:r>
              <a:rPr lang="en-US" sz="2200" dirty="0">
                <a:solidFill>
                  <a:schemeClr val="accent1">
                    <a:lumMod val="75000"/>
                  </a:schemeClr>
                </a:solidFill>
              </a:rPr>
              <a:t> </a:t>
            </a:r>
            <a:r>
              <a:rPr lang="en-US" sz="2200" dirty="0" err="1">
                <a:solidFill>
                  <a:schemeClr val="accent1">
                    <a:lumMod val="75000"/>
                  </a:schemeClr>
                </a:solidFill>
              </a:rPr>
              <a:t>facenti</a:t>
            </a:r>
            <a:r>
              <a:rPr lang="en-US" sz="2200" dirty="0">
                <a:solidFill>
                  <a:schemeClr val="accent1">
                    <a:lumMod val="75000"/>
                  </a:schemeClr>
                </a:solidFill>
              </a:rPr>
              <a:t> </a:t>
            </a:r>
            <a:r>
              <a:rPr lang="en-US" sz="2200" dirty="0" err="1">
                <a:solidFill>
                  <a:schemeClr val="accent1">
                    <a:lumMod val="75000"/>
                  </a:schemeClr>
                </a:solidFill>
              </a:rPr>
              <a:t>parte</a:t>
            </a:r>
            <a:r>
              <a:rPr lang="en-US" sz="2200" dirty="0">
                <a:solidFill>
                  <a:schemeClr val="accent1">
                    <a:lumMod val="75000"/>
                  </a:schemeClr>
                </a:solidFill>
              </a:rPr>
              <a:t> del </a:t>
            </a:r>
            <a:r>
              <a:rPr lang="en-US" sz="2200" dirty="0" err="1">
                <a:solidFill>
                  <a:schemeClr val="accent1">
                    <a:lumMod val="75000"/>
                  </a:schemeClr>
                </a:solidFill>
              </a:rPr>
              <a:t>patrimonio</a:t>
            </a:r>
            <a:r>
              <a:rPr lang="en-US" sz="2200" dirty="0">
                <a:solidFill>
                  <a:schemeClr val="accent1">
                    <a:lumMod val="75000"/>
                  </a:schemeClr>
                </a:solidFill>
              </a:rPr>
              <a:t> di </a:t>
            </a:r>
            <a:r>
              <a:rPr lang="en-US" sz="2200" dirty="0" err="1">
                <a:solidFill>
                  <a:schemeClr val="accent1">
                    <a:lumMod val="75000"/>
                  </a:schemeClr>
                </a:solidFill>
              </a:rPr>
              <a:t>liquidazione</a:t>
            </a:r>
            <a:r>
              <a:rPr lang="en-US" sz="2200" dirty="0">
                <a:solidFill>
                  <a:schemeClr val="accent1">
                    <a:lumMod val="75000"/>
                  </a:schemeClr>
                </a:solidFill>
              </a:rPr>
              <a:t>, salvo </a:t>
            </a:r>
            <a:r>
              <a:rPr lang="en-US" sz="2200" dirty="0" err="1">
                <a:solidFill>
                  <a:schemeClr val="accent1">
                    <a:lumMod val="75000"/>
                  </a:schemeClr>
                </a:solidFill>
              </a:rPr>
              <a:t>che</a:t>
            </a:r>
            <a:r>
              <a:rPr lang="en-US" sz="2200" dirty="0">
                <a:solidFill>
                  <a:schemeClr val="accent1">
                    <a:lumMod val="75000"/>
                  </a:schemeClr>
                </a:solidFill>
              </a:rPr>
              <a:t> non </a:t>
            </a:r>
            <a:r>
              <a:rPr lang="en-US" sz="2200" dirty="0" err="1">
                <a:solidFill>
                  <a:schemeClr val="accent1">
                    <a:lumMod val="75000"/>
                  </a:schemeClr>
                </a:solidFill>
              </a:rPr>
              <a:t>ritenga</a:t>
            </a:r>
            <a:r>
              <a:rPr lang="en-US" sz="2200" dirty="0">
                <a:solidFill>
                  <a:schemeClr val="accent1">
                    <a:lumMod val="75000"/>
                  </a:schemeClr>
                </a:solidFill>
              </a:rPr>
              <a:t>, in </a:t>
            </a:r>
            <a:r>
              <a:rPr lang="en-US" sz="2200" dirty="0" err="1">
                <a:solidFill>
                  <a:schemeClr val="accent1">
                    <a:lumMod val="75000"/>
                  </a:schemeClr>
                </a:solidFill>
              </a:rPr>
              <a:t>presenza</a:t>
            </a:r>
            <a:r>
              <a:rPr lang="en-US" sz="2200" dirty="0">
                <a:solidFill>
                  <a:schemeClr val="accent1">
                    <a:lumMod val="75000"/>
                  </a:schemeClr>
                </a:solidFill>
              </a:rPr>
              <a:t> di </a:t>
            </a:r>
            <a:r>
              <a:rPr lang="en-US" sz="2200" dirty="0" err="1">
                <a:solidFill>
                  <a:schemeClr val="accent1">
                    <a:lumMod val="75000"/>
                  </a:schemeClr>
                </a:solidFill>
              </a:rPr>
              <a:t>gravi</a:t>
            </a:r>
            <a:r>
              <a:rPr lang="en-US" sz="2200" dirty="0">
                <a:solidFill>
                  <a:schemeClr val="accent1">
                    <a:lumMod val="75000"/>
                  </a:schemeClr>
                </a:solidFill>
              </a:rPr>
              <a:t> e </a:t>
            </a:r>
            <a:r>
              <a:rPr lang="en-US" sz="2200" dirty="0" err="1">
                <a:solidFill>
                  <a:schemeClr val="accent1">
                    <a:lumMod val="75000"/>
                  </a:schemeClr>
                </a:solidFill>
              </a:rPr>
              <a:t>specifiche</a:t>
            </a:r>
            <a:r>
              <a:rPr lang="en-US" sz="2200" dirty="0">
                <a:solidFill>
                  <a:schemeClr val="accent1">
                    <a:lumMod val="75000"/>
                  </a:schemeClr>
                </a:solidFill>
              </a:rPr>
              <a:t> </a:t>
            </a:r>
            <a:r>
              <a:rPr lang="en-US" sz="2200" dirty="0" err="1">
                <a:solidFill>
                  <a:schemeClr val="accent1">
                    <a:lumMod val="75000"/>
                  </a:schemeClr>
                </a:solidFill>
              </a:rPr>
              <a:t>ragioni</a:t>
            </a:r>
            <a:r>
              <a:rPr lang="en-US" sz="2200" dirty="0">
                <a:solidFill>
                  <a:schemeClr val="accent1">
                    <a:lumMod val="75000"/>
                  </a:schemeClr>
                </a:solidFill>
              </a:rPr>
              <a:t>, di </a:t>
            </a:r>
            <a:r>
              <a:rPr lang="en-US" sz="2200" dirty="0" err="1">
                <a:solidFill>
                  <a:schemeClr val="accent1">
                    <a:lumMod val="75000"/>
                  </a:schemeClr>
                </a:solidFill>
              </a:rPr>
              <a:t>autorizzare</a:t>
            </a:r>
            <a:r>
              <a:rPr lang="en-US" sz="2200" dirty="0">
                <a:solidFill>
                  <a:schemeClr val="accent1">
                    <a:lumMod val="75000"/>
                  </a:schemeClr>
                </a:solidFill>
              </a:rPr>
              <a:t> il </a:t>
            </a:r>
            <a:r>
              <a:rPr lang="en-US" sz="2200" dirty="0" err="1">
                <a:solidFill>
                  <a:schemeClr val="accent1">
                    <a:lumMod val="75000"/>
                  </a:schemeClr>
                </a:solidFill>
              </a:rPr>
              <a:t>debitore</a:t>
            </a:r>
            <a:r>
              <a:rPr lang="en-US" sz="2200" dirty="0">
                <a:solidFill>
                  <a:schemeClr val="accent1">
                    <a:lumMod val="75000"/>
                  </a:schemeClr>
                </a:solidFill>
              </a:rPr>
              <a:t> o il </a:t>
            </a:r>
            <a:r>
              <a:rPr lang="en-US" sz="2200" dirty="0" err="1">
                <a:solidFill>
                  <a:schemeClr val="accent1">
                    <a:lumMod val="75000"/>
                  </a:schemeClr>
                </a:solidFill>
              </a:rPr>
              <a:t>terzo</a:t>
            </a:r>
            <a:r>
              <a:rPr lang="en-US" sz="2200" dirty="0">
                <a:solidFill>
                  <a:schemeClr val="accent1">
                    <a:lumMod val="75000"/>
                  </a:schemeClr>
                </a:solidFill>
              </a:rPr>
              <a:t> a </a:t>
            </a:r>
            <a:r>
              <a:rPr lang="en-US" sz="2200" dirty="0" err="1">
                <a:solidFill>
                  <a:schemeClr val="accent1">
                    <a:lumMod val="75000"/>
                  </a:schemeClr>
                </a:solidFill>
              </a:rPr>
              <a:t>utilizzare</a:t>
            </a:r>
            <a:r>
              <a:rPr lang="en-US" sz="2200" dirty="0">
                <a:solidFill>
                  <a:schemeClr val="accent1">
                    <a:lumMod val="75000"/>
                  </a:schemeClr>
                </a:solidFill>
              </a:rPr>
              <a:t> </a:t>
            </a:r>
            <a:r>
              <a:rPr lang="en-US" sz="2200" dirty="0" err="1">
                <a:solidFill>
                  <a:schemeClr val="accent1">
                    <a:lumMod val="75000"/>
                  </a:schemeClr>
                </a:solidFill>
              </a:rPr>
              <a:t>alcuni</a:t>
            </a:r>
            <a:r>
              <a:rPr lang="en-US" sz="2200" dirty="0">
                <a:solidFill>
                  <a:schemeClr val="accent1">
                    <a:lumMod val="75000"/>
                  </a:schemeClr>
                </a:solidFill>
              </a:rPr>
              <a:t> di </a:t>
            </a:r>
            <a:r>
              <a:rPr lang="en-US" sz="2200" dirty="0" err="1">
                <a:solidFill>
                  <a:schemeClr val="accent1">
                    <a:lumMod val="75000"/>
                  </a:schemeClr>
                </a:solidFill>
              </a:rPr>
              <a:t>essi</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Dispone </a:t>
            </a:r>
            <a:r>
              <a:rPr lang="en-US" sz="2200" dirty="0" err="1">
                <a:solidFill>
                  <a:schemeClr val="accent1">
                    <a:lumMod val="75000"/>
                  </a:schemeClr>
                </a:solidFill>
              </a:rPr>
              <a:t>l'inserimento</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sentenza</a:t>
            </a:r>
            <a:r>
              <a:rPr lang="en-US" sz="2200" dirty="0">
                <a:solidFill>
                  <a:schemeClr val="accent1">
                    <a:lumMod val="75000"/>
                  </a:schemeClr>
                </a:solidFill>
              </a:rPr>
              <a:t> </a:t>
            </a:r>
            <a:r>
              <a:rPr lang="en-US" sz="2200" dirty="0" err="1">
                <a:solidFill>
                  <a:schemeClr val="accent1">
                    <a:lumMod val="75000"/>
                  </a:schemeClr>
                </a:solidFill>
              </a:rPr>
              <a:t>nel</a:t>
            </a:r>
            <a:r>
              <a:rPr lang="en-US" sz="2200" dirty="0">
                <a:solidFill>
                  <a:schemeClr val="accent1">
                    <a:lumMod val="75000"/>
                  </a:schemeClr>
                </a:solidFill>
              </a:rPr>
              <a:t> </a:t>
            </a:r>
            <a:r>
              <a:rPr lang="en-US" sz="2200" dirty="0" err="1">
                <a:solidFill>
                  <a:schemeClr val="accent1">
                    <a:lumMod val="75000"/>
                  </a:schemeClr>
                </a:solidFill>
              </a:rPr>
              <a:t>sito</a:t>
            </a:r>
            <a:r>
              <a:rPr lang="en-US" sz="2200" dirty="0">
                <a:solidFill>
                  <a:schemeClr val="accent1">
                    <a:lumMod val="75000"/>
                  </a:schemeClr>
                </a:solidFill>
              </a:rPr>
              <a:t> internet del </a:t>
            </a:r>
            <a:r>
              <a:rPr lang="en-US" sz="2200" dirty="0" err="1">
                <a:solidFill>
                  <a:schemeClr val="accent1">
                    <a:lumMod val="75000"/>
                  </a:schemeClr>
                </a:solidFill>
              </a:rPr>
              <a:t>Tribunale</a:t>
            </a:r>
            <a:r>
              <a:rPr lang="en-US" sz="2200" dirty="0">
                <a:solidFill>
                  <a:schemeClr val="accent1">
                    <a:lumMod val="75000"/>
                  </a:schemeClr>
                </a:solidFill>
              </a:rPr>
              <a:t> o del </a:t>
            </a:r>
            <a:r>
              <a:rPr lang="en-US" sz="2200" dirty="0" err="1">
                <a:solidFill>
                  <a:schemeClr val="accent1">
                    <a:lumMod val="75000"/>
                  </a:schemeClr>
                </a:solidFill>
              </a:rPr>
              <a:t>Ministero</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giustizia</a:t>
            </a:r>
            <a:r>
              <a:rPr lang="en-US" sz="2200" dirty="0">
                <a:solidFill>
                  <a:schemeClr val="accent1">
                    <a:lumMod val="75000"/>
                  </a:schemeClr>
                </a:solidFill>
              </a:rPr>
              <a:t>. Nel </a:t>
            </a:r>
            <a:r>
              <a:rPr lang="en-US" sz="2200" dirty="0" err="1">
                <a:solidFill>
                  <a:schemeClr val="accent1">
                    <a:lumMod val="75000"/>
                  </a:schemeClr>
                </a:solidFill>
              </a:rPr>
              <a:t>caso</a:t>
            </a:r>
            <a:r>
              <a:rPr lang="en-US" sz="2200" dirty="0">
                <a:solidFill>
                  <a:schemeClr val="accent1">
                    <a:lumMod val="75000"/>
                  </a:schemeClr>
                </a:solidFill>
              </a:rPr>
              <a:t> in cui il </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svolga</a:t>
            </a:r>
            <a:r>
              <a:rPr lang="en-US" sz="2200" dirty="0">
                <a:solidFill>
                  <a:schemeClr val="accent1">
                    <a:lumMod val="75000"/>
                  </a:schemeClr>
                </a:solidFill>
              </a:rPr>
              <a:t> </a:t>
            </a:r>
            <a:r>
              <a:rPr lang="en-US" sz="2200" dirty="0" err="1">
                <a:solidFill>
                  <a:schemeClr val="accent1">
                    <a:lumMod val="75000"/>
                  </a:schemeClr>
                </a:solidFill>
              </a:rPr>
              <a:t>attivita</a:t>
            </a:r>
            <a:r>
              <a:rPr lang="en-US" sz="2200" dirty="0">
                <a:solidFill>
                  <a:schemeClr val="accent1">
                    <a:lumMod val="75000"/>
                  </a:schemeClr>
                </a:solidFill>
              </a:rPr>
              <a:t>' </a:t>
            </a:r>
            <a:r>
              <a:rPr lang="en-US" sz="2200" dirty="0" err="1">
                <a:solidFill>
                  <a:schemeClr val="accent1">
                    <a:lumMod val="75000"/>
                  </a:schemeClr>
                </a:solidFill>
              </a:rPr>
              <a:t>d'impresa</a:t>
            </a:r>
            <a:r>
              <a:rPr lang="en-US" sz="2200" dirty="0">
                <a:solidFill>
                  <a:schemeClr val="accent1">
                    <a:lumMod val="75000"/>
                  </a:schemeClr>
                </a:solidFill>
              </a:rPr>
              <a:t>, la </a:t>
            </a:r>
            <a:r>
              <a:rPr lang="en-US" sz="2200" dirty="0" err="1">
                <a:solidFill>
                  <a:schemeClr val="accent1">
                    <a:lumMod val="75000"/>
                  </a:schemeClr>
                </a:solidFill>
              </a:rPr>
              <a:t>pubblicazione</a:t>
            </a:r>
            <a:r>
              <a:rPr lang="en-US" sz="2200" dirty="0">
                <a:solidFill>
                  <a:schemeClr val="accent1">
                    <a:lumMod val="75000"/>
                  </a:schemeClr>
                </a:solidFill>
              </a:rPr>
              <a:t> e' </a:t>
            </a:r>
            <a:r>
              <a:rPr lang="en-US" sz="2200" dirty="0" err="1">
                <a:solidFill>
                  <a:schemeClr val="accent1">
                    <a:lumMod val="75000"/>
                  </a:schemeClr>
                </a:solidFill>
              </a:rPr>
              <a:t>altresi</a:t>
            </a:r>
            <a:r>
              <a:rPr lang="en-US" sz="2200" dirty="0">
                <a:solidFill>
                  <a:schemeClr val="accent1">
                    <a:lumMod val="75000"/>
                  </a:schemeClr>
                </a:solidFill>
              </a:rPr>
              <a:t>' </a:t>
            </a:r>
            <a:r>
              <a:rPr lang="en-US" sz="2200" dirty="0" err="1">
                <a:solidFill>
                  <a:schemeClr val="accent1">
                    <a:lumMod val="75000"/>
                  </a:schemeClr>
                </a:solidFill>
              </a:rPr>
              <a:t>effettuata</a:t>
            </a:r>
            <a:r>
              <a:rPr lang="en-US" sz="2200" dirty="0">
                <a:solidFill>
                  <a:schemeClr val="accent1">
                    <a:lumMod val="75000"/>
                  </a:schemeClr>
                </a:solidFill>
              </a:rPr>
              <a:t> </a:t>
            </a:r>
            <a:r>
              <a:rPr lang="en-US" sz="2200" dirty="0" err="1">
                <a:solidFill>
                  <a:schemeClr val="accent1">
                    <a:lumMod val="75000"/>
                  </a:schemeClr>
                </a:solidFill>
              </a:rPr>
              <a:t>presso</a:t>
            </a:r>
            <a:r>
              <a:rPr lang="en-US" sz="2200" dirty="0">
                <a:solidFill>
                  <a:schemeClr val="accent1">
                    <a:lumMod val="75000"/>
                  </a:schemeClr>
                </a:solidFill>
              </a:rPr>
              <a:t> il </a:t>
            </a:r>
            <a:r>
              <a:rPr lang="en-US" sz="2200" dirty="0" err="1">
                <a:solidFill>
                  <a:schemeClr val="accent1">
                    <a:lumMod val="75000"/>
                  </a:schemeClr>
                </a:solidFill>
              </a:rPr>
              <a:t>Registro</a:t>
            </a:r>
            <a:r>
              <a:rPr lang="en-US" sz="2200" dirty="0">
                <a:solidFill>
                  <a:schemeClr val="accent1">
                    <a:lumMod val="75000"/>
                  </a:schemeClr>
                </a:solidFill>
              </a:rPr>
              <a:t> </a:t>
            </a:r>
            <a:r>
              <a:rPr lang="en-US" sz="2200" dirty="0" err="1">
                <a:solidFill>
                  <a:schemeClr val="accent1">
                    <a:lumMod val="75000"/>
                  </a:schemeClr>
                </a:solidFill>
              </a:rPr>
              <a:t>delle</a:t>
            </a:r>
            <a:r>
              <a:rPr lang="en-US" sz="2200" dirty="0">
                <a:solidFill>
                  <a:schemeClr val="accent1">
                    <a:lumMod val="75000"/>
                  </a:schemeClr>
                </a:solidFill>
              </a:rPr>
              <a:t> </a:t>
            </a:r>
            <a:r>
              <a:rPr lang="en-US" sz="2200" dirty="0" err="1">
                <a:solidFill>
                  <a:schemeClr val="accent1">
                    <a:lumMod val="75000"/>
                  </a:schemeClr>
                </a:solidFill>
              </a:rPr>
              <a:t>imprese</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Ordina</a:t>
            </a:r>
            <a:r>
              <a:rPr lang="en-US" sz="2200" dirty="0">
                <a:solidFill>
                  <a:schemeClr val="accent1">
                    <a:lumMod val="75000"/>
                  </a:schemeClr>
                </a:solidFill>
              </a:rPr>
              <a:t>, </a:t>
            </a:r>
            <a:r>
              <a:rPr lang="en-US" sz="2200" dirty="0" err="1">
                <a:solidFill>
                  <a:schemeClr val="accent1">
                    <a:lumMod val="75000"/>
                  </a:schemeClr>
                </a:solidFill>
              </a:rPr>
              <a:t>quando</a:t>
            </a:r>
            <a:r>
              <a:rPr lang="en-US" sz="2200" dirty="0">
                <a:solidFill>
                  <a:schemeClr val="accent1">
                    <a:lumMod val="75000"/>
                  </a:schemeClr>
                </a:solidFill>
              </a:rPr>
              <a:t> vi </a:t>
            </a:r>
            <a:r>
              <a:rPr lang="en-US" sz="2200" dirty="0" err="1">
                <a:solidFill>
                  <a:schemeClr val="accent1">
                    <a:lumMod val="75000"/>
                  </a:schemeClr>
                </a:solidFill>
              </a:rPr>
              <a:t>sono</a:t>
            </a:r>
            <a:r>
              <a:rPr lang="en-US" sz="2200" dirty="0">
                <a:solidFill>
                  <a:schemeClr val="accent1">
                    <a:lumMod val="75000"/>
                  </a:schemeClr>
                </a:solidFill>
              </a:rPr>
              <a:t> </a:t>
            </a:r>
            <a:r>
              <a:rPr lang="en-US" sz="2200" dirty="0" err="1">
                <a:solidFill>
                  <a:schemeClr val="accent1">
                    <a:lumMod val="75000"/>
                  </a:schemeClr>
                </a:solidFill>
              </a:rPr>
              <a:t>beni</a:t>
            </a:r>
            <a:r>
              <a:rPr lang="en-US" sz="2200" dirty="0">
                <a:solidFill>
                  <a:schemeClr val="accent1">
                    <a:lumMod val="75000"/>
                  </a:schemeClr>
                </a:solidFill>
              </a:rPr>
              <a:t> </a:t>
            </a:r>
            <a:r>
              <a:rPr lang="en-US" sz="2200" dirty="0" err="1">
                <a:solidFill>
                  <a:schemeClr val="accent1">
                    <a:lumMod val="75000"/>
                  </a:schemeClr>
                </a:solidFill>
              </a:rPr>
              <a:t>immobili</a:t>
            </a:r>
            <a:r>
              <a:rPr lang="en-US" sz="2200" dirty="0">
                <a:solidFill>
                  <a:schemeClr val="accent1">
                    <a:lumMod val="75000"/>
                  </a:schemeClr>
                </a:solidFill>
              </a:rPr>
              <a:t> o </a:t>
            </a:r>
            <a:r>
              <a:rPr lang="en-US" sz="2200" dirty="0" err="1">
                <a:solidFill>
                  <a:schemeClr val="accent1">
                    <a:lumMod val="75000"/>
                  </a:schemeClr>
                </a:solidFill>
              </a:rPr>
              <a:t>beni</a:t>
            </a:r>
            <a:r>
              <a:rPr lang="en-US" sz="2200" dirty="0">
                <a:solidFill>
                  <a:schemeClr val="accent1">
                    <a:lumMod val="75000"/>
                  </a:schemeClr>
                </a:solidFill>
              </a:rPr>
              <a:t> </a:t>
            </a:r>
            <a:r>
              <a:rPr lang="en-US" sz="2200" dirty="0" err="1">
                <a:solidFill>
                  <a:schemeClr val="accent1">
                    <a:lumMod val="75000"/>
                  </a:schemeClr>
                </a:solidFill>
              </a:rPr>
              <a:t>mobili</a:t>
            </a:r>
            <a:r>
              <a:rPr lang="en-US" sz="2200" dirty="0">
                <a:solidFill>
                  <a:schemeClr val="accent1">
                    <a:lumMod val="75000"/>
                  </a:schemeClr>
                </a:solidFill>
              </a:rPr>
              <a:t> </a:t>
            </a:r>
            <a:r>
              <a:rPr lang="en-US" sz="2200" dirty="0" err="1">
                <a:solidFill>
                  <a:schemeClr val="accent1">
                    <a:lumMod val="75000"/>
                  </a:schemeClr>
                </a:solidFill>
              </a:rPr>
              <a:t>registrati</a:t>
            </a:r>
            <a:r>
              <a:rPr lang="en-US" sz="2200" dirty="0">
                <a:solidFill>
                  <a:schemeClr val="accent1">
                    <a:lumMod val="75000"/>
                  </a:schemeClr>
                </a:solidFill>
              </a:rPr>
              <a:t>, la </a:t>
            </a:r>
            <a:r>
              <a:rPr lang="en-US" sz="2200" dirty="0" err="1">
                <a:solidFill>
                  <a:schemeClr val="accent1">
                    <a:lumMod val="75000"/>
                  </a:schemeClr>
                </a:solidFill>
              </a:rPr>
              <a:t>trascrizione</a:t>
            </a:r>
            <a:r>
              <a:rPr lang="en-US" sz="2200" dirty="0">
                <a:solidFill>
                  <a:schemeClr val="accent1">
                    <a:lumMod val="75000"/>
                  </a:schemeClr>
                </a:solidFill>
              </a:rPr>
              <a:t> </a:t>
            </a:r>
            <a:r>
              <a:rPr lang="en-US" sz="2200" dirty="0" err="1">
                <a:solidFill>
                  <a:schemeClr val="accent1">
                    <a:lumMod val="75000"/>
                  </a:schemeClr>
                </a:solidFill>
              </a:rPr>
              <a:t>della</a:t>
            </a:r>
            <a:r>
              <a:rPr lang="en-US" sz="2200" dirty="0">
                <a:solidFill>
                  <a:schemeClr val="accent1">
                    <a:lumMod val="75000"/>
                  </a:schemeClr>
                </a:solidFill>
              </a:rPr>
              <a:t> </a:t>
            </a:r>
            <a:r>
              <a:rPr lang="en-US" sz="2200" dirty="0" err="1">
                <a:solidFill>
                  <a:schemeClr val="accent1">
                    <a:lumMod val="75000"/>
                  </a:schemeClr>
                </a:solidFill>
              </a:rPr>
              <a:t>sentenza</a:t>
            </a:r>
            <a:r>
              <a:rPr lang="en-US" sz="2200" dirty="0">
                <a:solidFill>
                  <a:schemeClr val="accent1">
                    <a:lumMod val="75000"/>
                  </a:schemeClr>
                </a:solidFill>
              </a:rPr>
              <a:t> </a:t>
            </a:r>
            <a:r>
              <a:rPr lang="en-US" sz="2200" dirty="0" err="1">
                <a:solidFill>
                  <a:schemeClr val="accent1">
                    <a:lumMod val="75000"/>
                  </a:schemeClr>
                </a:solidFill>
              </a:rPr>
              <a:t>presso</a:t>
            </a:r>
            <a:r>
              <a:rPr lang="en-US" sz="2200" dirty="0">
                <a:solidFill>
                  <a:schemeClr val="accent1">
                    <a:lumMod val="75000"/>
                  </a:schemeClr>
                </a:solidFill>
              </a:rPr>
              <a:t> </a:t>
            </a:r>
            <a:r>
              <a:rPr lang="en-US" sz="2200" dirty="0" err="1">
                <a:solidFill>
                  <a:schemeClr val="accent1">
                    <a:lumMod val="75000"/>
                  </a:schemeClr>
                </a:solidFill>
              </a:rPr>
              <a:t>gli</a:t>
            </a:r>
            <a:r>
              <a:rPr lang="en-US" sz="2200" dirty="0">
                <a:solidFill>
                  <a:schemeClr val="accent1">
                    <a:lumMod val="75000"/>
                  </a:schemeClr>
                </a:solidFill>
              </a:rPr>
              <a:t> </a:t>
            </a:r>
            <a:r>
              <a:rPr lang="en-US" sz="2200" dirty="0" err="1">
                <a:solidFill>
                  <a:schemeClr val="accent1">
                    <a:lumMod val="75000"/>
                  </a:schemeClr>
                </a:solidFill>
              </a:rPr>
              <a:t>uffici</a:t>
            </a:r>
            <a:r>
              <a:rPr lang="en-US" sz="2200" dirty="0">
                <a:solidFill>
                  <a:schemeClr val="accent1">
                    <a:lumMod val="75000"/>
                  </a:schemeClr>
                </a:solidFill>
              </a:rPr>
              <a:t> </a:t>
            </a:r>
            <a:r>
              <a:rPr lang="en-US" sz="2200" dirty="0" err="1">
                <a:solidFill>
                  <a:schemeClr val="accent1">
                    <a:lumMod val="75000"/>
                  </a:schemeClr>
                </a:solidFill>
              </a:rPr>
              <a:t>competenti</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endParaRPr lang="en-US" sz="2000" dirty="0"/>
          </a:p>
          <a:p>
            <a:pPr marL="457200" indent="-228600" defTabSz="914400">
              <a:lnSpc>
                <a:spcPct val="90000"/>
              </a:lnSpc>
              <a:buFont typeface="Arial" panose="020B0604020202020204" pitchFamily="34" charset="0"/>
              <a:buChar char="•"/>
            </a:pPr>
            <a:endParaRPr lang="en-US" sz="2000" dirty="0"/>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FE32BB45-E9A6-B1A1-460D-6C9D869CC8CE}"/>
              </a:ext>
            </a:extLst>
          </p:cNvPr>
          <p:cNvPicPr>
            <a:picLocks noChangeAspect="1"/>
          </p:cNvPicPr>
          <p:nvPr/>
        </p:nvPicPr>
        <p:blipFill>
          <a:blip r:embed="rId2"/>
          <a:srcRect r="3" b="3"/>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22</a:t>
            </a:fld>
            <a:endParaRPr lang="en-US">
              <a:solidFill>
                <a:prstClr val="black">
                  <a:tint val="75000"/>
                </a:prstClr>
              </a:solidFill>
              <a:latin typeface="Calibri" panose="020F0502020204030204"/>
            </a:endParaRPr>
          </a:p>
        </p:txBody>
      </p:sp>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8188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41248" y="479493"/>
            <a:ext cx="10512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kern="1200" cap="all" dirty="0" err="1">
                <a:solidFill>
                  <a:srgbClr val="C00000"/>
                </a:solidFill>
                <a:latin typeface="+mj-lt"/>
                <a:ea typeface="+mj-ea"/>
                <a:cs typeface="+mj-cs"/>
              </a:rPr>
              <a:t>Formazione</a:t>
            </a:r>
            <a:r>
              <a:rPr lang="en-US" b="1" kern="1200" cap="all" dirty="0">
                <a:solidFill>
                  <a:srgbClr val="C00000"/>
                </a:solidFill>
                <a:latin typeface="+mj-lt"/>
                <a:ea typeface="+mj-ea"/>
                <a:cs typeface="+mj-cs"/>
              </a:rPr>
              <a:t> </a:t>
            </a:r>
            <a:r>
              <a:rPr lang="en-US" b="1" kern="1200" cap="all" dirty="0" err="1">
                <a:solidFill>
                  <a:srgbClr val="C00000"/>
                </a:solidFill>
                <a:latin typeface="+mj-lt"/>
                <a:ea typeface="+mj-ea"/>
                <a:cs typeface="+mj-cs"/>
              </a:rPr>
              <a:t>dello</a:t>
            </a:r>
            <a:r>
              <a:rPr lang="en-US" b="1" kern="1200" cap="all" dirty="0">
                <a:solidFill>
                  <a:srgbClr val="C00000"/>
                </a:solidFill>
                <a:latin typeface="+mj-lt"/>
                <a:ea typeface="+mj-ea"/>
                <a:cs typeface="+mj-cs"/>
              </a:rPr>
              <a:t> </a:t>
            </a:r>
            <a:r>
              <a:rPr lang="en-US" b="1" kern="1200" cap="all" dirty="0" err="1">
                <a:solidFill>
                  <a:srgbClr val="C00000"/>
                </a:solidFill>
                <a:latin typeface="+mj-lt"/>
                <a:ea typeface="+mj-ea"/>
                <a:cs typeface="+mj-cs"/>
              </a:rPr>
              <a:t>stato</a:t>
            </a:r>
            <a:r>
              <a:rPr lang="en-US" b="1" kern="1200" cap="all" dirty="0">
                <a:solidFill>
                  <a:srgbClr val="C00000"/>
                </a:solidFill>
                <a:latin typeface="+mj-lt"/>
                <a:ea typeface="+mj-ea"/>
                <a:cs typeface="+mj-cs"/>
              </a:rPr>
              <a:t> </a:t>
            </a:r>
            <a:r>
              <a:rPr lang="en-US" b="1" kern="1200" cap="all" dirty="0" err="1">
                <a:solidFill>
                  <a:srgbClr val="C00000"/>
                </a:solidFill>
                <a:latin typeface="+mj-lt"/>
                <a:ea typeface="+mj-ea"/>
                <a:cs typeface="+mj-cs"/>
              </a:rPr>
              <a:t>passivo</a:t>
            </a:r>
            <a:r>
              <a:rPr lang="en-US" b="1" kern="1200" cap="all" dirty="0">
                <a:solidFill>
                  <a:srgbClr val="C00000"/>
                </a:solidFill>
                <a:latin typeface="+mj-lt"/>
                <a:ea typeface="+mj-ea"/>
                <a:cs typeface="+mj-cs"/>
              </a:rPr>
              <a:t> e </a:t>
            </a:r>
            <a:r>
              <a:rPr lang="en-US" b="1" kern="1200" cap="all" dirty="0" err="1">
                <a:solidFill>
                  <a:srgbClr val="C00000"/>
                </a:solidFill>
                <a:latin typeface="+mj-lt"/>
                <a:ea typeface="+mj-ea"/>
                <a:cs typeface="+mj-cs"/>
              </a:rPr>
              <a:t>programma</a:t>
            </a:r>
            <a:r>
              <a:rPr lang="en-US" b="1" kern="1200" cap="all" dirty="0">
                <a:solidFill>
                  <a:srgbClr val="C00000"/>
                </a:solidFill>
                <a:latin typeface="+mj-lt"/>
                <a:ea typeface="+mj-ea"/>
                <a:cs typeface="+mj-cs"/>
              </a:rPr>
              <a:t> di </a:t>
            </a:r>
            <a:r>
              <a:rPr lang="en-US" b="1" kern="1200" cap="all" dirty="0" err="1">
                <a:solidFill>
                  <a:srgbClr val="C00000"/>
                </a:solidFill>
                <a:latin typeface="+mj-lt"/>
                <a:ea typeface="+mj-ea"/>
                <a:cs typeface="+mj-cs"/>
              </a:rPr>
              <a:t>liquidazione</a:t>
            </a:r>
            <a:r>
              <a:rPr lang="en-US" b="1" kern="1200" cap="all" dirty="0">
                <a:solidFill>
                  <a:srgbClr val="C00000"/>
                </a:solidFill>
                <a:latin typeface="+mj-lt"/>
                <a:ea typeface="+mj-ea"/>
                <a:cs typeface="+mj-cs"/>
              </a:rPr>
              <a:t> </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E65C5420-13B6-03CF-DEE7-5C339354AD59}"/>
              </a:ext>
            </a:extLst>
          </p:cNvPr>
          <p:cNvPicPr>
            <a:picLocks noChangeAspect="1"/>
          </p:cNvPicPr>
          <p:nvPr/>
        </p:nvPicPr>
        <p:blipFill>
          <a:blip r:embed="rId2"/>
          <a:srcRect l="19903" t="14629" r="22036" b="20982"/>
          <a:stretch>
            <a:fillRect/>
          </a:stretch>
        </p:blipFill>
        <p:spPr>
          <a:xfrm>
            <a:off x="375198" y="2128499"/>
            <a:ext cx="2877931" cy="319159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3253129" y="1984443"/>
            <a:ext cx="8381152" cy="4371907"/>
          </a:xfrm>
        </p:spPr>
        <p:txBody>
          <a:bodyPr vert="horz" lIns="91440" tIns="45720" rIns="91440" bIns="45720" rtlCol="0">
            <a:normAutofit/>
          </a:bodyPr>
          <a:lstStyle/>
          <a:p>
            <a:r>
              <a:rPr lang="it-IT" sz="2400" dirty="0">
                <a:solidFill>
                  <a:schemeClr val="accent1"/>
                </a:solidFill>
              </a:rPr>
              <a:t>Dopo la scadenza dei termini per le domande, il liquidatore predispone e comunica il progetto di stato passivo ai creditori tramite PEC o deposito nel fascicolo informatico.</a:t>
            </a:r>
          </a:p>
          <a:p>
            <a:r>
              <a:rPr lang="it-IT" sz="2400" dirty="0">
                <a:solidFill>
                  <a:schemeClr val="accent1"/>
                </a:solidFill>
              </a:rPr>
              <a:t>I creditori possono inviare osservazioni entro 15 giorni.</a:t>
            </a:r>
          </a:p>
          <a:p>
            <a:r>
              <a:rPr lang="it-IT" sz="2400" dirty="0">
                <a:solidFill>
                  <a:schemeClr val="accent1"/>
                </a:solidFill>
              </a:rPr>
              <a:t>Il liquidatore valuta le osservazioni, forma lo stato passivo definitivo e lo deposita, rendendolo esecutivo.</a:t>
            </a:r>
          </a:p>
          <a:p>
            <a:r>
              <a:rPr lang="it-IT" sz="2400" dirty="0">
                <a:solidFill>
                  <a:schemeClr val="accent1"/>
                </a:solidFill>
              </a:rPr>
              <a:t>Eventuali opposizioni o impugnazioni si presentano con reclamo, poi è possibile ricorso per cassazione entro 30 giorni.</a:t>
            </a:r>
          </a:p>
          <a:p>
            <a:r>
              <a:rPr lang="it-IT" sz="2400" dirty="0">
                <a:solidFill>
                  <a:schemeClr val="accent1"/>
                </a:solidFill>
              </a:rPr>
              <a:t>Le domande tardive sono ammesse solo se il ritardo non è imputabile al creditore e sono presentate entro 60 giorni dalla cessazione della causa che ha impedito il deposito.</a:t>
            </a:r>
          </a:p>
          <a:p>
            <a:pPr marL="228600" indent="0" defTabSz="914400">
              <a:lnSpc>
                <a:spcPct val="90000"/>
              </a:lnSpc>
              <a:buNone/>
            </a:pPr>
            <a:endParaRPr lang="en-US" sz="2200" dirty="0">
              <a:solidFill>
                <a:schemeClr val="accent1">
                  <a:lumMod val="75000"/>
                </a:schemeClr>
              </a:solidFill>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23</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55041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38201" y="365125"/>
            <a:ext cx="5885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cap="all" dirty="0" err="1">
                <a:solidFill>
                  <a:srgbClr val="C00000"/>
                </a:solidFill>
                <a:latin typeface="+mj-lt"/>
                <a:ea typeface="+mj-ea"/>
                <a:cs typeface="+mj-cs"/>
              </a:rPr>
              <a:t>Azioni</a:t>
            </a:r>
            <a:r>
              <a:rPr lang="en-US" sz="3700" b="1" kern="1200" cap="all" dirty="0">
                <a:solidFill>
                  <a:srgbClr val="C00000"/>
                </a:solidFill>
                <a:latin typeface="+mj-lt"/>
                <a:ea typeface="+mj-ea"/>
                <a:cs typeface="+mj-cs"/>
              </a:rPr>
              <a:t> del </a:t>
            </a:r>
            <a:r>
              <a:rPr lang="en-US" sz="3700" b="1" kern="1200" cap="all" dirty="0" err="1">
                <a:solidFill>
                  <a:srgbClr val="C00000"/>
                </a:solidFill>
                <a:latin typeface="+mj-lt"/>
                <a:ea typeface="+mj-ea"/>
                <a:cs typeface="+mj-cs"/>
              </a:rPr>
              <a:t>liquidatore</a:t>
            </a:r>
            <a:endParaRPr lang="en-US" sz="3700" b="1" kern="1200" cap="all" dirty="0">
              <a:solidFill>
                <a:srgbClr val="C00000"/>
              </a:solidFill>
              <a:latin typeface="+mj-lt"/>
              <a:ea typeface="+mj-ea"/>
              <a:cs typeface="+mj-cs"/>
            </a:endParaRPr>
          </a:p>
        </p:txBody>
      </p:sp>
      <p:sp>
        <p:nvSpPr>
          <p:cNvPr id="16" name="Freeform: Shape 15">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p:cNvSpPr>
            <a:spLocks noGrp="1"/>
          </p:cNvSpPr>
          <p:nvPr>
            <p:ph type="body" sz="quarter" idx="14"/>
          </p:nvPr>
        </p:nvSpPr>
        <p:spPr>
          <a:xfrm>
            <a:off x="603504" y="2167966"/>
            <a:ext cx="5628057" cy="4530783"/>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400" dirty="0">
                <a:solidFill>
                  <a:schemeClr val="accent1">
                    <a:lumMod val="75000"/>
                  </a:schemeClr>
                </a:solidFill>
              </a:rPr>
              <a:t>Il </a:t>
            </a:r>
            <a:r>
              <a:rPr lang="en-US" sz="2400" dirty="0" err="1">
                <a:solidFill>
                  <a:schemeClr val="accent1">
                    <a:lumMod val="75000"/>
                  </a:schemeClr>
                </a:solidFill>
              </a:rPr>
              <a:t>liquidatore</a:t>
            </a:r>
            <a:r>
              <a:rPr lang="en-US" sz="2400" dirty="0">
                <a:solidFill>
                  <a:schemeClr val="accent1">
                    <a:lumMod val="75000"/>
                  </a:schemeClr>
                </a:solidFill>
              </a:rPr>
              <a:t>, </a:t>
            </a:r>
            <a:r>
              <a:rPr lang="en-US" sz="2400" dirty="0" err="1">
                <a:solidFill>
                  <a:schemeClr val="accent1">
                    <a:lumMod val="75000"/>
                  </a:schemeClr>
                </a:solidFill>
              </a:rPr>
              <a:t>autorizzato</a:t>
            </a:r>
            <a:r>
              <a:rPr lang="en-US" sz="2400" dirty="0">
                <a:solidFill>
                  <a:schemeClr val="accent1">
                    <a:lumMod val="75000"/>
                  </a:schemeClr>
                </a:solidFill>
              </a:rPr>
              <a:t> dal Giudice </a:t>
            </a:r>
            <a:r>
              <a:rPr lang="en-US" sz="2400" dirty="0" err="1">
                <a:solidFill>
                  <a:schemeClr val="accent1">
                    <a:lumMod val="75000"/>
                  </a:schemeClr>
                </a:solidFill>
              </a:rPr>
              <a:t>Delegato</a:t>
            </a:r>
            <a:r>
              <a:rPr lang="en-US" sz="2400" dirty="0">
                <a:solidFill>
                  <a:schemeClr val="accent1">
                    <a:lumMod val="75000"/>
                  </a:schemeClr>
                </a:solidFill>
              </a:rPr>
              <a:t>, </a:t>
            </a:r>
            <a:r>
              <a:rPr lang="en-US" sz="2400" dirty="0" err="1">
                <a:solidFill>
                  <a:schemeClr val="accent1">
                    <a:lumMod val="75000"/>
                  </a:schemeClr>
                </a:solidFill>
              </a:rPr>
              <a:t>esercita</a:t>
            </a:r>
            <a:r>
              <a:rPr lang="en-US" sz="2400" dirty="0">
                <a:solidFill>
                  <a:schemeClr val="accent1">
                    <a:lumMod val="75000"/>
                  </a:schemeClr>
                </a:solidFill>
              </a:rPr>
              <a:t> o se pendente, </a:t>
            </a:r>
            <a:r>
              <a:rPr lang="en-US" sz="2400" dirty="0" err="1">
                <a:solidFill>
                  <a:schemeClr val="accent1">
                    <a:lumMod val="75000"/>
                  </a:schemeClr>
                </a:solidFill>
              </a:rPr>
              <a:t>prosegue</a:t>
            </a:r>
            <a:r>
              <a:rPr lang="en-US" sz="2400" dirty="0">
                <a:solidFill>
                  <a:schemeClr val="accent1">
                    <a:lumMod val="75000"/>
                  </a:schemeClr>
                </a:solidFill>
              </a:rPr>
              <a:t>, ogni azione </a:t>
            </a:r>
            <a:r>
              <a:rPr lang="en-US" sz="2400" dirty="0" err="1">
                <a:solidFill>
                  <a:schemeClr val="accent1">
                    <a:lumMod val="75000"/>
                  </a:schemeClr>
                </a:solidFill>
              </a:rPr>
              <a:t>prevista</a:t>
            </a:r>
            <a:r>
              <a:rPr lang="en-US" sz="2400" dirty="0">
                <a:solidFill>
                  <a:schemeClr val="accent1">
                    <a:lumMod val="75000"/>
                  </a:schemeClr>
                </a:solidFill>
              </a:rPr>
              <a:t> </a:t>
            </a:r>
            <a:r>
              <a:rPr lang="en-US" sz="2400" dirty="0" err="1">
                <a:solidFill>
                  <a:schemeClr val="accent1">
                    <a:lumMod val="75000"/>
                  </a:schemeClr>
                </a:solidFill>
              </a:rPr>
              <a:t>dalla</a:t>
            </a:r>
            <a:r>
              <a:rPr lang="en-US" sz="2400" dirty="0">
                <a:solidFill>
                  <a:schemeClr val="accent1">
                    <a:lumMod val="75000"/>
                  </a:schemeClr>
                </a:solidFill>
              </a:rPr>
              <a:t> </a:t>
            </a:r>
            <a:r>
              <a:rPr lang="en-US" sz="2400" dirty="0" err="1">
                <a:solidFill>
                  <a:schemeClr val="accent1">
                    <a:lumMod val="75000"/>
                  </a:schemeClr>
                </a:solidFill>
              </a:rPr>
              <a:t>legge</a:t>
            </a:r>
            <a:r>
              <a:rPr lang="en-US" sz="2400" dirty="0">
                <a:solidFill>
                  <a:schemeClr val="accent1">
                    <a:lumMod val="75000"/>
                  </a:schemeClr>
                </a:solidFill>
              </a:rPr>
              <a:t> </a:t>
            </a:r>
            <a:r>
              <a:rPr lang="en-US" sz="2400" dirty="0" err="1">
                <a:solidFill>
                  <a:schemeClr val="accent1">
                    <a:lumMod val="75000"/>
                  </a:schemeClr>
                </a:solidFill>
              </a:rPr>
              <a:t>finalizzata</a:t>
            </a:r>
            <a:r>
              <a:rPr lang="en-US" sz="2400" dirty="0">
                <a:solidFill>
                  <a:schemeClr val="accent1">
                    <a:lumMod val="75000"/>
                  </a:schemeClr>
                </a:solidFill>
              </a:rPr>
              <a:t> a </a:t>
            </a:r>
            <a:r>
              <a:rPr lang="en-US" sz="2400" dirty="0" err="1">
                <a:solidFill>
                  <a:schemeClr val="accent1">
                    <a:lumMod val="75000"/>
                  </a:schemeClr>
                </a:solidFill>
              </a:rPr>
              <a:t>conseguire</a:t>
            </a:r>
            <a:r>
              <a:rPr lang="en-US" sz="2400" dirty="0">
                <a:solidFill>
                  <a:schemeClr val="accent1">
                    <a:lumMod val="75000"/>
                  </a:schemeClr>
                </a:solidFill>
              </a:rPr>
              <a:t> la </a:t>
            </a:r>
            <a:r>
              <a:rPr lang="en-US" sz="2400" dirty="0" err="1">
                <a:solidFill>
                  <a:schemeClr val="accent1">
                    <a:lumMod val="75000"/>
                  </a:schemeClr>
                </a:solidFill>
              </a:rPr>
              <a:t>disponibilita</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beni</a:t>
            </a:r>
            <a:r>
              <a:rPr lang="en-US" sz="2400" dirty="0">
                <a:solidFill>
                  <a:schemeClr val="accent1">
                    <a:lumMod val="75000"/>
                  </a:schemeClr>
                </a:solidFill>
              </a:rPr>
              <a:t> </a:t>
            </a:r>
            <a:r>
              <a:rPr lang="en-US" sz="2400" dirty="0" err="1">
                <a:solidFill>
                  <a:schemeClr val="accent1">
                    <a:lumMod val="75000"/>
                  </a:schemeClr>
                </a:solidFill>
              </a:rPr>
              <a:t>compresi</a:t>
            </a:r>
            <a:r>
              <a:rPr lang="en-US" sz="2400" dirty="0">
                <a:solidFill>
                  <a:schemeClr val="accent1">
                    <a:lumMod val="75000"/>
                  </a:schemeClr>
                </a:solidFill>
              </a:rPr>
              <a:t> </a:t>
            </a:r>
            <a:r>
              <a:rPr lang="en-US" sz="2400" dirty="0" err="1">
                <a:solidFill>
                  <a:schemeClr val="accent1">
                    <a:lumMod val="75000"/>
                  </a:schemeClr>
                </a:solidFill>
              </a:rPr>
              <a:t>nel</a:t>
            </a:r>
            <a:r>
              <a:rPr lang="en-US" sz="2400" dirty="0">
                <a:solidFill>
                  <a:schemeClr val="accent1">
                    <a:lumMod val="75000"/>
                  </a:schemeClr>
                </a:solidFill>
              </a:rPr>
              <a:t> </a:t>
            </a:r>
            <a:r>
              <a:rPr lang="en-US" sz="2400" dirty="0" err="1">
                <a:solidFill>
                  <a:schemeClr val="accent1">
                    <a:lumMod val="75000"/>
                  </a:schemeClr>
                </a:solidFill>
              </a:rPr>
              <a:t>patrimonio</a:t>
            </a:r>
            <a:r>
              <a:rPr lang="en-US" sz="2400" dirty="0">
                <a:solidFill>
                  <a:schemeClr val="accent1">
                    <a:lumMod val="75000"/>
                  </a:schemeClr>
                </a:solidFill>
              </a:rPr>
              <a:t> del </a:t>
            </a:r>
            <a:r>
              <a:rPr lang="en-US" sz="2400" dirty="0" err="1">
                <a:solidFill>
                  <a:schemeClr val="accent1">
                    <a:lumMod val="75000"/>
                  </a:schemeClr>
                </a:solidFill>
              </a:rPr>
              <a:t>debitore</a:t>
            </a:r>
            <a:r>
              <a:rPr lang="en-US" sz="2400" dirty="0">
                <a:solidFill>
                  <a:schemeClr val="accent1">
                    <a:lumMod val="75000"/>
                  </a:schemeClr>
                </a:solidFill>
              </a:rPr>
              <a:t> e ogni azione </a:t>
            </a:r>
            <a:r>
              <a:rPr lang="en-US" sz="2400" dirty="0" err="1">
                <a:solidFill>
                  <a:schemeClr val="accent1">
                    <a:lumMod val="75000"/>
                  </a:schemeClr>
                </a:solidFill>
              </a:rPr>
              <a:t>diretta</a:t>
            </a:r>
            <a:r>
              <a:rPr lang="en-US" sz="2400" dirty="0">
                <a:solidFill>
                  <a:schemeClr val="accent1">
                    <a:lumMod val="75000"/>
                  </a:schemeClr>
                </a:solidFill>
              </a:rPr>
              <a:t> al </a:t>
            </a:r>
            <a:r>
              <a:rPr lang="en-US" sz="2400" dirty="0" err="1">
                <a:solidFill>
                  <a:schemeClr val="accent1">
                    <a:lumMod val="75000"/>
                  </a:schemeClr>
                </a:solidFill>
              </a:rPr>
              <a:t>recupero</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crediti</a:t>
            </a:r>
            <a:endParaRPr lang="en-US" sz="24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Esercita</a:t>
            </a:r>
            <a:r>
              <a:rPr lang="en-US" sz="2400" dirty="0">
                <a:solidFill>
                  <a:schemeClr val="accent1">
                    <a:lumMod val="75000"/>
                  </a:schemeClr>
                </a:solidFill>
              </a:rPr>
              <a:t> o, se </a:t>
            </a:r>
            <a:r>
              <a:rPr lang="en-US" sz="2400" dirty="0" err="1">
                <a:solidFill>
                  <a:schemeClr val="accent1">
                    <a:lumMod val="75000"/>
                  </a:schemeClr>
                </a:solidFill>
              </a:rPr>
              <a:t>pendenti</a:t>
            </a:r>
            <a:r>
              <a:rPr lang="en-US" sz="2400" dirty="0">
                <a:solidFill>
                  <a:schemeClr val="accent1">
                    <a:lumMod val="75000"/>
                  </a:schemeClr>
                </a:solidFill>
              </a:rPr>
              <a:t>, </a:t>
            </a:r>
            <a:r>
              <a:rPr lang="en-US" sz="2400" dirty="0" err="1">
                <a:solidFill>
                  <a:schemeClr val="accent1">
                    <a:lumMod val="75000"/>
                  </a:schemeClr>
                </a:solidFill>
              </a:rPr>
              <a:t>prosegue</a:t>
            </a:r>
            <a:r>
              <a:rPr lang="en-US" sz="2400" dirty="0">
                <a:solidFill>
                  <a:schemeClr val="accent1">
                    <a:lumMod val="75000"/>
                  </a:schemeClr>
                </a:solidFill>
              </a:rPr>
              <a:t> le </a:t>
            </a:r>
            <a:r>
              <a:rPr lang="en-US" sz="2400" dirty="0" err="1">
                <a:solidFill>
                  <a:schemeClr val="accent1">
                    <a:lumMod val="75000"/>
                  </a:schemeClr>
                </a:solidFill>
              </a:rPr>
              <a:t>azioni</a:t>
            </a:r>
            <a:r>
              <a:rPr lang="en-US" sz="2400" dirty="0">
                <a:solidFill>
                  <a:schemeClr val="accent1">
                    <a:lumMod val="75000"/>
                  </a:schemeClr>
                </a:solidFill>
              </a:rPr>
              <a:t> </a:t>
            </a:r>
            <a:r>
              <a:rPr lang="en-US" sz="2400" dirty="0" err="1">
                <a:solidFill>
                  <a:schemeClr val="accent1">
                    <a:lumMod val="75000"/>
                  </a:schemeClr>
                </a:solidFill>
              </a:rPr>
              <a:t>dirette</a:t>
            </a:r>
            <a:r>
              <a:rPr lang="en-US" sz="2400" dirty="0">
                <a:solidFill>
                  <a:schemeClr val="accent1">
                    <a:lumMod val="75000"/>
                  </a:schemeClr>
                </a:solidFill>
              </a:rPr>
              <a:t> a far </a:t>
            </a:r>
            <a:r>
              <a:rPr lang="en-US" sz="2400" dirty="0" err="1">
                <a:solidFill>
                  <a:schemeClr val="accent1">
                    <a:lumMod val="75000"/>
                  </a:schemeClr>
                </a:solidFill>
              </a:rPr>
              <a:t>dichiarare</a:t>
            </a:r>
            <a:r>
              <a:rPr lang="en-US" sz="2400" dirty="0">
                <a:solidFill>
                  <a:schemeClr val="accent1">
                    <a:lumMod val="75000"/>
                  </a:schemeClr>
                </a:solidFill>
              </a:rPr>
              <a:t> </a:t>
            </a:r>
            <a:r>
              <a:rPr lang="en-US" sz="2400" dirty="0" err="1">
                <a:solidFill>
                  <a:schemeClr val="accent1">
                    <a:lumMod val="75000"/>
                  </a:schemeClr>
                </a:solidFill>
              </a:rPr>
              <a:t>inefficaci</a:t>
            </a:r>
            <a:r>
              <a:rPr lang="en-US" sz="2400" dirty="0">
                <a:solidFill>
                  <a:schemeClr val="accent1">
                    <a:lumMod val="75000"/>
                  </a:schemeClr>
                </a:solidFill>
              </a:rPr>
              <a:t> </a:t>
            </a:r>
            <a:r>
              <a:rPr lang="en-US" sz="2400" dirty="0" err="1">
                <a:solidFill>
                  <a:schemeClr val="accent1">
                    <a:lumMod val="75000"/>
                  </a:schemeClr>
                </a:solidFill>
              </a:rPr>
              <a:t>gli</a:t>
            </a:r>
            <a:r>
              <a:rPr lang="en-US" sz="2400" dirty="0">
                <a:solidFill>
                  <a:schemeClr val="accent1">
                    <a:lumMod val="75000"/>
                  </a:schemeClr>
                </a:solidFill>
              </a:rPr>
              <a:t> </a:t>
            </a:r>
            <a:r>
              <a:rPr lang="en-US" sz="2400" dirty="0" err="1">
                <a:solidFill>
                  <a:schemeClr val="accent1">
                    <a:lumMod val="75000"/>
                  </a:schemeClr>
                </a:solidFill>
              </a:rPr>
              <a:t>atti</a:t>
            </a:r>
            <a:r>
              <a:rPr lang="en-US" sz="2400" dirty="0">
                <a:solidFill>
                  <a:schemeClr val="accent1">
                    <a:lumMod val="75000"/>
                  </a:schemeClr>
                </a:solidFill>
              </a:rPr>
              <a:t> </a:t>
            </a:r>
            <a:r>
              <a:rPr lang="en-US" sz="2400" dirty="0" err="1">
                <a:solidFill>
                  <a:schemeClr val="accent1">
                    <a:lumMod val="75000"/>
                  </a:schemeClr>
                </a:solidFill>
              </a:rPr>
              <a:t>compiuti</a:t>
            </a:r>
            <a:r>
              <a:rPr lang="en-US" sz="2400" dirty="0">
                <a:solidFill>
                  <a:schemeClr val="accent1">
                    <a:lumMod val="75000"/>
                  </a:schemeClr>
                </a:solidFill>
              </a:rPr>
              <a:t> dal </a:t>
            </a:r>
            <a:r>
              <a:rPr lang="en-US" sz="2400" dirty="0" err="1">
                <a:solidFill>
                  <a:schemeClr val="accent1">
                    <a:lumMod val="75000"/>
                  </a:schemeClr>
                </a:solidFill>
              </a:rPr>
              <a:t>debitore</a:t>
            </a:r>
            <a:r>
              <a:rPr lang="en-US" sz="2400" dirty="0">
                <a:solidFill>
                  <a:schemeClr val="accent1">
                    <a:lumMod val="75000"/>
                  </a:schemeClr>
                </a:solidFill>
              </a:rPr>
              <a:t> in </a:t>
            </a:r>
            <a:r>
              <a:rPr lang="en-US" sz="2400" dirty="0" err="1">
                <a:solidFill>
                  <a:schemeClr val="accent1">
                    <a:lumMod val="75000"/>
                  </a:schemeClr>
                </a:solidFill>
              </a:rPr>
              <a:t>pregiudizio</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creditori</a:t>
            </a:r>
            <a:r>
              <a:rPr lang="en-US" sz="2400" dirty="0">
                <a:solidFill>
                  <a:schemeClr val="accent1">
                    <a:lumMod val="75000"/>
                  </a:schemeClr>
                </a:solidFill>
              </a:rPr>
              <a:t>, secondo le </a:t>
            </a:r>
            <a:r>
              <a:rPr lang="en-US" sz="2400" dirty="0" err="1">
                <a:solidFill>
                  <a:schemeClr val="accent1">
                    <a:lumMod val="75000"/>
                  </a:schemeClr>
                </a:solidFill>
              </a:rPr>
              <a:t>norme</a:t>
            </a:r>
            <a:r>
              <a:rPr lang="en-US" sz="2400" dirty="0">
                <a:solidFill>
                  <a:schemeClr val="accent1">
                    <a:lumMod val="75000"/>
                  </a:schemeClr>
                </a:solidFill>
              </a:rPr>
              <a:t> del </a:t>
            </a:r>
            <a:r>
              <a:rPr lang="en-US" sz="2400" dirty="0" err="1">
                <a:solidFill>
                  <a:schemeClr val="accent1">
                    <a:lumMod val="75000"/>
                  </a:schemeClr>
                </a:solidFill>
              </a:rPr>
              <a:t>Codice</a:t>
            </a:r>
            <a:r>
              <a:rPr lang="en-US" sz="2400" dirty="0">
                <a:solidFill>
                  <a:schemeClr val="accent1">
                    <a:lumMod val="75000"/>
                  </a:schemeClr>
                </a:solidFill>
              </a:rPr>
              <a:t> Civile.</a:t>
            </a:r>
          </a:p>
          <a:p>
            <a:pPr marL="457200" indent="-228600" defTabSz="914400">
              <a:lnSpc>
                <a:spcPct val="90000"/>
              </a:lnSpc>
              <a:buFont typeface="Arial" panose="020B0604020202020204" pitchFamily="34" charset="0"/>
              <a:buChar char="•"/>
            </a:pPr>
            <a:endParaRPr lang="en-US" sz="2400" dirty="0"/>
          </a:p>
        </p:txBody>
      </p:sp>
      <p:sp>
        <p:nvSpPr>
          <p:cNvPr id="18" name="Oval 1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E0AACA5A-3D60-BA7C-9E40-F81E04AC9E41}"/>
              </a:ext>
            </a:extLst>
          </p:cNvPr>
          <p:cNvPicPr>
            <a:picLocks noChangeAspect="1"/>
          </p:cNvPicPr>
          <p:nvPr/>
        </p:nvPicPr>
        <p:blipFill>
          <a:blip r:embed="rId2"/>
          <a:srcRect/>
          <a:stretch>
            <a:fillRect/>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Freeform: Shape 19">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5" name="Immagine 4" descr="Immagine che contiene persona, vestiti, interno, tavolo&#10;&#10;Il contenuto generato dall'IA potrebbe non essere corretto.">
            <a:extLst>
              <a:ext uri="{FF2B5EF4-FFF2-40B4-BE49-F238E27FC236}">
                <a16:creationId xmlns:a16="http://schemas.microsoft.com/office/drawing/2014/main" id="{57733FB4-2A0C-9E61-EAAF-118826992E93}"/>
              </a:ext>
            </a:extLst>
          </p:cNvPr>
          <p:cNvPicPr>
            <a:picLocks noChangeAspect="1"/>
          </p:cNvPicPr>
          <p:nvPr/>
        </p:nvPicPr>
        <p:blipFill>
          <a:blip r:embed="rId3"/>
          <a:srcRect l="9048" r="7280" b="-5"/>
          <a:stretch>
            <a:fillRect/>
          </a:stretch>
        </p:blipFill>
        <p:spPr>
          <a:xfrm>
            <a:off x="6723881" y="4685200"/>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a:scene3d>
            <a:camera prst="orthographicFront"/>
            <a:lightRig rig="threePt" dir="t"/>
          </a:scene3d>
          <a:sp3d>
            <a:bevelT w="165100" prst="coolSlant"/>
          </a:sp3d>
        </p:spPr>
      </p:pic>
      <p:sp>
        <p:nvSpPr>
          <p:cNvPr id="24" name="Arc 23">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24</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83302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618701" y="399731"/>
            <a:ext cx="102930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cap="all" dirty="0" err="1">
                <a:solidFill>
                  <a:srgbClr val="C00000"/>
                </a:solidFill>
                <a:latin typeface="+mj-lt"/>
                <a:ea typeface="+mj-ea"/>
                <a:cs typeface="+mj-cs"/>
              </a:rPr>
              <a:t>Esecuzione</a:t>
            </a:r>
            <a:r>
              <a:rPr lang="en-US" sz="3700" b="1" kern="1200" cap="all" dirty="0">
                <a:solidFill>
                  <a:srgbClr val="C00000"/>
                </a:solidFill>
                <a:latin typeface="+mj-lt"/>
                <a:ea typeface="+mj-ea"/>
                <a:cs typeface="+mj-cs"/>
              </a:rPr>
              <a:t> del </a:t>
            </a:r>
            <a:r>
              <a:rPr lang="en-US" sz="3700" b="1" kern="1200" cap="all" dirty="0" err="1">
                <a:solidFill>
                  <a:srgbClr val="C00000"/>
                </a:solidFill>
                <a:latin typeface="+mj-lt"/>
                <a:ea typeface="+mj-ea"/>
                <a:cs typeface="+mj-cs"/>
              </a:rPr>
              <a:t>programma</a:t>
            </a:r>
            <a:r>
              <a:rPr lang="en-US" sz="3700" b="1" kern="1200" cap="all" dirty="0">
                <a:solidFill>
                  <a:srgbClr val="C00000"/>
                </a:solidFill>
                <a:latin typeface="+mj-lt"/>
                <a:ea typeface="+mj-ea"/>
                <a:cs typeface="+mj-cs"/>
              </a:rPr>
              <a:t> di </a:t>
            </a:r>
            <a:r>
              <a:rPr lang="en-US" sz="3700" b="1" kern="1200" cap="all" dirty="0" err="1">
                <a:solidFill>
                  <a:srgbClr val="C00000"/>
                </a:solidFill>
                <a:latin typeface="+mj-lt"/>
                <a:ea typeface="+mj-ea"/>
                <a:cs typeface="+mj-cs"/>
              </a:rPr>
              <a:t>liquidazione</a:t>
            </a:r>
            <a:endParaRPr lang="en-US" sz="3700" b="1" kern="1200" cap="all" dirty="0">
              <a:solidFill>
                <a:srgbClr val="C00000"/>
              </a:solidFill>
              <a:latin typeface="+mj-lt"/>
              <a:ea typeface="+mj-ea"/>
              <a:cs typeface="+mj-cs"/>
            </a:endParaRP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D7D63C78-5323-79E7-E772-702B916CE6EC}"/>
              </a:ext>
            </a:extLst>
          </p:cNvPr>
          <p:cNvPicPr>
            <a:picLocks noChangeAspect="1"/>
          </p:cNvPicPr>
          <p:nvPr/>
        </p:nvPicPr>
        <p:blipFill>
          <a:blip r:embed="rId3"/>
          <a:srcRect l="19903" t="14629" r="22036" b="20982"/>
          <a:stretch>
            <a:fillRect/>
          </a:stretch>
        </p:blipFill>
        <p:spPr>
          <a:xfrm>
            <a:off x="703182" y="2871216"/>
            <a:ext cx="2815125" cy="312194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3376045" y="1543752"/>
            <a:ext cx="8270289" cy="4192520"/>
          </a:xfrm>
        </p:spPr>
        <p:txBody>
          <a:bodyPr vert="horz" lIns="91440" tIns="45720" rIns="91440" bIns="45720" rtlCol="0">
            <a:noAutofit/>
          </a:bodyPr>
          <a:lstStyle/>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Il </a:t>
            </a:r>
            <a:r>
              <a:rPr lang="en-US" sz="2200" dirty="0" err="1">
                <a:solidFill>
                  <a:schemeClr val="accent1">
                    <a:lumMod val="75000"/>
                  </a:schemeClr>
                </a:solidFill>
              </a:rPr>
              <a:t>programma</a:t>
            </a:r>
            <a:r>
              <a:rPr lang="en-US" sz="2200" dirty="0">
                <a:solidFill>
                  <a:schemeClr val="accent1">
                    <a:lumMod val="75000"/>
                  </a:schemeClr>
                </a:solidFill>
              </a:rPr>
              <a:t> di </a:t>
            </a:r>
            <a:r>
              <a:rPr lang="en-US" sz="2200" dirty="0" err="1">
                <a:solidFill>
                  <a:schemeClr val="accent1">
                    <a:lumMod val="75000"/>
                  </a:schemeClr>
                </a:solidFill>
              </a:rPr>
              <a:t>liquidazione</a:t>
            </a:r>
            <a:r>
              <a:rPr lang="en-US" sz="2200" dirty="0">
                <a:solidFill>
                  <a:schemeClr val="accent1">
                    <a:lumMod val="75000"/>
                  </a:schemeClr>
                </a:solidFill>
              </a:rPr>
              <a:t> e' </a:t>
            </a:r>
            <a:r>
              <a:rPr lang="en-US" sz="2200" dirty="0" err="1">
                <a:solidFill>
                  <a:schemeClr val="accent1">
                    <a:lumMod val="75000"/>
                  </a:schemeClr>
                </a:solidFill>
              </a:rPr>
              <a:t>eseguito</a:t>
            </a:r>
            <a:r>
              <a:rPr lang="en-US" sz="2200" dirty="0">
                <a:solidFill>
                  <a:schemeClr val="accent1">
                    <a:lumMod val="75000"/>
                  </a:schemeClr>
                </a:solidFill>
              </a:rPr>
              <a:t> dal </a:t>
            </a:r>
            <a:r>
              <a:rPr lang="en-US" sz="2200" dirty="0" err="1">
                <a:solidFill>
                  <a:schemeClr val="accent1">
                    <a:lumMod val="75000"/>
                  </a:schemeClr>
                </a:solidFill>
              </a:rPr>
              <a:t>liquidatore</a:t>
            </a:r>
            <a:r>
              <a:rPr lang="en-US" sz="2200" dirty="0">
                <a:solidFill>
                  <a:schemeClr val="accent1">
                    <a:lumMod val="75000"/>
                  </a:schemeClr>
                </a:solidFill>
              </a:rPr>
              <a:t>, </a:t>
            </a:r>
            <a:r>
              <a:rPr lang="en-US" sz="2200" dirty="0" err="1">
                <a:solidFill>
                  <a:schemeClr val="accent1">
                    <a:lumMod val="75000"/>
                  </a:schemeClr>
                </a:solidFill>
              </a:rPr>
              <a:t>che</a:t>
            </a:r>
            <a:r>
              <a:rPr lang="en-US" sz="2200" dirty="0">
                <a:solidFill>
                  <a:schemeClr val="accent1">
                    <a:lumMod val="75000"/>
                  </a:schemeClr>
                </a:solidFill>
              </a:rPr>
              <a:t> ogni sei </a:t>
            </a:r>
            <a:r>
              <a:rPr lang="en-US" sz="2200" dirty="0" err="1">
                <a:solidFill>
                  <a:schemeClr val="accent1">
                    <a:lumMod val="75000"/>
                  </a:schemeClr>
                </a:solidFill>
              </a:rPr>
              <a:t>mesi</a:t>
            </a:r>
            <a:r>
              <a:rPr lang="en-US" sz="2200" dirty="0">
                <a:solidFill>
                  <a:schemeClr val="accent1">
                    <a:lumMod val="75000"/>
                  </a:schemeClr>
                </a:solidFill>
              </a:rPr>
              <a:t> ne </a:t>
            </a:r>
            <a:r>
              <a:rPr lang="en-US" sz="2200" dirty="0" err="1">
                <a:solidFill>
                  <a:schemeClr val="accent1">
                    <a:lumMod val="75000"/>
                  </a:schemeClr>
                </a:solidFill>
              </a:rPr>
              <a:t>riferisce</a:t>
            </a:r>
            <a:r>
              <a:rPr lang="en-US" sz="2200" dirty="0">
                <a:solidFill>
                  <a:schemeClr val="accent1">
                    <a:lumMod val="75000"/>
                  </a:schemeClr>
                </a:solidFill>
              </a:rPr>
              <a:t> al Giudice </a:t>
            </a:r>
            <a:r>
              <a:rPr lang="en-US" sz="2200" dirty="0" err="1">
                <a:solidFill>
                  <a:schemeClr val="accent1">
                    <a:lumMod val="75000"/>
                  </a:schemeClr>
                </a:solidFill>
              </a:rPr>
              <a:t>Delegato</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Il </a:t>
            </a:r>
            <a:r>
              <a:rPr lang="en-US" sz="2200" dirty="0" err="1">
                <a:solidFill>
                  <a:schemeClr val="accent1">
                    <a:lumMod val="75000"/>
                  </a:schemeClr>
                </a:solidFill>
              </a:rPr>
              <a:t>liquidatore</a:t>
            </a:r>
            <a:r>
              <a:rPr lang="en-US" sz="2200" dirty="0">
                <a:solidFill>
                  <a:schemeClr val="accent1">
                    <a:lumMod val="75000"/>
                  </a:schemeClr>
                </a:solidFill>
              </a:rPr>
              <a:t> ha </a:t>
            </a:r>
            <a:r>
              <a:rPr lang="en-US" sz="2200" dirty="0" err="1">
                <a:solidFill>
                  <a:schemeClr val="accent1">
                    <a:lumMod val="75000"/>
                  </a:schemeClr>
                </a:solidFill>
              </a:rPr>
              <a:t>l'amministrazione</a:t>
            </a:r>
            <a:r>
              <a:rPr lang="en-US" sz="2200" dirty="0">
                <a:solidFill>
                  <a:schemeClr val="accent1">
                    <a:lumMod val="75000"/>
                  </a:schemeClr>
                </a:solidFill>
              </a:rPr>
              <a:t> </a:t>
            </a:r>
            <a:r>
              <a:rPr lang="en-US" sz="2200" dirty="0" err="1">
                <a:solidFill>
                  <a:schemeClr val="accent1">
                    <a:lumMod val="75000"/>
                  </a:schemeClr>
                </a:solidFill>
              </a:rPr>
              <a:t>dei</a:t>
            </a:r>
            <a:r>
              <a:rPr lang="en-US" sz="2200" dirty="0">
                <a:solidFill>
                  <a:schemeClr val="accent1">
                    <a:lumMod val="75000"/>
                  </a:schemeClr>
                </a:solidFill>
              </a:rPr>
              <a:t> </a:t>
            </a:r>
            <a:r>
              <a:rPr lang="en-US" sz="2200" dirty="0" err="1">
                <a:solidFill>
                  <a:schemeClr val="accent1">
                    <a:lumMod val="75000"/>
                  </a:schemeClr>
                </a:solidFill>
              </a:rPr>
              <a:t>beni</a:t>
            </a:r>
            <a:r>
              <a:rPr lang="en-US" sz="2200" dirty="0">
                <a:solidFill>
                  <a:schemeClr val="accent1">
                    <a:lumMod val="75000"/>
                  </a:schemeClr>
                </a:solidFill>
              </a:rPr>
              <a:t> </a:t>
            </a:r>
            <a:r>
              <a:rPr lang="en-US" sz="2200" dirty="0" err="1">
                <a:solidFill>
                  <a:schemeClr val="accent1">
                    <a:lumMod val="75000"/>
                  </a:schemeClr>
                </a:solidFill>
              </a:rPr>
              <a:t>che</a:t>
            </a:r>
            <a:r>
              <a:rPr lang="en-US" sz="2200" dirty="0">
                <a:solidFill>
                  <a:schemeClr val="accent1">
                    <a:lumMod val="75000"/>
                  </a:schemeClr>
                </a:solidFill>
              </a:rPr>
              <a:t> </a:t>
            </a:r>
            <a:r>
              <a:rPr lang="en-US" sz="2200" dirty="0" err="1">
                <a:solidFill>
                  <a:schemeClr val="accent1">
                    <a:lumMod val="75000"/>
                  </a:schemeClr>
                </a:solidFill>
              </a:rPr>
              <a:t>compongono</a:t>
            </a:r>
            <a:r>
              <a:rPr lang="en-US" sz="2200" dirty="0">
                <a:solidFill>
                  <a:schemeClr val="accent1">
                    <a:lumMod val="75000"/>
                  </a:schemeClr>
                </a:solidFill>
              </a:rPr>
              <a:t> il </a:t>
            </a:r>
            <a:r>
              <a:rPr lang="en-US" sz="2200" dirty="0" err="1">
                <a:solidFill>
                  <a:schemeClr val="accent1">
                    <a:lumMod val="75000"/>
                  </a:schemeClr>
                </a:solidFill>
              </a:rPr>
              <a:t>patrimonio</a:t>
            </a:r>
            <a:r>
              <a:rPr lang="en-US" sz="2200" dirty="0">
                <a:solidFill>
                  <a:schemeClr val="accent1">
                    <a:lumMod val="75000"/>
                  </a:schemeClr>
                </a:solidFill>
              </a:rPr>
              <a:t> di </a:t>
            </a:r>
            <a:r>
              <a:rPr lang="en-US" sz="2200" dirty="0" err="1">
                <a:solidFill>
                  <a:schemeClr val="accent1">
                    <a:lumMod val="75000"/>
                  </a:schemeClr>
                </a:solidFill>
              </a:rPr>
              <a:t>liquidazione</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Terminata</a:t>
            </a:r>
            <a:r>
              <a:rPr lang="en-US" sz="2200" dirty="0">
                <a:solidFill>
                  <a:schemeClr val="accent1">
                    <a:lumMod val="75000"/>
                  </a:schemeClr>
                </a:solidFill>
              </a:rPr>
              <a:t> </a:t>
            </a:r>
            <a:r>
              <a:rPr lang="en-US" sz="2200" dirty="0" err="1">
                <a:solidFill>
                  <a:schemeClr val="accent1">
                    <a:lumMod val="75000"/>
                  </a:schemeClr>
                </a:solidFill>
              </a:rPr>
              <a:t>l'esecuzione</a:t>
            </a:r>
            <a:r>
              <a:rPr lang="en-US" sz="2200" dirty="0">
                <a:solidFill>
                  <a:schemeClr val="accent1">
                    <a:lumMod val="75000"/>
                  </a:schemeClr>
                </a:solidFill>
              </a:rPr>
              <a:t>, il </a:t>
            </a:r>
            <a:r>
              <a:rPr lang="en-US" sz="2200" dirty="0" err="1">
                <a:solidFill>
                  <a:schemeClr val="accent1">
                    <a:lumMod val="75000"/>
                  </a:schemeClr>
                </a:solidFill>
              </a:rPr>
              <a:t>liquidatore</a:t>
            </a:r>
            <a:r>
              <a:rPr lang="en-US" sz="2200" dirty="0">
                <a:solidFill>
                  <a:schemeClr val="accent1">
                    <a:lumMod val="75000"/>
                  </a:schemeClr>
                </a:solidFill>
              </a:rPr>
              <a:t> </a:t>
            </a:r>
            <a:r>
              <a:rPr lang="en-US" sz="2200" dirty="0" err="1">
                <a:solidFill>
                  <a:schemeClr val="accent1">
                    <a:lumMod val="75000"/>
                  </a:schemeClr>
                </a:solidFill>
              </a:rPr>
              <a:t>presenta</a:t>
            </a:r>
            <a:r>
              <a:rPr lang="en-US" sz="2200" dirty="0">
                <a:solidFill>
                  <a:schemeClr val="accent1">
                    <a:lumMod val="75000"/>
                  </a:schemeClr>
                </a:solidFill>
              </a:rPr>
              <a:t> al </a:t>
            </a:r>
            <a:r>
              <a:rPr lang="en-US" sz="2200" dirty="0" err="1">
                <a:solidFill>
                  <a:schemeClr val="accent1">
                    <a:lumMod val="75000"/>
                  </a:schemeClr>
                </a:solidFill>
              </a:rPr>
              <a:t>giudice</a:t>
            </a:r>
            <a:r>
              <a:rPr lang="en-US" sz="2200" dirty="0">
                <a:solidFill>
                  <a:schemeClr val="accent1">
                    <a:lumMod val="75000"/>
                  </a:schemeClr>
                </a:solidFill>
              </a:rPr>
              <a:t> il </a:t>
            </a:r>
            <a:r>
              <a:rPr lang="en-US" sz="2200" dirty="0" err="1">
                <a:solidFill>
                  <a:schemeClr val="accent1">
                    <a:lumMod val="75000"/>
                  </a:schemeClr>
                </a:solidFill>
              </a:rPr>
              <a:t>rendiconto</a:t>
            </a:r>
            <a:endParaRPr lang="en-US" sz="22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 Il Giudice </a:t>
            </a:r>
            <a:r>
              <a:rPr lang="en-US" sz="2200" dirty="0" err="1">
                <a:solidFill>
                  <a:schemeClr val="accent1">
                    <a:lumMod val="75000"/>
                  </a:schemeClr>
                </a:solidFill>
              </a:rPr>
              <a:t>verifica</a:t>
            </a:r>
            <a:r>
              <a:rPr lang="en-US" sz="2200" dirty="0">
                <a:solidFill>
                  <a:schemeClr val="accent1">
                    <a:lumMod val="75000"/>
                  </a:schemeClr>
                </a:solidFill>
              </a:rPr>
              <a:t> la </a:t>
            </a:r>
            <a:r>
              <a:rPr lang="en-US" sz="2200" dirty="0" err="1">
                <a:solidFill>
                  <a:schemeClr val="accent1">
                    <a:lumMod val="75000"/>
                  </a:schemeClr>
                </a:solidFill>
              </a:rPr>
              <a:t>conformità</a:t>
            </a:r>
            <a:r>
              <a:rPr lang="en-US" sz="2200" dirty="0">
                <a:solidFill>
                  <a:schemeClr val="accent1">
                    <a:lumMod val="75000"/>
                  </a:schemeClr>
                </a:solidFill>
              </a:rPr>
              <a:t> </a:t>
            </a:r>
            <a:r>
              <a:rPr lang="en-US" sz="2200" dirty="0" err="1">
                <a:solidFill>
                  <a:schemeClr val="accent1">
                    <a:lumMod val="75000"/>
                  </a:schemeClr>
                </a:solidFill>
              </a:rPr>
              <a:t>degli</a:t>
            </a:r>
            <a:r>
              <a:rPr lang="en-US" sz="2200" dirty="0">
                <a:solidFill>
                  <a:schemeClr val="accent1">
                    <a:lumMod val="75000"/>
                  </a:schemeClr>
                </a:solidFill>
              </a:rPr>
              <a:t> </a:t>
            </a:r>
            <a:r>
              <a:rPr lang="en-US" sz="2200" dirty="0" err="1">
                <a:solidFill>
                  <a:schemeClr val="accent1">
                    <a:lumMod val="75000"/>
                  </a:schemeClr>
                </a:solidFill>
              </a:rPr>
              <a:t>atti</a:t>
            </a:r>
            <a:r>
              <a:rPr lang="en-US" sz="2200" dirty="0">
                <a:solidFill>
                  <a:schemeClr val="accent1">
                    <a:lumMod val="75000"/>
                  </a:schemeClr>
                </a:solidFill>
              </a:rPr>
              <a:t> </a:t>
            </a:r>
            <a:r>
              <a:rPr lang="en-US" sz="2200" dirty="0" err="1">
                <a:solidFill>
                  <a:schemeClr val="accent1">
                    <a:lumMod val="75000"/>
                  </a:schemeClr>
                </a:solidFill>
              </a:rPr>
              <a:t>dispositivi</a:t>
            </a:r>
            <a:r>
              <a:rPr lang="en-US" sz="2200" dirty="0">
                <a:solidFill>
                  <a:schemeClr val="accent1">
                    <a:lumMod val="75000"/>
                  </a:schemeClr>
                </a:solidFill>
              </a:rPr>
              <a:t> al </a:t>
            </a:r>
            <a:r>
              <a:rPr lang="en-US" sz="2200" dirty="0" err="1">
                <a:solidFill>
                  <a:schemeClr val="accent1">
                    <a:lumMod val="75000"/>
                  </a:schemeClr>
                </a:solidFill>
              </a:rPr>
              <a:t>programma</a:t>
            </a:r>
            <a:r>
              <a:rPr lang="en-US" sz="2200" dirty="0">
                <a:solidFill>
                  <a:schemeClr val="accent1">
                    <a:lumMod val="75000"/>
                  </a:schemeClr>
                </a:solidFill>
              </a:rPr>
              <a:t> di </a:t>
            </a:r>
            <a:r>
              <a:rPr lang="en-US" sz="2200" dirty="0" err="1">
                <a:solidFill>
                  <a:schemeClr val="accent1">
                    <a:lumMod val="75000"/>
                  </a:schemeClr>
                </a:solidFill>
              </a:rPr>
              <a:t>liquidazione</a:t>
            </a:r>
            <a:r>
              <a:rPr lang="en-US" sz="2200" dirty="0">
                <a:solidFill>
                  <a:schemeClr val="accent1">
                    <a:lumMod val="75000"/>
                  </a:schemeClr>
                </a:solidFill>
              </a:rPr>
              <a:t> e, se </a:t>
            </a:r>
            <a:r>
              <a:rPr lang="en-US" sz="2200" dirty="0" err="1">
                <a:solidFill>
                  <a:schemeClr val="accent1">
                    <a:lumMod val="75000"/>
                  </a:schemeClr>
                </a:solidFill>
              </a:rPr>
              <a:t>approva</a:t>
            </a:r>
            <a:r>
              <a:rPr lang="en-US" sz="2200" dirty="0">
                <a:solidFill>
                  <a:schemeClr val="accent1">
                    <a:lumMod val="75000"/>
                  </a:schemeClr>
                </a:solidFill>
              </a:rPr>
              <a:t> il </a:t>
            </a:r>
            <a:r>
              <a:rPr lang="en-US" sz="2200" dirty="0" err="1">
                <a:solidFill>
                  <a:schemeClr val="accent1">
                    <a:lumMod val="75000"/>
                  </a:schemeClr>
                </a:solidFill>
              </a:rPr>
              <a:t>rendiconto</a:t>
            </a:r>
            <a:r>
              <a:rPr lang="en-US" sz="2200" dirty="0">
                <a:solidFill>
                  <a:schemeClr val="accent1">
                    <a:lumMod val="75000"/>
                  </a:schemeClr>
                </a:solidFill>
              </a:rPr>
              <a:t>, </a:t>
            </a:r>
            <a:r>
              <a:rPr lang="en-US" sz="2200" dirty="0" err="1">
                <a:solidFill>
                  <a:schemeClr val="accent1">
                    <a:lumMod val="75000"/>
                  </a:schemeClr>
                </a:solidFill>
              </a:rPr>
              <a:t>procede</a:t>
            </a:r>
            <a:r>
              <a:rPr lang="en-US" sz="2200" dirty="0">
                <a:solidFill>
                  <a:schemeClr val="accent1">
                    <a:lumMod val="75000"/>
                  </a:schemeClr>
                </a:solidFill>
              </a:rPr>
              <a:t> </a:t>
            </a:r>
            <a:r>
              <a:rPr lang="en-US" sz="2200" dirty="0" err="1">
                <a:solidFill>
                  <a:schemeClr val="accent1">
                    <a:lumMod val="75000"/>
                  </a:schemeClr>
                </a:solidFill>
              </a:rPr>
              <a:t>alla</a:t>
            </a:r>
            <a:r>
              <a:rPr lang="en-US" sz="2200" dirty="0">
                <a:solidFill>
                  <a:schemeClr val="accent1">
                    <a:lumMod val="75000"/>
                  </a:schemeClr>
                </a:solidFill>
              </a:rPr>
              <a:t> </a:t>
            </a:r>
            <a:r>
              <a:rPr lang="en-US" sz="2200" dirty="0" err="1">
                <a:solidFill>
                  <a:schemeClr val="accent1">
                    <a:lumMod val="75000"/>
                  </a:schemeClr>
                </a:solidFill>
              </a:rPr>
              <a:t>liquidazione</a:t>
            </a:r>
            <a:r>
              <a:rPr lang="en-US" sz="2200" dirty="0">
                <a:solidFill>
                  <a:schemeClr val="accent1">
                    <a:lumMod val="75000"/>
                  </a:schemeClr>
                </a:solidFill>
              </a:rPr>
              <a:t> del </a:t>
            </a:r>
            <a:r>
              <a:rPr lang="en-US" sz="2200" dirty="0" err="1">
                <a:solidFill>
                  <a:schemeClr val="accent1">
                    <a:lumMod val="75000"/>
                  </a:schemeClr>
                </a:solidFill>
              </a:rPr>
              <a:t>compenso</a:t>
            </a:r>
            <a:r>
              <a:rPr lang="en-US" sz="2200" dirty="0">
                <a:solidFill>
                  <a:schemeClr val="accent1">
                    <a:lumMod val="75000"/>
                  </a:schemeClr>
                </a:solidFill>
              </a:rPr>
              <a:t> al </a:t>
            </a:r>
            <a:r>
              <a:rPr lang="en-US" sz="2200" dirty="0" err="1">
                <a:solidFill>
                  <a:schemeClr val="accent1">
                    <a:lumMod val="75000"/>
                  </a:schemeClr>
                </a:solidFill>
              </a:rPr>
              <a:t>liquidatore</a:t>
            </a:r>
            <a:r>
              <a:rPr lang="en-US" sz="2200" dirty="0">
                <a:solidFill>
                  <a:schemeClr val="accent1">
                    <a:lumMod val="75000"/>
                  </a:schemeClr>
                </a:solidFill>
              </a:rPr>
              <a:t> </a:t>
            </a:r>
            <a:r>
              <a:rPr lang="en-US" sz="2200" dirty="0" err="1">
                <a:solidFill>
                  <a:schemeClr val="accent1">
                    <a:lumMod val="75000"/>
                  </a:schemeClr>
                </a:solidFill>
              </a:rPr>
              <a:t>anche</a:t>
            </a:r>
            <a:r>
              <a:rPr lang="en-US" sz="2200" dirty="0">
                <a:solidFill>
                  <a:schemeClr val="accent1">
                    <a:lumMod val="75000"/>
                  </a:schemeClr>
                </a:solidFill>
              </a:rPr>
              <a:t> </a:t>
            </a:r>
            <a:r>
              <a:rPr lang="en-US" sz="2200" dirty="0" err="1">
                <a:solidFill>
                  <a:schemeClr val="accent1">
                    <a:lumMod val="75000"/>
                  </a:schemeClr>
                </a:solidFill>
              </a:rPr>
              <a:t>nel</a:t>
            </a:r>
            <a:r>
              <a:rPr lang="en-US" sz="2200" dirty="0">
                <a:solidFill>
                  <a:schemeClr val="accent1">
                    <a:lumMod val="75000"/>
                  </a:schemeClr>
                </a:solidFill>
              </a:rPr>
              <a:t> </a:t>
            </a:r>
            <a:r>
              <a:rPr lang="en-US" sz="2200" dirty="0" err="1">
                <a:solidFill>
                  <a:schemeClr val="accent1">
                    <a:lumMod val="75000"/>
                  </a:schemeClr>
                </a:solidFill>
              </a:rPr>
              <a:t>caso</a:t>
            </a:r>
            <a:r>
              <a:rPr lang="en-US" sz="2200" dirty="0">
                <a:solidFill>
                  <a:schemeClr val="accent1">
                    <a:lumMod val="75000"/>
                  </a:schemeClr>
                </a:solidFill>
              </a:rPr>
              <a:t> </a:t>
            </a:r>
            <a:r>
              <a:rPr lang="en-US" sz="2200" dirty="0" err="1">
                <a:solidFill>
                  <a:schemeClr val="accent1">
                    <a:lumMod val="75000"/>
                  </a:schemeClr>
                </a:solidFill>
              </a:rPr>
              <a:t>sia</a:t>
            </a:r>
            <a:r>
              <a:rPr lang="en-US" sz="2200" dirty="0">
                <a:solidFill>
                  <a:schemeClr val="accent1">
                    <a:lumMod val="75000"/>
                  </a:schemeClr>
                </a:solidFill>
              </a:rPr>
              <a:t> </a:t>
            </a:r>
            <a:r>
              <a:rPr lang="en-US" sz="2200" dirty="0" err="1">
                <a:solidFill>
                  <a:schemeClr val="accent1">
                    <a:lumMod val="75000"/>
                  </a:schemeClr>
                </a:solidFill>
              </a:rPr>
              <a:t>l’OCC</a:t>
            </a:r>
            <a:r>
              <a:rPr lang="en-US" sz="22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 Il </a:t>
            </a:r>
            <a:r>
              <a:rPr lang="en-US" sz="2200" dirty="0" err="1">
                <a:solidFill>
                  <a:schemeClr val="accent1">
                    <a:lumMod val="75000"/>
                  </a:schemeClr>
                </a:solidFill>
              </a:rPr>
              <a:t>liquidatore</a:t>
            </a:r>
            <a:r>
              <a:rPr lang="en-US" sz="2200" dirty="0">
                <a:solidFill>
                  <a:schemeClr val="accent1">
                    <a:lumMod val="75000"/>
                  </a:schemeClr>
                </a:solidFill>
              </a:rPr>
              <a:t> </a:t>
            </a:r>
            <a:r>
              <a:rPr lang="en-US" sz="2200" dirty="0" err="1">
                <a:solidFill>
                  <a:schemeClr val="accent1">
                    <a:lumMod val="75000"/>
                  </a:schemeClr>
                </a:solidFill>
              </a:rPr>
              <a:t>provvede</a:t>
            </a:r>
            <a:r>
              <a:rPr lang="en-US" sz="2200" dirty="0">
                <a:solidFill>
                  <a:schemeClr val="accent1">
                    <a:lumMod val="75000"/>
                  </a:schemeClr>
                </a:solidFill>
              </a:rPr>
              <a:t> </a:t>
            </a:r>
            <a:r>
              <a:rPr lang="en-US" sz="2200" dirty="0" err="1">
                <a:solidFill>
                  <a:schemeClr val="accent1">
                    <a:lumMod val="75000"/>
                  </a:schemeClr>
                </a:solidFill>
              </a:rPr>
              <a:t>alla</a:t>
            </a:r>
            <a:r>
              <a:rPr lang="en-US" sz="2200" dirty="0">
                <a:solidFill>
                  <a:schemeClr val="accent1">
                    <a:lumMod val="75000"/>
                  </a:schemeClr>
                </a:solidFill>
              </a:rPr>
              <a:t> </a:t>
            </a:r>
            <a:r>
              <a:rPr lang="en-US" sz="2200" dirty="0" err="1">
                <a:solidFill>
                  <a:schemeClr val="accent1">
                    <a:lumMod val="75000"/>
                  </a:schemeClr>
                </a:solidFill>
              </a:rPr>
              <a:t>distribuzione</a:t>
            </a:r>
            <a:r>
              <a:rPr lang="en-US" sz="2200" dirty="0">
                <a:solidFill>
                  <a:schemeClr val="accent1">
                    <a:lumMod val="75000"/>
                  </a:schemeClr>
                </a:solidFill>
              </a:rPr>
              <a:t> </a:t>
            </a:r>
            <a:r>
              <a:rPr lang="en-US" sz="2200" dirty="0" err="1">
                <a:solidFill>
                  <a:schemeClr val="accent1">
                    <a:lumMod val="75000"/>
                  </a:schemeClr>
                </a:solidFill>
              </a:rPr>
              <a:t>delle</a:t>
            </a:r>
            <a:r>
              <a:rPr lang="en-US" sz="2200" dirty="0">
                <a:solidFill>
                  <a:schemeClr val="accent1">
                    <a:lumMod val="75000"/>
                  </a:schemeClr>
                </a:solidFill>
              </a:rPr>
              <a:t> </a:t>
            </a:r>
            <a:r>
              <a:rPr lang="en-US" sz="2200" dirty="0" err="1">
                <a:solidFill>
                  <a:schemeClr val="accent1">
                    <a:lumMod val="75000"/>
                  </a:schemeClr>
                </a:solidFill>
              </a:rPr>
              <a:t>somme</a:t>
            </a:r>
            <a:r>
              <a:rPr lang="en-US" sz="2200" dirty="0">
                <a:solidFill>
                  <a:schemeClr val="accent1">
                    <a:lumMod val="75000"/>
                  </a:schemeClr>
                </a:solidFill>
              </a:rPr>
              <a:t> </a:t>
            </a:r>
            <a:r>
              <a:rPr lang="en-US" sz="2200" dirty="0" err="1">
                <a:solidFill>
                  <a:schemeClr val="accent1">
                    <a:lumMod val="75000"/>
                  </a:schemeClr>
                </a:solidFill>
              </a:rPr>
              <a:t>ricavate</a:t>
            </a:r>
            <a:r>
              <a:rPr lang="en-US" sz="2200" dirty="0">
                <a:solidFill>
                  <a:schemeClr val="accent1">
                    <a:lumMod val="75000"/>
                  </a:schemeClr>
                </a:solidFill>
              </a:rPr>
              <a:t> </a:t>
            </a:r>
            <a:r>
              <a:rPr lang="en-US" sz="2200" dirty="0" err="1">
                <a:solidFill>
                  <a:schemeClr val="accent1">
                    <a:lumMod val="75000"/>
                  </a:schemeClr>
                </a:solidFill>
              </a:rPr>
              <a:t>dalla</a:t>
            </a:r>
            <a:r>
              <a:rPr lang="en-US" sz="2200" dirty="0">
                <a:solidFill>
                  <a:schemeClr val="accent1">
                    <a:lumMod val="75000"/>
                  </a:schemeClr>
                </a:solidFill>
              </a:rPr>
              <a:t> </a:t>
            </a:r>
            <a:r>
              <a:rPr lang="en-US" sz="2200" dirty="0" err="1">
                <a:solidFill>
                  <a:schemeClr val="accent1">
                    <a:lumMod val="75000"/>
                  </a:schemeClr>
                </a:solidFill>
              </a:rPr>
              <a:t>liquidazione</a:t>
            </a:r>
            <a:r>
              <a:rPr lang="en-US" sz="2200" dirty="0">
                <a:solidFill>
                  <a:schemeClr val="accent1">
                    <a:lumMod val="75000"/>
                  </a:schemeClr>
                </a:solidFill>
              </a:rPr>
              <a:t> secondo </a:t>
            </a:r>
            <a:r>
              <a:rPr lang="en-US" sz="2200" dirty="0" err="1">
                <a:solidFill>
                  <a:schemeClr val="accent1">
                    <a:lumMod val="75000"/>
                  </a:schemeClr>
                </a:solidFill>
              </a:rPr>
              <a:t>l'ordine</a:t>
            </a:r>
            <a:r>
              <a:rPr lang="en-US" sz="2200" dirty="0">
                <a:solidFill>
                  <a:schemeClr val="accent1">
                    <a:lumMod val="75000"/>
                  </a:schemeClr>
                </a:solidFill>
              </a:rPr>
              <a:t> di </a:t>
            </a:r>
            <a:r>
              <a:rPr lang="en-US" sz="2200" dirty="0" err="1">
                <a:solidFill>
                  <a:schemeClr val="accent1">
                    <a:lumMod val="75000"/>
                  </a:schemeClr>
                </a:solidFill>
              </a:rPr>
              <a:t>prelazione</a:t>
            </a:r>
            <a:r>
              <a:rPr lang="en-US" sz="2200" dirty="0">
                <a:solidFill>
                  <a:schemeClr val="accent1">
                    <a:lumMod val="75000"/>
                  </a:schemeClr>
                </a:solidFill>
              </a:rPr>
              <a:t> </a:t>
            </a:r>
            <a:r>
              <a:rPr lang="en-US" sz="2200" dirty="0" err="1">
                <a:solidFill>
                  <a:schemeClr val="accent1">
                    <a:lumMod val="75000"/>
                  </a:schemeClr>
                </a:solidFill>
              </a:rPr>
              <a:t>risultante</a:t>
            </a:r>
            <a:r>
              <a:rPr lang="en-US" sz="2200" dirty="0">
                <a:solidFill>
                  <a:schemeClr val="accent1">
                    <a:lumMod val="75000"/>
                  </a:schemeClr>
                </a:solidFill>
              </a:rPr>
              <a:t> </a:t>
            </a:r>
            <a:r>
              <a:rPr lang="en-US" sz="2200" dirty="0" err="1">
                <a:solidFill>
                  <a:schemeClr val="accent1">
                    <a:lumMod val="75000"/>
                  </a:schemeClr>
                </a:solidFill>
              </a:rPr>
              <a:t>dallo</a:t>
            </a:r>
            <a:r>
              <a:rPr lang="en-US" sz="2200" dirty="0">
                <a:solidFill>
                  <a:schemeClr val="accent1">
                    <a:lumMod val="75000"/>
                  </a:schemeClr>
                </a:solidFill>
              </a:rPr>
              <a:t> </a:t>
            </a:r>
            <a:r>
              <a:rPr lang="en-US" sz="2200" dirty="0" err="1">
                <a:solidFill>
                  <a:schemeClr val="accent1">
                    <a:lumMod val="75000"/>
                  </a:schemeClr>
                </a:solidFill>
              </a:rPr>
              <a:t>stato</a:t>
            </a:r>
            <a:r>
              <a:rPr lang="en-US" sz="2200" dirty="0">
                <a:solidFill>
                  <a:schemeClr val="accent1">
                    <a:lumMod val="75000"/>
                  </a:schemeClr>
                </a:solidFill>
              </a:rPr>
              <a:t> </a:t>
            </a:r>
            <a:r>
              <a:rPr lang="en-US" sz="2200" dirty="0" err="1">
                <a:solidFill>
                  <a:schemeClr val="accent1">
                    <a:lumMod val="75000"/>
                  </a:schemeClr>
                </a:solidFill>
              </a:rPr>
              <a:t>passivo</a:t>
            </a:r>
            <a:r>
              <a:rPr lang="en-US" sz="2200" dirty="0">
                <a:solidFill>
                  <a:schemeClr val="accent1">
                    <a:lumMod val="75000"/>
                  </a:schemeClr>
                </a:solidFill>
              </a:rPr>
              <a:t>, previa </a:t>
            </a:r>
            <a:r>
              <a:rPr lang="en-US" sz="2200" dirty="0" err="1">
                <a:solidFill>
                  <a:schemeClr val="accent1">
                    <a:lumMod val="75000"/>
                  </a:schemeClr>
                </a:solidFill>
              </a:rPr>
              <a:t>formazione</a:t>
            </a:r>
            <a:r>
              <a:rPr lang="en-US" sz="2200" dirty="0">
                <a:solidFill>
                  <a:schemeClr val="accent1">
                    <a:lumMod val="75000"/>
                  </a:schemeClr>
                </a:solidFill>
              </a:rPr>
              <a:t> di un </a:t>
            </a:r>
            <a:r>
              <a:rPr lang="en-US" sz="2200" dirty="0" err="1">
                <a:solidFill>
                  <a:schemeClr val="accent1">
                    <a:lumMod val="75000"/>
                  </a:schemeClr>
                </a:solidFill>
              </a:rPr>
              <a:t>progetto</a:t>
            </a:r>
            <a:r>
              <a:rPr lang="en-US" sz="2200" dirty="0">
                <a:solidFill>
                  <a:schemeClr val="accent1">
                    <a:lumMod val="75000"/>
                  </a:schemeClr>
                </a:solidFill>
              </a:rPr>
              <a:t> di </a:t>
            </a:r>
            <a:r>
              <a:rPr lang="en-US" sz="2200" dirty="0" err="1">
                <a:solidFill>
                  <a:schemeClr val="accent1">
                    <a:lumMod val="75000"/>
                  </a:schemeClr>
                </a:solidFill>
              </a:rPr>
              <a:t>riparto</a:t>
            </a:r>
            <a:r>
              <a:rPr lang="en-US" sz="2200" dirty="0">
                <a:solidFill>
                  <a:schemeClr val="accent1">
                    <a:lumMod val="75000"/>
                  </a:schemeClr>
                </a:solidFill>
              </a:rPr>
              <a:t> da </a:t>
            </a:r>
            <a:r>
              <a:rPr lang="en-US" sz="2200" dirty="0" err="1">
                <a:solidFill>
                  <a:schemeClr val="accent1">
                    <a:lumMod val="75000"/>
                  </a:schemeClr>
                </a:solidFill>
              </a:rPr>
              <a:t>comunicare</a:t>
            </a:r>
            <a:r>
              <a:rPr lang="en-US" sz="2200" dirty="0">
                <a:solidFill>
                  <a:schemeClr val="accent1">
                    <a:lumMod val="75000"/>
                  </a:schemeClr>
                </a:solidFill>
              </a:rPr>
              <a:t> al </a:t>
            </a:r>
            <a:r>
              <a:rPr lang="en-US" sz="2200" dirty="0" err="1">
                <a:solidFill>
                  <a:schemeClr val="accent1">
                    <a:lumMod val="75000"/>
                  </a:schemeClr>
                </a:solidFill>
              </a:rPr>
              <a:t>debitore</a:t>
            </a:r>
            <a:r>
              <a:rPr lang="en-US" sz="2200" dirty="0">
                <a:solidFill>
                  <a:schemeClr val="accent1">
                    <a:lumMod val="75000"/>
                  </a:schemeClr>
                </a:solidFill>
              </a:rPr>
              <a:t> e ai </a:t>
            </a:r>
            <a:r>
              <a:rPr lang="en-US" sz="2200" dirty="0" err="1">
                <a:solidFill>
                  <a:schemeClr val="accent1">
                    <a:lumMod val="75000"/>
                  </a:schemeClr>
                </a:solidFill>
              </a:rPr>
              <a:t>creditori</a:t>
            </a:r>
            <a:r>
              <a:rPr lang="en-US" sz="2200" dirty="0">
                <a:solidFill>
                  <a:schemeClr val="accent1">
                    <a:lumMod val="75000"/>
                  </a:schemeClr>
                </a:solidFill>
              </a:rPr>
              <a:t>, con </a:t>
            </a:r>
            <a:r>
              <a:rPr lang="en-US" sz="2200" dirty="0" err="1">
                <a:solidFill>
                  <a:schemeClr val="accent1">
                    <a:lumMod val="75000"/>
                  </a:schemeClr>
                </a:solidFill>
              </a:rPr>
              <a:t>termine</a:t>
            </a:r>
            <a:r>
              <a:rPr lang="en-US" sz="2200" dirty="0">
                <a:solidFill>
                  <a:schemeClr val="accent1">
                    <a:lumMod val="75000"/>
                  </a:schemeClr>
                </a:solidFill>
              </a:rPr>
              <a:t> non </a:t>
            </a:r>
            <a:r>
              <a:rPr lang="en-US" sz="2200" dirty="0" err="1">
                <a:solidFill>
                  <a:schemeClr val="accent1">
                    <a:lumMod val="75000"/>
                  </a:schemeClr>
                </a:solidFill>
              </a:rPr>
              <a:t>superiore</a:t>
            </a:r>
            <a:r>
              <a:rPr lang="en-US" sz="2200" dirty="0">
                <a:solidFill>
                  <a:schemeClr val="accent1">
                    <a:lumMod val="75000"/>
                  </a:schemeClr>
                </a:solidFill>
              </a:rPr>
              <a:t> a </a:t>
            </a:r>
            <a:r>
              <a:rPr lang="en-US" sz="2200" dirty="0" err="1">
                <a:solidFill>
                  <a:schemeClr val="accent1">
                    <a:lumMod val="75000"/>
                  </a:schemeClr>
                </a:solidFill>
              </a:rPr>
              <a:t>giorni</a:t>
            </a:r>
            <a:r>
              <a:rPr lang="en-US" sz="2200" dirty="0">
                <a:solidFill>
                  <a:schemeClr val="accent1">
                    <a:lumMod val="75000"/>
                  </a:schemeClr>
                </a:solidFill>
              </a:rPr>
              <a:t> </a:t>
            </a:r>
            <a:r>
              <a:rPr lang="en-US" sz="2200" dirty="0" err="1">
                <a:solidFill>
                  <a:schemeClr val="accent1">
                    <a:lumMod val="75000"/>
                  </a:schemeClr>
                </a:solidFill>
              </a:rPr>
              <a:t>quindici</a:t>
            </a:r>
            <a:r>
              <a:rPr lang="en-US" sz="2200" dirty="0">
                <a:solidFill>
                  <a:schemeClr val="accent1">
                    <a:lumMod val="75000"/>
                  </a:schemeClr>
                </a:solidFill>
              </a:rPr>
              <a:t> per </a:t>
            </a:r>
            <a:r>
              <a:rPr lang="en-US" sz="2200" dirty="0" err="1">
                <a:solidFill>
                  <a:schemeClr val="accent1">
                    <a:lumMod val="75000"/>
                  </a:schemeClr>
                </a:solidFill>
              </a:rPr>
              <a:t>osservazioni</a:t>
            </a:r>
            <a:r>
              <a:rPr lang="en-US" sz="2200" dirty="0">
                <a:solidFill>
                  <a:schemeClr val="accent1">
                    <a:lumMod val="75000"/>
                  </a:schemeClr>
                </a:solidFill>
              </a:rPr>
              <a:t>. </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In </a:t>
            </a:r>
            <a:r>
              <a:rPr lang="en-US" sz="2200" dirty="0" err="1">
                <a:solidFill>
                  <a:schemeClr val="accent1">
                    <a:lumMod val="75000"/>
                  </a:schemeClr>
                </a:solidFill>
              </a:rPr>
              <a:t>assenza</a:t>
            </a:r>
            <a:r>
              <a:rPr lang="en-US" sz="2200" dirty="0">
                <a:solidFill>
                  <a:schemeClr val="accent1">
                    <a:lumMod val="75000"/>
                  </a:schemeClr>
                </a:solidFill>
              </a:rPr>
              <a:t> di </a:t>
            </a:r>
            <a:r>
              <a:rPr lang="en-US" sz="2200" dirty="0" err="1">
                <a:solidFill>
                  <a:schemeClr val="accent1">
                    <a:lumMod val="75000"/>
                  </a:schemeClr>
                </a:solidFill>
              </a:rPr>
              <a:t>contestazioni</a:t>
            </a:r>
            <a:r>
              <a:rPr lang="en-US" sz="2200" dirty="0">
                <a:solidFill>
                  <a:schemeClr val="accent1">
                    <a:lumMod val="75000"/>
                  </a:schemeClr>
                </a:solidFill>
              </a:rPr>
              <a:t>, </a:t>
            </a:r>
            <a:r>
              <a:rPr lang="en-US" sz="2200" dirty="0" err="1">
                <a:solidFill>
                  <a:schemeClr val="accent1">
                    <a:lumMod val="75000"/>
                  </a:schemeClr>
                </a:solidFill>
              </a:rPr>
              <a:t>comunica</a:t>
            </a:r>
            <a:r>
              <a:rPr lang="en-US" sz="2200" dirty="0">
                <a:solidFill>
                  <a:schemeClr val="accent1">
                    <a:lumMod val="75000"/>
                  </a:schemeClr>
                </a:solidFill>
              </a:rPr>
              <a:t> il </a:t>
            </a:r>
            <a:r>
              <a:rPr lang="en-US" sz="2200" dirty="0" err="1">
                <a:solidFill>
                  <a:schemeClr val="accent1">
                    <a:lumMod val="75000"/>
                  </a:schemeClr>
                </a:solidFill>
              </a:rPr>
              <a:t>progetto</a:t>
            </a:r>
            <a:r>
              <a:rPr lang="en-US" sz="2200" dirty="0">
                <a:solidFill>
                  <a:schemeClr val="accent1">
                    <a:lumMod val="75000"/>
                  </a:schemeClr>
                </a:solidFill>
              </a:rPr>
              <a:t> di </a:t>
            </a:r>
            <a:r>
              <a:rPr lang="en-US" sz="2200" dirty="0" err="1">
                <a:solidFill>
                  <a:schemeClr val="accent1">
                    <a:lumMod val="75000"/>
                  </a:schemeClr>
                </a:solidFill>
              </a:rPr>
              <a:t>riparto</a:t>
            </a:r>
            <a:r>
              <a:rPr lang="en-US" sz="2200" dirty="0">
                <a:solidFill>
                  <a:schemeClr val="accent1">
                    <a:lumMod val="75000"/>
                  </a:schemeClr>
                </a:solidFill>
              </a:rPr>
              <a:t> al </a:t>
            </a:r>
            <a:r>
              <a:rPr lang="en-US" sz="2200" dirty="0" err="1">
                <a:solidFill>
                  <a:schemeClr val="accent1">
                    <a:lumMod val="75000"/>
                  </a:schemeClr>
                </a:solidFill>
              </a:rPr>
              <a:t>giudice</a:t>
            </a:r>
            <a:r>
              <a:rPr lang="en-US" sz="2200" dirty="0">
                <a:solidFill>
                  <a:schemeClr val="accent1">
                    <a:lumMod val="75000"/>
                  </a:schemeClr>
                </a:solidFill>
              </a:rPr>
              <a:t> </a:t>
            </a:r>
            <a:r>
              <a:rPr lang="en-US" sz="2200" dirty="0" err="1">
                <a:solidFill>
                  <a:schemeClr val="accent1">
                    <a:lumMod val="75000"/>
                  </a:schemeClr>
                </a:solidFill>
              </a:rPr>
              <a:t>che</a:t>
            </a:r>
            <a:r>
              <a:rPr lang="en-US" sz="2200" dirty="0">
                <a:solidFill>
                  <a:schemeClr val="accent1">
                    <a:lumMod val="75000"/>
                  </a:schemeClr>
                </a:solidFill>
              </a:rPr>
              <a:t> senza </a:t>
            </a:r>
            <a:r>
              <a:rPr lang="en-US" sz="2200" dirty="0" err="1">
                <a:solidFill>
                  <a:schemeClr val="accent1">
                    <a:lumMod val="75000"/>
                  </a:schemeClr>
                </a:solidFill>
              </a:rPr>
              <a:t>indugio</a:t>
            </a:r>
            <a:r>
              <a:rPr lang="en-US" sz="2200" dirty="0">
                <a:solidFill>
                  <a:schemeClr val="accent1">
                    <a:lumMod val="75000"/>
                  </a:schemeClr>
                </a:solidFill>
              </a:rPr>
              <a:t> ne </a:t>
            </a:r>
            <a:r>
              <a:rPr lang="en-US" sz="2200" dirty="0" err="1">
                <a:solidFill>
                  <a:schemeClr val="accent1">
                    <a:lumMod val="75000"/>
                  </a:schemeClr>
                </a:solidFill>
              </a:rPr>
              <a:t>autorizza</a:t>
            </a:r>
            <a:r>
              <a:rPr lang="en-US" sz="2200" dirty="0">
                <a:solidFill>
                  <a:schemeClr val="accent1">
                    <a:lumMod val="75000"/>
                  </a:schemeClr>
                </a:solidFill>
              </a:rPr>
              <a:t> </a:t>
            </a:r>
            <a:r>
              <a:rPr lang="en-US" sz="2200" dirty="0" err="1">
                <a:solidFill>
                  <a:schemeClr val="accent1">
                    <a:lumMod val="75000"/>
                  </a:schemeClr>
                </a:solidFill>
              </a:rPr>
              <a:t>l'esecuzione</a:t>
            </a:r>
            <a:endParaRPr lang="en-US" sz="2200" dirty="0">
              <a:solidFill>
                <a:schemeClr val="accent1">
                  <a:lumMod val="75000"/>
                </a:schemeClr>
              </a:solidFill>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25</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63358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90B69B28-E162-CED1-550B-F6BA6B550823}"/>
              </a:ext>
            </a:extLst>
          </p:cNvPr>
          <p:cNvPicPr>
            <a:picLocks noChangeAspect="1"/>
          </p:cNvPicPr>
          <p:nvPr/>
        </p:nvPicPr>
        <p:blipFill>
          <a:blip r:embed="rId2"/>
          <a:srcRect l="19903" t="14629" r="22036" b="20982"/>
          <a:stretch>
            <a:fillRect/>
          </a:stretch>
        </p:blipFill>
        <p:spPr>
          <a:xfrm>
            <a:off x="8795077" y="1541093"/>
            <a:ext cx="3143603" cy="34862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8" name="Arc 1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768076" y="878312"/>
            <a:ext cx="69524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cap="all" dirty="0" err="1">
                <a:solidFill>
                  <a:srgbClr val="C00000"/>
                </a:solidFill>
                <a:latin typeface="+mj-lt"/>
                <a:ea typeface="+mj-ea"/>
                <a:cs typeface="+mj-cs"/>
              </a:rPr>
              <a:t>Chiusura</a:t>
            </a:r>
            <a:r>
              <a:rPr lang="en-US" sz="3700" b="1" kern="1200" cap="all" dirty="0">
                <a:solidFill>
                  <a:srgbClr val="C00000"/>
                </a:solidFill>
                <a:latin typeface="+mj-lt"/>
                <a:ea typeface="+mj-ea"/>
                <a:cs typeface="+mj-cs"/>
              </a:rPr>
              <a:t> </a:t>
            </a:r>
            <a:r>
              <a:rPr lang="en-US" sz="3700" b="1" kern="1200" cap="all" dirty="0" err="1">
                <a:solidFill>
                  <a:srgbClr val="C00000"/>
                </a:solidFill>
                <a:latin typeface="+mj-lt"/>
                <a:ea typeface="+mj-ea"/>
                <a:cs typeface="+mj-cs"/>
              </a:rPr>
              <a:t>della</a:t>
            </a:r>
            <a:r>
              <a:rPr lang="en-US" sz="3700" b="1" kern="1200" cap="all" dirty="0">
                <a:solidFill>
                  <a:srgbClr val="C00000"/>
                </a:solidFill>
                <a:latin typeface="+mj-lt"/>
                <a:ea typeface="+mj-ea"/>
                <a:cs typeface="+mj-cs"/>
              </a:rPr>
              <a:t> </a:t>
            </a:r>
            <a:r>
              <a:rPr lang="en-US" sz="3700" b="1" kern="1200" cap="all" dirty="0" err="1">
                <a:solidFill>
                  <a:srgbClr val="C00000"/>
                </a:solidFill>
                <a:latin typeface="+mj-lt"/>
                <a:ea typeface="+mj-ea"/>
                <a:cs typeface="+mj-cs"/>
              </a:rPr>
              <a:t>procedura</a:t>
            </a:r>
            <a:r>
              <a:rPr lang="en-US" sz="3700" b="1" kern="1200" cap="all" dirty="0">
                <a:solidFill>
                  <a:srgbClr val="C00000"/>
                </a:solidFill>
                <a:latin typeface="+mj-lt"/>
                <a:ea typeface="+mj-ea"/>
                <a:cs typeface="+mj-cs"/>
              </a:rPr>
              <a:t> di </a:t>
            </a:r>
            <a:r>
              <a:rPr lang="en-US" sz="3700" b="1" kern="1200" cap="all" dirty="0" err="1">
                <a:solidFill>
                  <a:srgbClr val="C00000"/>
                </a:solidFill>
                <a:latin typeface="+mj-lt"/>
                <a:ea typeface="+mj-ea"/>
                <a:cs typeface="+mj-cs"/>
              </a:rPr>
              <a:t>Liquidazione</a:t>
            </a:r>
            <a:endParaRPr lang="en-US" sz="3700" b="1" kern="1200" cap="all" dirty="0">
              <a:solidFill>
                <a:srgbClr val="C00000"/>
              </a:solidFill>
              <a:latin typeface="+mj-lt"/>
              <a:ea typeface="+mj-ea"/>
              <a:cs typeface="+mj-cs"/>
            </a:endParaRPr>
          </a:p>
        </p:txBody>
      </p:sp>
      <p:sp>
        <p:nvSpPr>
          <p:cNvPr id="4" name="Text Placeholder 3"/>
          <p:cNvSpPr>
            <a:spLocks noGrp="1"/>
          </p:cNvSpPr>
          <p:nvPr>
            <p:ph type="body" sz="quarter" idx="14"/>
          </p:nvPr>
        </p:nvSpPr>
        <p:spPr>
          <a:xfrm>
            <a:off x="453548" y="2258891"/>
            <a:ext cx="8297004" cy="4192520"/>
          </a:xfrm>
        </p:spPr>
        <p:txBody>
          <a:bodyPr vert="horz" lIns="91440" tIns="45720" rIns="91440" bIns="45720" rtlCol="0">
            <a:normAutofit fontScale="92500"/>
          </a:bodyPr>
          <a:lstStyle/>
          <a:p>
            <a:pPr marL="457200" indent="-228600" defTabSz="914400">
              <a:lnSpc>
                <a:spcPct val="90000"/>
              </a:lnSpc>
              <a:buFont typeface="Arial" panose="020B0604020202020204" pitchFamily="34" charset="0"/>
              <a:buChar char="•"/>
            </a:pPr>
            <a:r>
              <a:rPr lang="en-US" dirty="0">
                <a:solidFill>
                  <a:schemeClr val="accent1">
                    <a:lumMod val="75000"/>
                  </a:schemeClr>
                </a:solidFill>
              </a:rPr>
              <a:t>La </a:t>
            </a:r>
            <a:r>
              <a:rPr lang="en-US" dirty="0" err="1">
                <a:solidFill>
                  <a:schemeClr val="accent1">
                    <a:lumMod val="75000"/>
                  </a:schemeClr>
                </a:solidFill>
              </a:rPr>
              <a:t>procedura</a:t>
            </a:r>
            <a:r>
              <a:rPr lang="en-US" dirty="0">
                <a:solidFill>
                  <a:schemeClr val="accent1">
                    <a:lumMod val="75000"/>
                  </a:schemeClr>
                </a:solidFill>
              </a:rPr>
              <a:t> </a:t>
            </a:r>
            <a:r>
              <a:rPr lang="en-US" dirty="0" err="1">
                <a:solidFill>
                  <a:schemeClr val="accent1">
                    <a:lumMod val="75000"/>
                  </a:schemeClr>
                </a:solidFill>
              </a:rPr>
              <a:t>si</a:t>
            </a:r>
            <a:r>
              <a:rPr lang="en-US" dirty="0">
                <a:solidFill>
                  <a:schemeClr val="accent1">
                    <a:lumMod val="75000"/>
                  </a:schemeClr>
                </a:solidFill>
              </a:rPr>
              <a:t> </a:t>
            </a:r>
            <a:r>
              <a:rPr lang="en-US" dirty="0" err="1">
                <a:solidFill>
                  <a:schemeClr val="accent1">
                    <a:lumMod val="75000"/>
                  </a:schemeClr>
                </a:solidFill>
              </a:rPr>
              <a:t>chiude</a:t>
            </a:r>
            <a:r>
              <a:rPr lang="en-US" dirty="0">
                <a:solidFill>
                  <a:schemeClr val="accent1">
                    <a:lumMod val="75000"/>
                  </a:schemeClr>
                </a:solidFill>
              </a:rPr>
              <a:t> con </a:t>
            </a:r>
            <a:r>
              <a:rPr lang="en-US" dirty="0" err="1">
                <a:solidFill>
                  <a:schemeClr val="accent1">
                    <a:lumMod val="75000"/>
                  </a:schemeClr>
                </a:solidFill>
              </a:rPr>
              <a:t>decreto</a:t>
            </a:r>
            <a:r>
              <a:rPr lang="en-US" dirty="0">
                <a:solidFill>
                  <a:schemeClr val="accent1">
                    <a:lumMod val="75000"/>
                  </a:schemeClr>
                </a:solidFill>
              </a:rPr>
              <a:t> </a:t>
            </a:r>
            <a:r>
              <a:rPr lang="en-US" dirty="0" err="1">
                <a:solidFill>
                  <a:schemeClr val="accent1">
                    <a:lumMod val="75000"/>
                  </a:schemeClr>
                </a:solidFill>
              </a:rPr>
              <a:t>motivato</a:t>
            </a:r>
            <a:r>
              <a:rPr lang="en-US" dirty="0">
                <a:solidFill>
                  <a:schemeClr val="accent1">
                    <a:lumMod val="75000"/>
                  </a:schemeClr>
                </a:solidFill>
              </a:rPr>
              <a:t> del </a:t>
            </a:r>
            <a:r>
              <a:rPr lang="en-US" dirty="0" err="1">
                <a:solidFill>
                  <a:schemeClr val="accent1">
                    <a:lumMod val="75000"/>
                  </a:schemeClr>
                </a:solidFill>
              </a:rPr>
              <a:t>tribunale</a:t>
            </a:r>
            <a:r>
              <a:rPr lang="en-US" dirty="0">
                <a:solidFill>
                  <a:schemeClr val="accent1">
                    <a:lumMod val="75000"/>
                  </a:schemeClr>
                </a:solidFill>
              </a:rPr>
              <a:t>, </a:t>
            </a:r>
            <a:r>
              <a:rPr lang="en-US" dirty="0" err="1">
                <a:solidFill>
                  <a:schemeClr val="accent1">
                    <a:lumMod val="75000"/>
                  </a:schemeClr>
                </a:solidFill>
              </a:rPr>
              <a:t>su</a:t>
            </a:r>
            <a:r>
              <a:rPr lang="en-US" dirty="0">
                <a:solidFill>
                  <a:schemeClr val="accent1">
                    <a:lumMod val="75000"/>
                  </a:schemeClr>
                </a:solidFill>
              </a:rPr>
              <a:t> </a:t>
            </a:r>
            <a:r>
              <a:rPr lang="en-US" dirty="0" err="1">
                <a:solidFill>
                  <a:schemeClr val="accent1">
                    <a:lumMod val="75000"/>
                  </a:schemeClr>
                </a:solidFill>
              </a:rPr>
              <a:t>richiesta</a:t>
            </a:r>
            <a:r>
              <a:rPr lang="en-US" dirty="0">
                <a:solidFill>
                  <a:schemeClr val="accent1">
                    <a:lumMod val="75000"/>
                  </a:schemeClr>
                </a:solidFill>
              </a:rPr>
              <a:t> del </a:t>
            </a:r>
            <a:r>
              <a:rPr lang="en-US" dirty="0" err="1">
                <a:solidFill>
                  <a:schemeClr val="accent1">
                    <a:lumMod val="75000"/>
                  </a:schemeClr>
                </a:solidFill>
              </a:rPr>
              <a:t>liquidatore</a:t>
            </a:r>
            <a:r>
              <a:rPr lang="en-US" dirty="0">
                <a:solidFill>
                  <a:schemeClr val="accent1">
                    <a:lumMod val="75000"/>
                  </a:schemeClr>
                </a:solidFill>
              </a:rPr>
              <a:t>, del </a:t>
            </a:r>
            <a:r>
              <a:rPr lang="en-US" dirty="0" err="1">
                <a:solidFill>
                  <a:schemeClr val="accent1">
                    <a:lumMod val="75000"/>
                  </a:schemeClr>
                </a:solidFill>
              </a:rPr>
              <a:t>debitore</a:t>
            </a:r>
            <a:r>
              <a:rPr lang="en-US" dirty="0">
                <a:solidFill>
                  <a:schemeClr val="accent1">
                    <a:lumMod val="75000"/>
                  </a:schemeClr>
                </a:solidFill>
              </a:rPr>
              <a:t> o </a:t>
            </a:r>
            <a:r>
              <a:rPr lang="en-US" dirty="0" err="1">
                <a:solidFill>
                  <a:schemeClr val="accent1">
                    <a:lumMod val="75000"/>
                  </a:schemeClr>
                </a:solidFill>
              </a:rPr>
              <a:t>d’ufficio</a:t>
            </a:r>
            <a:r>
              <a:rPr lang="en-US"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dirty="0">
                <a:solidFill>
                  <a:schemeClr val="accent1">
                    <a:lumMod val="75000"/>
                  </a:schemeClr>
                </a:solidFill>
              </a:rPr>
              <a:t>Il </a:t>
            </a:r>
            <a:r>
              <a:rPr lang="en-US" dirty="0" err="1">
                <a:solidFill>
                  <a:schemeClr val="accent1">
                    <a:lumMod val="75000"/>
                  </a:schemeClr>
                </a:solidFill>
              </a:rPr>
              <a:t>liquidatore</a:t>
            </a:r>
            <a:r>
              <a:rPr lang="en-US" dirty="0">
                <a:solidFill>
                  <a:schemeClr val="accent1">
                    <a:lumMod val="75000"/>
                  </a:schemeClr>
                </a:solidFill>
              </a:rPr>
              <a:t> </a:t>
            </a:r>
            <a:r>
              <a:rPr lang="en-US" dirty="0" err="1">
                <a:solidFill>
                  <a:schemeClr val="accent1">
                    <a:lumMod val="75000"/>
                  </a:schemeClr>
                </a:solidFill>
              </a:rPr>
              <a:t>presenta</a:t>
            </a:r>
            <a:r>
              <a:rPr lang="en-US" dirty="0">
                <a:solidFill>
                  <a:schemeClr val="accent1">
                    <a:lumMod val="75000"/>
                  </a:schemeClr>
                </a:solidFill>
              </a:rPr>
              <a:t> </a:t>
            </a:r>
            <a:r>
              <a:rPr lang="en-US" dirty="0" err="1">
                <a:solidFill>
                  <a:schemeClr val="accent1">
                    <a:lumMod val="75000"/>
                  </a:schemeClr>
                </a:solidFill>
              </a:rPr>
              <a:t>una</a:t>
            </a:r>
            <a:r>
              <a:rPr lang="en-US" dirty="0">
                <a:solidFill>
                  <a:schemeClr val="accent1">
                    <a:lumMod val="75000"/>
                  </a:schemeClr>
                </a:solidFill>
              </a:rPr>
              <a:t> </a:t>
            </a:r>
            <a:r>
              <a:rPr lang="en-US" dirty="0" err="1">
                <a:solidFill>
                  <a:schemeClr val="accent1">
                    <a:lumMod val="75000"/>
                  </a:schemeClr>
                </a:solidFill>
              </a:rPr>
              <a:t>relazione</a:t>
            </a:r>
            <a:r>
              <a:rPr lang="en-US" dirty="0">
                <a:solidFill>
                  <a:schemeClr val="accent1">
                    <a:lumMod val="75000"/>
                  </a:schemeClr>
                </a:solidFill>
              </a:rPr>
              <a:t> </a:t>
            </a:r>
            <a:r>
              <a:rPr lang="en-US" dirty="0" err="1">
                <a:solidFill>
                  <a:schemeClr val="accent1">
                    <a:lumMod val="75000"/>
                  </a:schemeClr>
                </a:solidFill>
              </a:rPr>
              <a:t>su</a:t>
            </a:r>
            <a:r>
              <a:rPr lang="en-US" dirty="0">
                <a:solidFill>
                  <a:schemeClr val="accent1">
                    <a:lumMod val="75000"/>
                  </a:schemeClr>
                </a:solidFill>
              </a:rPr>
              <a:t> tutti </a:t>
            </a:r>
            <a:r>
              <a:rPr lang="en-US" dirty="0" err="1">
                <a:solidFill>
                  <a:schemeClr val="accent1">
                    <a:lumMod val="75000"/>
                  </a:schemeClr>
                </a:solidFill>
              </a:rPr>
              <a:t>i</a:t>
            </a:r>
            <a:r>
              <a:rPr lang="en-US" dirty="0">
                <a:solidFill>
                  <a:schemeClr val="accent1">
                    <a:lumMod val="75000"/>
                  </a:schemeClr>
                </a:solidFill>
              </a:rPr>
              <a:t> </a:t>
            </a:r>
            <a:r>
              <a:rPr lang="en-US" dirty="0" err="1">
                <a:solidFill>
                  <a:schemeClr val="accent1">
                    <a:lumMod val="75000"/>
                  </a:schemeClr>
                </a:solidFill>
              </a:rPr>
              <a:t>fatti</a:t>
            </a:r>
            <a:r>
              <a:rPr lang="en-US" dirty="0">
                <a:solidFill>
                  <a:schemeClr val="accent1">
                    <a:lumMod val="75000"/>
                  </a:schemeClr>
                </a:solidFill>
              </a:rPr>
              <a:t> </a:t>
            </a:r>
            <a:r>
              <a:rPr lang="en-US" dirty="0" err="1">
                <a:solidFill>
                  <a:schemeClr val="accent1">
                    <a:lumMod val="75000"/>
                  </a:schemeClr>
                </a:solidFill>
              </a:rPr>
              <a:t>rilevanti</a:t>
            </a:r>
            <a:r>
              <a:rPr lang="en-US" dirty="0">
                <a:solidFill>
                  <a:schemeClr val="accent1">
                    <a:lumMod val="75000"/>
                  </a:schemeClr>
                </a:solidFill>
              </a:rPr>
              <a:t> per </a:t>
            </a:r>
            <a:r>
              <a:rPr lang="en-US" dirty="0" err="1">
                <a:solidFill>
                  <a:schemeClr val="accent1">
                    <a:lumMod val="75000"/>
                  </a:schemeClr>
                </a:solidFill>
              </a:rPr>
              <a:t>l’esdebitazione</a:t>
            </a:r>
            <a:r>
              <a:rPr lang="en-US"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dirty="0">
                <a:solidFill>
                  <a:schemeClr val="accent1">
                    <a:lumMod val="75000"/>
                  </a:schemeClr>
                </a:solidFill>
              </a:rPr>
              <a:t>Con il </a:t>
            </a:r>
            <a:r>
              <a:rPr lang="en-US" dirty="0" err="1">
                <a:solidFill>
                  <a:schemeClr val="accent1">
                    <a:lumMod val="75000"/>
                  </a:schemeClr>
                </a:solidFill>
              </a:rPr>
              <a:t>decreto</a:t>
            </a:r>
            <a:r>
              <a:rPr lang="en-US" dirty="0">
                <a:solidFill>
                  <a:schemeClr val="accent1">
                    <a:lumMod val="75000"/>
                  </a:schemeClr>
                </a:solidFill>
              </a:rPr>
              <a:t> di </a:t>
            </a:r>
            <a:r>
              <a:rPr lang="en-US" dirty="0" err="1">
                <a:solidFill>
                  <a:schemeClr val="accent1">
                    <a:lumMod val="75000"/>
                  </a:schemeClr>
                </a:solidFill>
              </a:rPr>
              <a:t>chiusura</a:t>
            </a:r>
            <a:r>
              <a:rPr lang="en-US" dirty="0">
                <a:solidFill>
                  <a:schemeClr val="accent1">
                    <a:lumMod val="75000"/>
                  </a:schemeClr>
                </a:solidFill>
              </a:rPr>
              <a:t>, il </a:t>
            </a:r>
            <a:r>
              <a:rPr lang="en-US" dirty="0" err="1">
                <a:solidFill>
                  <a:schemeClr val="accent1">
                    <a:lumMod val="75000"/>
                  </a:schemeClr>
                </a:solidFill>
              </a:rPr>
              <a:t>giudice</a:t>
            </a:r>
            <a:r>
              <a:rPr lang="en-US" dirty="0">
                <a:solidFill>
                  <a:schemeClr val="accent1">
                    <a:lumMod val="75000"/>
                  </a:schemeClr>
                </a:solidFill>
              </a:rPr>
              <a:t> </a:t>
            </a:r>
            <a:r>
              <a:rPr lang="en-US" dirty="0" err="1">
                <a:solidFill>
                  <a:schemeClr val="accent1">
                    <a:lumMod val="75000"/>
                  </a:schemeClr>
                </a:solidFill>
              </a:rPr>
              <a:t>autorizza</a:t>
            </a:r>
            <a:r>
              <a:rPr lang="en-US" dirty="0">
                <a:solidFill>
                  <a:schemeClr val="accent1">
                    <a:lumMod val="75000"/>
                  </a:schemeClr>
                </a:solidFill>
              </a:rPr>
              <a:t> il </a:t>
            </a:r>
            <a:r>
              <a:rPr lang="en-US" dirty="0" err="1">
                <a:solidFill>
                  <a:schemeClr val="accent1">
                    <a:lumMod val="75000"/>
                  </a:schemeClr>
                </a:solidFill>
              </a:rPr>
              <a:t>pagamento</a:t>
            </a:r>
            <a:r>
              <a:rPr lang="en-US" dirty="0">
                <a:solidFill>
                  <a:schemeClr val="accent1">
                    <a:lumMod val="75000"/>
                  </a:schemeClr>
                </a:solidFill>
              </a:rPr>
              <a:t> del </a:t>
            </a:r>
            <a:r>
              <a:rPr lang="en-US" dirty="0" err="1">
                <a:solidFill>
                  <a:schemeClr val="accent1">
                    <a:lumMod val="75000"/>
                  </a:schemeClr>
                </a:solidFill>
              </a:rPr>
              <a:t>compenso</a:t>
            </a:r>
            <a:r>
              <a:rPr lang="en-US" dirty="0">
                <a:solidFill>
                  <a:schemeClr val="accent1">
                    <a:lumMod val="75000"/>
                  </a:schemeClr>
                </a:solidFill>
              </a:rPr>
              <a:t> al </a:t>
            </a:r>
            <a:r>
              <a:rPr lang="en-US" dirty="0" err="1">
                <a:solidFill>
                  <a:schemeClr val="accent1">
                    <a:lumMod val="75000"/>
                  </a:schemeClr>
                </a:solidFill>
              </a:rPr>
              <a:t>liquidatore</a:t>
            </a:r>
            <a:r>
              <a:rPr lang="en-US" dirty="0">
                <a:solidFill>
                  <a:schemeClr val="accent1">
                    <a:lumMod val="75000"/>
                  </a:schemeClr>
                </a:solidFill>
              </a:rPr>
              <a:t> e lo </a:t>
            </a:r>
            <a:r>
              <a:rPr lang="en-US" dirty="0" err="1">
                <a:solidFill>
                  <a:schemeClr val="accent1">
                    <a:lumMod val="75000"/>
                  </a:schemeClr>
                </a:solidFill>
              </a:rPr>
              <a:t>svincolo</a:t>
            </a:r>
            <a:r>
              <a:rPr lang="en-US" dirty="0">
                <a:solidFill>
                  <a:schemeClr val="accent1">
                    <a:lumMod val="75000"/>
                  </a:schemeClr>
                </a:solidFill>
              </a:rPr>
              <a:t> </a:t>
            </a:r>
            <a:r>
              <a:rPr lang="en-US" dirty="0" err="1">
                <a:solidFill>
                  <a:schemeClr val="accent1">
                    <a:lumMod val="75000"/>
                  </a:schemeClr>
                </a:solidFill>
              </a:rPr>
              <a:t>delle</a:t>
            </a:r>
            <a:r>
              <a:rPr lang="en-US" dirty="0">
                <a:solidFill>
                  <a:schemeClr val="accent1">
                    <a:lumMod val="75000"/>
                  </a:schemeClr>
                </a:solidFill>
              </a:rPr>
              <a:t> </a:t>
            </a:r>
            <a:r>
              <a:rPr lang="en-US" dirty="0" err="1">
                <a:solidFill>
                  <a:schemeClr val="accent1">
                    <a:lumMod val="75000"/>
                  </a:schemeClr>
                </a:solidFill>
              </a:rPr>
              <a:t>somme</a:t>
            </a:r>
            <a:r>
              <a:rPr lang="en-US" dirty="0">
                <a:solidFill>
                  <a:schemeClr val="accent1">
                    <a:lumMod val="75000"/>
                  </a:schemeClr>
                </a:solidFill>
              </a:rPr>
              <a:t> </a:t>
            </a:r>
            <a:r>
              <a:rPr lang="en-US" dirty="0" err="1">
                <a:solidFill>
                  <a:schemeClr val="accent1">
                    <a:lumMod val="75000"/>
                  </a:schemeClr>
                </a:solidFill>
              </a:rPr>
              <a:t>accantonate</a:t>
            </a:r>
            <a:r>
              <a:rPr lang="en-US"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dirty="0">
                <a:solidFill>
                  <a:schemeClr val="accent1">
                    <a:lumMod val="75000"/>
                  </a:schemeClr>
                </a:solidFill>
              </a:rPr>
              <a:t>I </a:t>
            </a:r>
            <a:r>
              <a:rPr lang="en-US" dirty="0" err="1">
                <a:solidFill>
                  <a:schemeClr val="accent1">
                    <a:lumMod val="75000"/>
                  </a:schemeClr>
                </a:solidFill>
              </a:rPr>
              <a:t>creditori</a:t>
            </a:r>
            <a:r>
              <a:rPr lang="en-US" dirty="0">
                <a:solidFill>
                  <a:schemeClr val="accent1">
                    <a:lumMod val="75000"/>
                  </a:schemeClr>
                </a:solidFill>
              </a:rPr>
              <a:t> </a:t>
            </a:r>
            <a:r>
              <a:rPr lang="en-US" dirty="0" err="1">
                <a:solidFill>
                  <a:schemeClr val="accent1">
                    <a:lumMod val="75000"/>
                  </a:schemeClr>
                </a:solidFill>
              </a:rPr>
              <a:t>che</a:t>
            </a:r>
            <a:r>
              <a:rPr lang="en-US" dirty="0">
                <a:solidFill>
                  <a:schemeClr val="accent1">
                    <a:lumMod val="75000"/>
                  </a:schemeClr>
                </a:solidFill>
              </a:rPr>
              <a:t> </a:t>
            </a:r>
            <a:r>
              <a:rPr lang="en-US" dirty="0" err="1">
                <a:solidFill>
                  <a:schemeClr val="accent1">
                    <a:lumMod val="75000"/>
                  </a:schemeClr>
                </a:solidFill>
              </a:rPr>
              <a:t>vantano</a:t>
            </a:r>
            <a:r>
              <a:rPr lang="en-US" dirty="0">
                <a:solidFill>
                  <a:schemeClr val="accent1">
                    <a:lumMod val="75000"/>
                  </a:schemeClr>
                </a:solidFill>
              </a:rPr>
              <a:t> </a:t>
            </a:r>
            <a:r>
              <a:rPr lang="en-US" dirty="0" err="1">
                <a:solidFill>
                  <a:schemeClr val="accent1">
                    <a:lumMod val="75000"/>
                  </a:schemeClr>
                </a:solidFill>
              </a:rPr>
              <a:t>diritti</a:t>
            </a:r>
            <a:r>
              <a:rPr lang="en-US" dirty="0">
                <a:solidFill>
                  <a:schemeClr val="accent1">
                    <a:lumMod val="75000"/>
                  </a:schemeClr>
                </a:solidFill>
              </a:rPr>
              <a:t> </a:t>
            </a:r>
            <a:r>
              <a:rPr lang="en-US" dirty="0" err="1">
                <a:solidFill>
                  <a:schemeClr val="accent1">
                    <a:lumMod val="75000"/>
                  </a:schemeClr>
                </a:solidFill>
              </a:rPr>
              <a:t>sorti</a:t>
            </a:r>
            <a:r>
              <a:rPr lang="en-US" dirty="0">
                <a:solidFill>
                  <a:schemeClr val="accent1">
                    <a:lumMod val="75000"/>
                  </a:schemeClr>
                </a:solidFill>
              </a:rPr>
              <a:t> dopo la </a:t>
            </a:r>
            <a:r>
              <a:rPr lang="en-US" dirty="0" err="1">
                <a:solidFill>
                  <a:schemeClr val="accent1">
                    <a:lumMod val="75000"/>
                  </a:schemeClr>
                </a:solidFill>
              </a:rPr>
              <a:t>pubblicazione</a:t>
            </a:r>
            <a:r>
              <a:rPr lang="en-US" dirty="0">
                <a:solidFill>
                  <a:schemeClr val="accent1">
                    <a:lumMod val="75000"/>
                  </a:schemeClr>
                </a:solidFill>
              </a:rPr>
              <a:t> </a:t>
            </a:r>
            <a:r>
              <a:rPr lang="en-US" dirty="0" err="1">
                <a:solidFill>
                  <a:schemeClr val="accent1">
                    <a:lumMod val="75000"/>
                  </a:schemeClr>
                </a:solidFill>
              </a:rPr>
              <a:t>dell’apertura</a:t>
            </a:r>
            <a:r>
              <a:rPr lang="en-US" dirty="0">
                <a:solidFill>
                  <a:schemeClr val="accent1">
                    <a:lumMod val="75000"/>
                  </a:schemeClr>
                </a:solidFill>
              </a:rPr>
              <a:t> </a:t>
            </a:r>
            <a:r>
              <a:rPr lang="en-US" dirty="0" err="1">
                <a:solidFill>
                  <a:schemeClr val="accent1">
                    <a:lumMod val="75000"/>
                  </a:schemeClr>
                </a:solidFill>
              </a:rPr>
              <a:t>della</a:t>
            </a:r>
            <a:r>
              <a:rPr lang="en-US" dirty="0">
                <a:solidFill>
                  <a:schemeClr val="accent1">
                    <a:lumMod val="75000"/>
                  </a:schemeClr>
                </a:solidFill>
              </a:rPr>
              <a:t> </a:t>
            </a:r>
            <a:r>
              <a:rPr lang="en-US" dirty="0" err="1">
                <a:solidFill>
                  <a:schemeClr val="accent1">
                    <a:lumMod val="75000"/>
                  </a:schemeClr>
                </a:solidFill>
              </a:rPr>
              <a:t>liquidazione</a:t>
            </a:r>
            <a:r>
              <a:rPr lang="en-US" dirty="0">
                <a:solidFill>
                  <a:schemeClr val="accent1">
                    <a:lumMod val="75000"/>
                  </a:schemeClr>
                </a:solidFill>
              </a:rPr>
              <a:t> non </a:t>
            </a:r>
            <a:r>
              <a:rPr lang="en-US" dirty="0" err="1">
                <a:solidFill>
                  <a:schemeClr val="accent1">
                    <a:lumMod val="75000"/>
                  </a:schemeClr>
                </a:solidFill>
              </a:rPr>
              <a:t>possono</a:t>
            </a:r>
            <a:r>
              <a:rPr lang="en-US" dirty="0">
                <a:solidFill>
                  <a:schemeClr val="accent1">
                    <a:lumMod val="75000"/>
                  </a:schemeClr>
                </a:solidFill>
              </a:rPr>
              <a:t> </a:t>
            </a:r>
            <a:r>
              <a:rPr lang="en-US" dirty="0" err="1">
                <a:solidFill>
                  <a:schemeClr val="accent1">
                    <a:lumMod val="75000"/>
                  </a:schemeClr>
                </a:solidFill>
              </a:rPr>
              <a:t>avviare</a:t>
            </a:r>
            <a:r>
              <a:rPr lang="en-US" dirty="0">
                <a:solidFill>
                  <a:schemeClr val="accent1">
                    <a:lumMod val="75000"/>
                  </a:schemeClr>
                </a:solidFill>
              </a:rPr>
              <a:t> </a:t>
            </a:r>
            <a:r>
              <a:rPr lang="en-US" dirty="0" err="1">
                <a:solidFill>
                  <a:schemeClr val="accent1">
                    <a:lumMod val="75000"/>
                  </a:schemeClr>
                </a:solidFill>
              </a:rPr>
              <a:t>azioni</a:t>
            </a:r>
            <a:r>
              <a:rPr lang="en-US" dirty="0">
                <a:solidFill>
                  <a:schemeClr val="accent1">
                    <a:lumMod val="75000"/>
                  </a:schemeClr>
                </a:solidFill>
              </a:rPr>
              <a:t> </a:t>
            </a:r>
            <a:r>
              <a:rPr lang="en-US" dirty="0" err="1">
                <a:solidFill>
                  <a:schemeClr val="accent1">
                    <a:lumMod val="75000"/>
                  </a:schemeClr>
                </a:solidFill>
              </a:rPr>
              <a:t>esecutive</a:t>
            </a:r>
            <a:r>
              <a:rPr lang="en-US" dirty="0">
                <a:solidFill>
                  <a:schemeClr val="accent1">
                    <a:lumMod val="75000"/>
                  </a:schemeClr>
                </a:solidFill>
              </a:rPr>
              <a:t> sui </a:t>
            </a:r>
            <a:r>
              <a:rPr lang="en-US" dirty="0" err="1">
                <a:solidFill>
                  <a:schemeClr val="accent1">
                    <a:lumMod val="75000"/>
                  </a:schemeClr>
                </a:solidFill>
              </a:rPr>
              <a:t>beni</a:t>
            </a:r>
            <a:r>
              <a:rPr lang="en-US" dirty="0">
                <a:solidFill>
                  <a:schemeClr val="accent1">
                    <a:lumMod val="75000"/>
                  </a:schemeClr>
                </a:solidFill>
              </a:rPr>
              <a:t> </a:t>
            </a:r>
            <a:r>
              <a:rPr lang="en-US" dirty="0" err="1">
                <a:solidFill>
                  <a:schemeClr val="accent1">
                    <a:lumMod val="75000"/>
                  </a:schemeClr>
                </a:solidFill>
              </a:rPr>
              <a:t>oggetto</a:t>
            </a:r>
            <a:r>
              <a:rPr lang="en-US" dirty="0">
                <a:solidFill>
                  <a:schemeClr val="accent1">
                    <a:lumMod val="75000"/>
                  </a:schemeClr>
                </a:solidFill>
              </a:rPr>
              <a:t> </a:t>
            </a:r>
            <a:r>
              <a:rPr lang="en-US" dirty="0" err="1">
                <a:solidFill>
                  <a:schemeClr val="accent1">
                    <a:lumMod val="75000"/>
                  </a:schemeClr>
                </a:solidFill>
              </a:rPr>
              <a:t>della</a:t>
            </a:r>
            <a:r>
              <a:rPr lang="en-US" dirty="0">
                <a:solidFill>
                  <a:schemeClr val="accent1">
                    <a:lumMod val="75000"/>
                  </a:schemeClr>
                </a:solidFill>
              </a:rPr>
              <a:t> </a:t>
            </a:r>
            <a:r>
              <a:rPr lang="en-US" dirty="0" err="1">
                <a:solidFill>
                  <a:schemeClr val="accent1">
                    <a:lumMod val="75000"/>
                  </a:schemeClr>
                </a:solidFill>
              </a:rPr>
              <a:t>procedura</a:t>
            </a:r>
            <a:r>
              <a:rPr lang="en-US" dirty="0">
                <a:solidFill>
                  <a:schemeClr val="accent1">
                    <a:lumMod val="75000"/>
                  </a:schemeClr>
                </a:solidFill>
              </a:rPr>
              <a:t>.</a:t>
            </a:r>
          </a:p>
          <a:p>
            <a:pPr marL="457200" indent="-228600" defTabSz="914400">
              <a:lnSpc>
                <a:spcPct val="90000"/>
              </a:lnSpc>
              <a:buFont typeface="Arial" panose="020B0604020202020204" pitchFamily="34" charset="0"/>
              <a:buChar char="•"/>
            </a:pPr>
            <a:endParaRPr lang="en-US" sz="2200" dirty="0">
              <a:solidFill>
                <a:schemeClr val="accent1">
                  <a:lumMod val="75000"/>
                </a:schemeClr>
              </a:solidFill>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26</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938428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498848" y="479493"/>
            <a:ext cx="68549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kern="1200" cap="all" dirty="0">
                <a:solidFill>
                  <a:srgbClr val="C00000"/>
                </a:solidFill>
                <a:latin typeface="+mj-lt"/>
                <a:ea typeface="+mj-ea"/>
                <a:cs typeface="+mj-cs"/>
              </a:rPr>
              <a:t>Le procedure “</a:t>
            </a:r>
            <a:r>
              <a:rPr lang="en-US" b="1" kern="1200" cap="all" dirty="0" err="1">
                <a:solidFill>
                  <a:srgbClr val="C00000"/>
                </a:solidFill>
                <a:latin typeface="+mj-lt"/>
                <a:ea typeface="+mj-ea"/>
                <a:cs typeface="+mj-cs"/>
              </a:rPr>
              <a:t>familiari</a:t>
            </a:r>
            <a:r>
              <a:rPr lang="en-US" b="1" kern="1200" cap="all" dirty="0">
                <a:solidFill>
                  <a:srgbClr val="C00000"/>
                </a:solidFill>
                <a:latin typeface="+mj-lt"/>
                <a:ea typeface="+mj-ea"/>
                <a:cs typeface="+mj-cs"/>
              </a:rPr>
              <a:t>”</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2AB00A6F-B831-B612-F784-F53E668164DB}"/>
              </a:ext>
            </a:extLst>
          </p:cNvPr>
          <p:cNvPicPr>
            <a:picLocks noChangeAspect="1"/>
          </p:cNvPicPr>
          <p:nvPr/>
        </p:nvPicPr>
        <p:blipFill>
          <a:blip r:embed="rId2"/>
          <a:srcRect l="19903" t="14629" r="22036" b="20982"/>
          <a:stretch>
            <a:fillRect/>
          </a:stretch>
        </p:blipFill>
        <p:spPr>
          <a:xfrm>
            <a:off x="703182" y="1316736"/>
            <a:ext cx="4216835" cy="467642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4224528" y="1885804"/>
            <a:ext cx="7461504" cy="4676422"/>
          </a:xfrm>
        </p:spPr>
        <p:txBody>
          <a:bodyPr vert="horz" lIns="91440" tIns="45720" rIns="91440" bIns="45720" rtlCol="0">
            <a:normAutofit fontScale="92500" lnSpcReduction="10000"/>
          </a:bodyPr>
          <a:lstStyle/>
          <a:p>
            <a:pPr marL="457200" indent="-228600" defTabSz="914400">
              <a:lnSpc>
                <a:spcPct val="90000"/>
              </a:lnSpc>
              <a:buFont typeface="Arial" panose="020B0604020202020204" pitchFamily="34" charset="0"/>
              <a:buChar char="•"/>
            </a:pPr>
            <a:r>
              <a:rPr lang="en-US" sz="2400" dirty="0">
                <a:solidFill>
                  <a:schemeClr val="accent1">
                    <a:lumMod val="75000"/>
                  </a:schemeClr>
                </a:solidFill>
              </a:rPr>
              <a:t>I </a:t>
            </a:r>
            <a:r>
              <a:rPr lang="en-US" sz="2400" dirty="0" err="1">
                <a:solidFill>
                  <a:schemeClr val="accent1">
                    <a:lumMod val="75000"/>
                  </a:schemeClr>
                </a:solidFill>
              </a:rPr>
              <a:t>membri</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stessa</a:t>
            </a:r>
            <a:r>
              <a:rPr lang="en-US" sz="2400" dirty="0">
                <a:solidFill>
                  <a:schemeClr val="accent1">
                    <a:lumMod val="75000"/>
                  </a:schemeClr>
                </a:solidFill>
              </a:rPr>
              <a:t> </a:t>
            </a:r>
            <a:r>
              <a:rPr lang="en-US" sz="2400" u="sng" dirty="0" err="1">
                <a:solidFill>
                  <a:schemeClr val="accent1">
                    <a:lumMod val="75000"/>
                  </a:schemeClr>
                </a:solidFill>
                <a:hlinkClick r:id="rId3" tooltip="Dizionario Giuridico: Famiglia">
                  <a:extLst>
                    <a:ext uri="{A12FA001-AC4F-418D-AE19-62706E023703}">
                      <ahyp:hlinkClr xmlns:ahyp="http://schemas.microsoft.com/office/drawing/2018/hyperlinkcolor" val="tx"/>
                    </a:ext>
                  </a:extLst>
                </a:hlinkClick>
              </a:rPr>
              <a:t>famiglia</a:t>
            </a:r>
            <a:r>
              <a:rPr lang="en-US" sz="2400" dirty="0">
                <a:solidFill>
                  <a:schemeClr val="accent1">
                    <a:lumMod val="75000"/>
                  </a:schemeClr>
                </a:solidFill>
              </a:rPr>
              <a:t> </a:t>
            </a:r>
            <a:r>
              <a:rPr lang="en-US" sz="2400" dirty="0" err="1">
                <a:solidFill>
                  <a:schemeClr val="accent1">
                    <a:lumMod val="75000"/>
                  </a:schemeClr>
                </a:solidFill>
              </a:rPr>
              <a:t>possono</a:t>
            </a:r>
            <a:r>
              <a:rPr lang="en-US" sz="2400" dirty="0">
                <a:solidFill>
                  <a:schemeClr val="accent1">
                    <a:lumMod val="75000"/>
                  </a:schemeClr>
                </a:solidFill>
              </a:rPr>
              <a:t> </a:t>
            </a:r>
            <a:r>
              <a:rPr lang="en-US" sz="2400" dirty="0" err="1">
                <a:solidFill>
                  <a:schemeClr val="accent1">
                    <a:lumMod val="75000"/>
                  </a:schemeClr>
                </a:solidFill>
              </a:rPr>
              <a:t>presentare</a:t>
            </a:r>
            <a:r>
              <a:rPr lang="en-US" sz="2400" dirty="0">
                <a:solidFill>
                  <a:schemeClr val="accent1">
                    <a:lumMod val="75000"/>
                  </a:schemeClr>
                </a:solidFill>
              </a:rPr>
              <a:t> un </a:t>
            </a:r>
            <a:r>
              <a:rPr lang="en-US" sz="2400" dirty="0" err="1">
                <a:solidFill>
                  <a:schemeClr val="accent1">
                    <a:lumMod val="75000"/>
                  </a:schemeClr>
                </a:solidFill>
              </a:rPr>
              <a:t>unico</a:t>
            </a:r>
            <a:r>
              <a:rPr lang="en-US" sz="2400" dirty="0">
                <a:solidFill>
                  <a:schemeClr val="accent1">
                    <a:lumMod val="75000"/>
                  </a:schemeClr>
                </a:solidFill>
              </a:rPr>
              <a:t> </a:t>
            </a:r>
            <a:r>
              <a:rPr lang="en-US" sz="2400" dirty="0" err="1">
                <a:solidFill>
                  <a:schemeClr val="accent1">
                    <a:lumMod val="75000"/>
                  </a:schemeClr>
                </a:solidFill>
              </a:rPr>
              <a:t>progetto</a:t>
            </a:r>
            <a:r>
              <a:rPr lang="en-US" sz="2400" dirty="0">
                <a:solidFill>
                  <a:schemeClr val="accent1">
                    <a:lumMod val="75000"/>
                  </a:schemeClr>
                </a:solidFill>
              </a:rPr>
              <a:t> di </a:t>
            </a:r>
            <a:r>
              <a:rPr lang="en-US" sz="2400" dirty="0" err="1">
                <a:solidFill>
                  <a:schemeClr val="accent1">
                    <a:lumMod val="75000"/>
                  </a:schemeClr>
                </a:solidFill>
              </a:rPr>
              <a:t>risoluzione</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crisi</a:t>
            </a:r>
            <a:r>
              <a:rPr lang="en-US" sz="2400" dirty="0">
                <a:solidFill>
                  <a:schemeClr val="accent1">
                    <a:lumMod val="75000"/>
                  </a:schemeClr>
                </a:solidFill>
              </a:rPr>
              <a:t> da </a:t>
            </a:r>
            <a:r>
              <a:rPr lang="en-US" sz="2400" dirty="0" err="1">
                <a:solidFill>
                  <a:schemeClr val="accent1">
                    <a:lumMod val="75000"/>
                  </a:schemeClr>
                </a:solidFill>
              </a:rPr>
              <a:t>sovraindebitamento</a:t>
            </a:r>
            <a:r>
              <a:rPr lang="en-US" sz="2400" dirty="0">
                <a:solidFill>
                  <a:schemeClr val="accent1">
                    <a:lumMod val="75000"/>
                  </a:schemeClr>
                </a:solidFill>
              </a:rPr>
              <a:t> </a:t>
            </a:r>
            <a:r>
              <a:rPr lang="en-US" sz="2400" dirty="0" err="1">
                <a:solidFill>
                  <a:schemeClr val="accent1">
                    <a:lumMod val="75000"/>
                  </a:schemeClr>
                </a:solidFill>
              </a:rPr>
              <a:t>quando</a:t>
            </a:r>
            <a:r>
              <a:rPr lang="en-US" sz="2400" dirty="0">
                <a:solidFill>
                  <a:schemeClr val="accent1">
                    <a:lumMod val="75000"/>
                  </a:schemeClr>
                </a:solidFill>
              </a:rPr>
              <a:t> </a:t>
            </a:r>
            <a:r>
              <a:rPr lang="en-US" sz="2400" dirty="0" err="1">
                <a:solidFill>
                  <a:schemeClr val="accent1">
                    <a:lumMod val="75000"/>
                  </a:schemeClr>
                </a:solidFill>
              </a:rPr>
              <a:t>sono</a:t>
            </a:r>
            <a:r>
              <a:rPr lang="en-US" sz="2400" dirty="0">
                <a:solidFill>
                  <a:schemeClr val="accent1">
                    <a:lumMod val="75000"/>
                  </a:schemeClr>
                </a:solidFill>
              </a:rPr>
              <a:t> </a:t>
            </a:r>
            <a:r>
              <a:rPr lang="en-US" sz="2400" dirty="0" err="1">
                <a:solidFill>
                  <a:schemeClr val="accent1">
                    <a:lumMod val="75000"/>
                  </a:schemeClr>
                </a:solidFill>
              </a:rPr>
              <a:t>conviventi</a:t>
            </a:r>
            <a:r>
              <a:rPr lang="en-US" sz="2400" dirty="0">
                <a:solidFill>
                  <a:schemeClr val="accent1">
                    <a:lumMod val="75000"/>
                  </a:schemeClr>
                </a:solidFill>
              </a:rPr>
              <a:t> o </a:t>
            </a:r>
            <a:r>
              <a:rPr lang="en-US" sz="2400" dirty="0" err="1">
                <a:solidFill>
                  <a:schemeClr val="accent1">
                    <a:lumMod val="75000"/>
                  </a:schemeClr>
                </a:solidFill>
              </a:rPr>
              <a:t>quando</a:t>
            </a:r>
            <a:r>
              <a:rPr lang="en-US" sz="2400" dirty="0">
                <a:solidFill>
                  <a:schemeClr val="accent1">
                    <a:lumMod val="75000"/>
                  </a:schemeClr>
                </a:solidFill>
              </a:rPr>
              <a:t> il </a:t>
            </a:r>
            <a:r>
              <a:rPr lang="en-US" sz="2400" dirty="0" err="1">
                <a:solidFill>
                  <a:schemeClr val="accent1">
                    <a:lumMod val="75000"/>
                  </a:schemeClr>
                </a:solidFill>
              </a:rPr>
              <a:t>sovraindebitamento</a:t>
            </a:r>
            <a:r>
              <a:rPr lang="en-US" sz="2400" dirty="0">
                <a:solidFill>
                  <a:schemeClr val="accent1">
                    <a:lumMod val="75000"/>
                  </a:schemeClr>
                </a:solidFill>
              </a:rPr>
              <a:t> ha </a:t>
            </a:r>
            <a:r>
              <a:rPr lang="en-US" sz="2400" dirty="0" err="1">
                <a:solidFill>
                  <a:schemeClr val="accent1">
                    <a:lumMod val="75000"/>
                  </a:schemeClr>
                </a:solidFill>
              </a:rPr>
              <a:t>un'origine</a:t>
            </a:r>
            <a:r>
              <a:rPr lang="en-US" sz="2400" dirty="0">
                <a:solidFill>
                  <a:schemeClr val="accent1">
                    <a:lumMod val="75000"/>
                  </a:schemeClr>
                </a:solidFill>
              </a:rPr>
              <a:t> </a:t>
            </a:r>
            <a:r>
              <a:rPr lang="en-US" sz="2400" dirty="0" err="1">
                <a:solidFill>
                  <a:schemeClr val="accent1">
                    <a:lumMod val="75000"/>
                  </a:schemeClr>
                </a:solidFill>
              </a:rPr>
              <a:t>comune</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Oltre</a:t>
            </a:r>
            <a:r>
              <a:rPr lang="en-US" sz="2400" dirty="0">
                <a:solidFill>
                  <a:schemeClr val="accent1">
                    <a:lumMod val="75000"/>
                  </a:schemeClr>
                </a:solidFill>
              </a:rPr>
              <a:t> al </a:t>
            </a:r>
            <a:r>
              <a:rPr lang="en-US" sz="2400" dirty="0" err="1">
                <a:solidFill>
                  <a:schemeClr val="accent1">
                    <a:lumMod val="75000"/>
                  </a:schemeClr>
                </a:solidFill>
              </a:rPr>
              <a:t>coniuge</a:t>
            </a:r>
            <a:r>
              <a:rPr lang="en-US" sz="2400" dirty="0">
                <a:solidFill>
                  <a:schemeClr val="accent1">
                    <a:lumMod val="75000"/>
                  </a:schemeClr>
                </a:solidFill>
              </a:rPr>
              <a:t>, </a:t>
            </a:r>
            <a:r>
              <a:rPr lang="en-US" sz="2400" dirty="0" err="1">
                <a:solidFill>
                  <a:schemeClr val="accent1">
                    <a:lumMod val="75000"/>
                  </a:schemeClr>
                </a:solidFill>
              </a:rPr>
              <a:t>si</a:t>
            </a:r>
            <a:r>
              <a:rPr lang="en-US" sz="2400" dirty="0">
                <a:solidFill>
                  <a:schemeClr val="accent1">
                    <a:lumMod val="75000"/>
                  </a:schemeClr>
                </a:solidFill>
              </a:rPr>
              <a:t> </a:t>
            </a:r>
            <a:r>
              <a:rPr lang="en-US" sz="2400" dirty="0" err="1">
                <a:solidFill>
                  <a:schemeClr val="accent1">
                    <a:lumMod val="75000"/>
                  </a:schemeClr>
                </a:solidFill>
              </a:rPr>
              <a:t>considerano</a:t>
            </a:r>
            <a:r>
              <a:rPr lang="en-US" sz="2400" dirty="0">
                <a:solidFill>
                  <a:schemeClr val="accent1">
                    <a:lumMod val="75000"/>
                  </a:schemeClr>
                </a:solidFill>
              </a:rPr>
              <a:t> </a:t>
            </a:r>
            <a:r>
              <a:rPr lang="en-US" sz="2400" dirty="0" err="1">
                <a:solidFill>
                  <a:schemeClr val="accent1">
                    <a:lumMod val="75000"/>
                  </a:schemeClr>
                </a:solidFill>
              </a:rPr>
              <a:t>membri</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stessa</a:t>
            </a:r>
            <a:r>
              <a:rPr lang="en-US" sz="2400" dirty="0">
                <a:solidFill>
                  <a:schemeClr val="accent1">
                    <a:lumMod val="75000"/>
                  </a:schemeClr>
                </a:solidFill>
              </a:rPr>
              <a:t> </a:t>
            </a:r>
            <a:r>
              <a:rPr lang="en-US" sz="2400" dirty="0" err="1">
                <a:solidFill>
                  <a:schemeClr val="accent1">
                    <a:lumMod val="75000"/>
                  </a:schemeClr>
                </a:solidFill>
              </a:rPr>
              <a:t>famiglia</a:t>
            </a:r>
            <a:r>
              <a:rPr lang="en-US" sz="2400" dirty="0">
                <a:solidFill>
                  <a:schemeClr val="accent1">
                    <a:lumMod val="75000"/>
                  </a:schemeClr>
                </a:solidFill>
              </a:rPr>
              <a:t>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parenti</a:t>
            </a:r>
            <a:r>
              <a:rPr lang="en-US" sz="2400" dirty="0">
                <a:solidFill>
                  <a:schemeClr val="accent1">
                    <a:lumMod val="75000"/>
                  </a:schemeClr>
                </a:solidFill>
              </a:rPr>
              <a:t> </a:t>
            </a:r>
            <a:r>
              <a:rPr lang="en-US" sz="2400" dirty="0" err="1">
                <a:solidFill>
                  <a:schemeClr val="accent1">
                    <a:lumMod val="75000"/>
                  </a:schemeClr>
                </a:solidFill>
              </a:rPr>
              <a:t>entro</a:t>
            </a:r>
            <a:r>
              <a:rPr lang="en-US" sz="2400" dirty="0">
                <a:solidFill>
                  <a:schemeClr val="accent1">
                    <a:lumMod val="75000"/>
                  </a:schemeClr>
                </a:solidFill>
              </a:rPr>
              <a:t> il quarto </a:t>
            </a:r>
            <a:r>
              <a:rPr lang="en-US" sz="2400" dirty="0" err="1">
                <a:solidFill>
                  <a:schemeClr val="accent1">
                    <a:lumMod val="75000"/>
                  </a:schemeClr>
                </a:solidFill>
              </a:rPr>
              <a:t>grado</a:t>
            </a:r>
            <a:r>
              <a:rPr lang="en-US" sz="2400" dirty="0">
                <a:solidFill>
                  <a:schemeClr val="accent1">
                    <a:lumMod val="75000"/>
                  </a:schemeClr>
                </a:solidFill>
              </a:rPr>
              <a:t> e </a:t>
            </a:r>
            <a:r>
              <a:rPr lang="en-US" sz="2400" dirty="0" err="1">
                <a:solidFill>
                  <a:schemeClr val="accent1">
                    <a:lumMod val="75000"/>
                  </a:schemeClr>
                </a:solidFill>
              </a:rPr>
              <a:t>gli</a:t>
            </a:r>
            <a:r>
              <a:rPr lang="en-US" sz="2400" dirty="0">
                <a:solidFill>
                  <a:schemeClr val="accent1">
                    <a:lumMod val="75000"/>
                  </a:schemeClr>
                </a:solidFill>
              </a:rPr>
              <a:t> </a:t>
            </a:r>
            <a:r>
              <a:rPr lang="en-US" sz="2400" dirty="0" err="1">
                <a:solidFill>
                  <a:schemeClr val="accent1">
                    <a:lumMod val="75000"/>
                  </a:schemeClr>
                </a:solidFill>
              </a:rPr>
              <a:t>affini</a:t>
            </a:r>
            <a:r>
              <a:rPr lang="en-US" sz="2400" dirty="0">
                <a:solidFill>
                  <a:schemeClr val="accent1">
                    <a:lumMod val="75000"/>
                  </a:schemeClr>
                </a:solidFill>
              </a:rPr>
              <a:t> </a:t>
            </a:r>
            <a:r>
              <a:rPr lang="en-US" sz="2400" dirty="0" err="1">
                <a:solidFill>
                  <a:schemeClr val="accent1">
                    <a:lumMod val="75000"/>
                  </a:schemeClr>
                </a:solidFill>
              </a:rPr>
              <a:t>entro</a:t>
            </a:r>
            <a:r>
              <a:rPr lang="en-US" sz="2400" dirty="0">
                <a:solidFill>
                  <a:schemeClr val="accent1">
                    <a:lumMod val="75000"/>
                  </a:schemeClr>
                </a:solidFill>
              </a:rPr>
              <a:t> il secondo, </a:t>
            </a:r>
            <a:r>
              <a:rPr lang="en-US" sz="2400" dirty="0" err="1">
                <a:solidFill>
                  <a:schemeClr val="accent1">
                    <a:lumMod val="75000"/>
                  </a:schemeClr>
                </a:solidFill>
              </a:rPr>
              <a:t>nonché</a:t>
            </a:r>
            <a:r>
              <a:rPr lang="en-US" sz="2400" dirty="0">
                <a:solidFill>
                  <a:schemeClr val="accent1">
                    <a:lumMod val="75000"/>
                  </a:schemeClr>
                </a:solidFill>
              </a:rPr>
              <a:t> le parti </a:t>
            </a:r>
            <a:r>
              <a:rPr lang="en-US" sz="2400" dirty="0" err="1">
                <a:solidFill>
                  <a:schemeClr val="accent1">
                    <a:lumMod val="75000"/>
                  </a:schemeClr>
                </a:solidFill>
              </a:rPr>
              <a:t>dell'unione</a:t>
            </a:r>
            <a:r>
              <a:rPr lang="en-US" sz="2400" dirty="0">
                <a:solidFill>
                  <a:schemeClr val="accent1">
                    <a:lumMod val="75000"/>
                  </a:schemeClr>
                </a:solidFill>
              </a:rPr>
              <a:t> civile e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conviventi</a:t>
            </a:r>
            <a:r>
              <a:rPr lang="en-US" sz="2400" dirty="0">
                <a:solidFill>
                  <a:schemeClr val="accent1">
                    <a:lumMod val="75000"/>
                  </a:schemeClr>
                </a:solidFill>
              </a:rPr>
              <a:t> di </a:t>
            </a:r>
            <a:r>
              <a:rPr lang="en-US" sz="2400" dirty="0" err="1">
                <a:solidFill>
                  <a:schemeClr val="accent1">
                    <a:lumMod val="75000"/>
                  </a:schemeClr>
                </a:solidFill>
              </a:rPr>
              <a:t>fatto</a:t>
            </a:r>
            <a:endParaRPr lang="en-US" sz="24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La </a:t>
            </a:r>
            <a:r>
              <a:rPr lang="en-US" sz="2400" dirty="0" err="1">
                <a:solidFill>
                  <a:schemeClr val="accent1">
                    <a:lumMod val="75000"/>
                  </a:schemeClr>
                </a:solidFill>
              </a:rPr>
              <a:t>liquidazione</a:t>
            </a:r>
            <a:r>
              <a:rPr lang="en-US" sz="2400" dirty="0">
                <a:solidFill>
                  <a:schemeClr val="accent1">
                    <a:lumMod val="75000"/>
                  </a:schemeClr>
                </a:solidFill>
              </a:rPr>
              <a:t> del </a:t>
            </a:r>
            <a:r>
              <a:rPr lang="en-US" sz="2400" dirty="0" err="1">
                <a:solidFill>
                  <a:schemeClr val="accent1">
                    <a:lumMod val="75000"/>
                  </a:schemeClr>
                </a:solidFill>
              </a:rPr>
              <a:t>compenso</a:t>
            </a:r>
            <a:r>
              <a:rPr lang="en-US" sz="2400" dirty="0">
                <a:solidFill>
                  <a:schemeClr val="accent1">
                    <a:lumMod val="75000"/>
                  </a:schemeClr>
                </a:solidFill>
              </a:rPr>
              <a:t> </a:t>
            </a:r>
            <a:r>
              <a:rPr lang="en-US" sz="2400" dirty="0" err="1">
                <a:solidFill>
                  <a:schemeClr val="accent1">
                    <a:lumMod val="75000"/>
                  </a:schemeClr>
                </a:solidFill>
              </a:rPr>
              <a:t>dovuto</a:t>
            </a:r>
            <a:r>
              <a:rPr lang="en-US" sz="2400" dirty="0">
                <a:solidFill>
                  <a:schemeClr val="accent1">
                    <a:lumMod val="75000"/>
                  </a:schemeClr>
                </a:solidFill>
              </a:rPr>
              <a:t> </a:t>
            </a:r>
            <a:r>
              <a:rPr lang="en-US" sz="2400" dirty="0" err="1">
                <a:solidFill>
                  <a:schemeClr val="accent1">
                    <a:lumMod val="75000"/>
                  </a:schemeClr>
                </a:solidFill>
              </a:rPr>
              <a:t>all'organismo</a:t>
            </a:r>
            <a:r>
              <a:rPr lang="en-US" sz="2400" dirty="0">
                <a:solidFill>
                  <a:schemeClr val="accent1">
                    <a:lumMod val="75000"/>
                  </a:schemeClr>
                </a:solidFill>
              </a:rPr>
              <a:t> di </a:t>
            </a:r>
            <a:r>
              <a:rPr lang="en-US" sz="2400" dirty="0" err="1">
                <a:solidFill>
                  <a:schemeClr val="accent1">
                    <a:lumMod val="75000"/>
                  </a:schemeClr>
                </a:solidFill>
              </a:rPr>
              <a:t>composizione</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crisi</a:t>
            </a:r>
            <a:r>
              <a:rPr lang="en-US" sz="2400" dirty="0">
                <a:solidFill>
                  <a:schemeClr val="accent1">
                    <a:lumMod val="75000"/>
                  </a:schemeClr>
                </a:solidFill>
              </a:rPr>
              <a:t> è </a:t>
            </a:r>
            <a:r>
              <a:rPr lang="en-US" sz="2400" dirty="0" err="1">
                <a:solidFill>
                  <a:schemeClr val="accent1">
                    <a:lumMod val="75000"/>
                  </a:schemeClr>
                </a:solidFill>
              </a:rPr>
              <a:t>ripartita</a:t>
            </a:r>
            <a:r>
              <a:rPr lang="en-US" sz="2400" dirty="0">
                <a:solidFill>
                  <a:schemeClr val="accent1">
                    <a:lumMod val="75000"/>
                  </a:schemeClr>
                </a:solidFill>
              </a:rPr>
              <a:t> </a:t>
            </a:r>
            <a:r>
              <a:rPr lang="en-US" sz="2400" dirty="0" err="1">
                <a:solidFill>
                  <a:schemeClr val="accent1">
                    <a:lumMod val="75000"/>
                  </a:schemeClr>
                </a:solidFill>
              </a:rPr>
              <a:t>tra</a:t>
            </a:r>
            <a:r>
              <a:rPr lang="en-US" sz="2400" dirty="0">
                <a:solidFill>
                  <a:schemeClr val="accent1">
                    <a:lumMod val="75000"/>
                  </a:schemeClr>
                </a:solidFill>
              </a:rPr>
              <a:t>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membri</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famiglia</a:t>
            </a:r>
            <a:r>
              <a:rPr lang="en-US" sz="2400" dirty="0">
                <a:solidFill>
                  <a:schemeClr val="accent1">
                    <a:lumMod val="75000"/>
                  </a:schemeClr>
                </a:solidFill>
              </a:rPr>
              <a:t> in </a:t>
            </a:r>
            <a:r>
              <a:rPr lang="en-US" sz="2400" dirty="0" err="1">
                <a:solidFill>
                  <a:schemeClr val="accent1">
                    <a:lumMod val="75000"/>
                  </a:schemeClr>
                </a:solidFill>
              </a:rPr>
              <a:t>misura</a:t>
            </a:r>
            <a:r>
              <a:rPr lang="en-US" sz="2400" dirty="0">
                <a:solidFill>
                  <a:schemeClr val="accent1">
                    <a:lumMod val="75000"/>
                  </a:schemeClr>
                </a:solidFill>
              </a:rPr>
              <a:t> </a:t>
            </a:r>
            <a:r>
              <a:rPr lang="en-US" sz="2400" dirty="0" err="1">
                <a:solidFill>
                  <a:schemeClr val="accent1">
                    <a:lumMod val="75000"/>
                  </a:schemeClr>
                </a:solidFill>
              </a:rPr>
              <a:t>proporzionale</a:t>
            </a:r>
            <a:r>
              <a:rPr lang="en-US" sz="2400" dirty="0">
                <a:solidFill>
                  <a:schemeClr val="accent1">
                    <a:lumMod val="75000"/>
                  </a:schemeClr>
                </a:solidFill>
              </a:rPr>
              <a:t> </a:t>
            </a:r>
            <a:r>
              <a:rPr lang="en-US" sz="2400" dirty="0" err="1">
                <a:solidFill>
                  <a:schemeClr val="accent1">
                    <a:lumMod val="75000"/>
                  </a:schemeClr>
                </a:solidFill>
              </a:rPr>
              <a:t>all'entità</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debiti</a:t>
            </a:r>
            <a:r>
              <a:rPr lang="en-US" sz="2400" dirty="0">
                <a:solidFill>
                  <a:schemeClr val="accent1">
                    <a:lumMod val="75000"/>
                  </a:schemeClr>
                </a:solidFill>
              </a:rPr>
              <a:t> di </a:t>
            </a:r>
            <a:r>
              <a:rPr lang="en-US" sz="2400" dirty="0" err="1">
                <a:solidFill>
                  <a:schemeClr val="accent1">
                    <a:lumMod val="75000"/>
                  </a:schemeClr>
                </a:solidFill>
              </a:rPr>
              <a:t>ciascuno</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Se </a:t>
            </a:r>
            <a:r>
              <a:rPr lang="en-US" sz="2400" dirty="0" err="1">
                <a:solidFill>
                  <a:schemeClr val="accent1">
                    <a:lumMod val="75000"/>
                  </a:schemeClr>
                </a:solidFill>
              </a:rPr>
              <a:t>almeno</a:t>
            </a:r>
            <a:r>
              <a:rPr lang="en-US" sz="2400" dirty="0">
                <a:solidFill>
                  <a:schemeClr val="accent1">
                    <a:lumMod val="75000"/>
                  </a:schemeClr>
                </a:solidFill>
              </a:rPr>
              <a:t> uno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membri</a:t>
            </a:r>
            <a:r>
              <a:rPr lang="en-US" sz="2400" dirty="0">
                <a:solidFill>
                  <a:schemeClr val="accent1">
                    <a:lumMod val="75000"/>
                  </a:schemeClr>
                </a:solidFill>
              </a:rPr>
              <a:t> non </a:t>
            </a:r>
            <a:r>
              <a:rPr lang="en-US" sz="2400" dirty="0" err="1">
                <a:solidFill>
                  <a:schemeClr val="accent1">
                    <a:lumMod val="75000"/>
                  </a:schemeClr>
                </a:solidFill>
              </a:rPr>
              <a:t>è</a:t>
            </a:r>
            <a:r>
              <a:rPr lang="en-US" sz="2400" dirty="0">
                <a:solidFill>
                  <a:schemeClr val="accent1">
                    <a:lumMod val="75000"/>
                  </a:schemeClr>
                </a:solidFill>
              </a:rPr>
              <a:t> </a:t>
            </a:r>
            <a:r>
              <a:rPr lang="en-US" sz="2400" dirty="0" err="1">
                <a:solidFill>
                  <a:schemeClr val="accent1">
                    <a:lumMod val="75000"/>
                  </a:schemeClr>
                </a:solidFill>
              </a:rPr>
              <a:t>consumatore</a:t>
            </a:r>
            <a:r>
              <a:rPr lang="en-US" sz="2400" dirty="0">
                <a:solidFill>
                  <a:schemeClr val="accent1">
                    <a:lumMod val="75000"/>
                  </a:schemeClr>
                </a:solidFill>
              </a:rPr>
              <a:t>, non </a:t>
            </a:r>
            <a:r>
              <a:rPr lang="en-US" sz="2400" dirty="0" err="1">
                <a:solidFill>
                  <a:schemeClr val="accent1">
                    <a:lumMod val="75000"/>
                  </a:schemeClr>
                </a:solidFill>
              </a:rPr>
              <a:t>si</a:t>
            </a:r>
            <a:r>
              <a:rPr lang="en-US" sz="2400" dirty="0">
                <a:solidFill>
                  <a:schemeClr val="accent1">
                    <a:lumMod val="75000"/>
                  </a:schemeClr>
                </a:solidFill>
              </a:rPr>
              <a:t> </a:t>
            </a:r>
            <a:r>
              <a:rPr lang="en-US" sz="2400" dirty="0" err="1">
                <a:solidFill>
                  <a:schemeClr val="accent1">
                    <a:lumMod val="75000"/>
                  </a:schemeClr>
                </a:solidFill>
              </a:rPr>
              <a:t>può</a:t>
            </a:r>
            <a:r>
              <a:rPr lang="en-US" sz="2400" dirty="0">
                <a:solidFill>
                  <a:schemeClr val="accent1">
                    <a:lumMod val="75000"/>
                  </a:schemeClr>
                </a:solidFill>
              </a:rPr>
              <a:t> </a:t>
            </a:r>
            <a:r>
              <a:rPr lang="en-US" sz="2400" dirty="0" err="1">
                <a:solidFill>
                  <a:schemeClr val="accent1">
                    <a:lumMod val="75000"/>
                  </a:schemeClr>
                </a:solidFill>
              </a:rPr>
              <a:t>accedere</a:t>
            </a:r>
            <a:r>
              <a:rPr lang="en-US" sz="2400" dirty="0">
                <a:solidFill>
                  <a:schemeClr val="accent1">
                    <a:lumMod val="75000"/>
                  </a:schemeClr>
                </a:solidFill>
              </a:rPr>
              <a:t> al piano di </a:t>
            </a:r>
            <a:r>
              <a:rPr lang="en-US" sz="2400" dirty="0" err="1">
                <a:solidFill>
                  <a:schemeClr val="accent1">
                    <a:lumMod val="75000"/>
                  </a:schemeClr>
                </a:solidFill>
              </a:rPr>
              <a:t>ristrutturazione</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debiti</a:t>
            </a:r>
            <a:r>
              <a:rPr lang="en-US" sz="2400" dirty="0">
                <a:solidFill>
                  <a:schemeClr val="accent1">
                    <a:lumMod val="75000"/>
                  </a:schemeClr>
                </a:solidFill>
              </a:rPr>
              <a:t> del </a:t>
            </a:r>
            <a:r>
              <a:rPr lang="en-US" sz="2400" dirty="0" err="1">
                <a:solidFill>
                  <a:schemeClr val="accent1">
                    <a:lumMod val="75000"/>
                  </a:schemeClr>
                </a:solidFill>
              </a:rPr>
              <a:t>consumatore</a:t>
            </a:r>
            <a:r>
              <a:rPr lang="en-US" sz="2400" dirty="0">
                <a:solidFill>
                  <a:schemeClr val="accent1">
                    <a:lumMod val="75000"/>
                  </a:schemeClr>
                </a:solidFill>
              </a:rPr>
              <a:t>, ma solo </a:t>
            </a:r>
            <a:r>
              <a:rPr lang="en-US" sz="2400" dirty="0" err="1">
                <a:solidFill>
                  <a:schemeClr val="accent1">
                    <a:lumMod val="75000"/>
                  </a:schemeClr>
                </a:solidFill>
              </a:rPr>
              <a:t>alla</a:t>
            </a:r>
            <a:r>
              <a:rPr lang="en-US" sz="2400" dirty="0">
                <a:solidFill>
                  <a:schemeClr val="accent1">
                    <a:lumMod val="75000"/>
                  </a:schemeClr>
                </a:solidFill>
              </a:rPr>
              <a:t> </a:t>
            </a:r>
            <a:r>
              <a:rPr lang="en-US" sz="2400" dirty="0" err="1">
                <a:solidFill>
                  <a:schemeClr val="accent1">
                    <a:lumMod val="75000"/>
                  </a:schemeClr>
                </a:solidFill>
              </a:rPr>
              <a:t>liquidazione</a:t>
            </a:r>
            <a:r>
              <a:rPr lang="en-US" sz="2400" dirty="0">
                <a:solidFill>
                  <a:schemeClr val="accent1">
                    <a:lumMod val="75000"/>
                  </a:schemeClr>
                </a:solidFill>
              </a:rPr>
              <a:t> </a:t>
            </a:r>
            <a:r>
              <a:rPr lang="en-US" sz="2400" dirty="0" err="1">
                <a:solidFill>
                  <a:schemeClr val="accent1">
                    <a:lumMod val="75000"/>
                  </a:schemeClr>
                </a:solidFill>
              </a:rPr>
              <a:t>controllata</a:t>
            </a:r>
            <a:r>
              <a:rPr lang="en-US" sz="2400" dirty="0">
                <a:solidFill>
                  <a:schemeClr val="accent1">
                    <a:lumMod val="75000"/>
                  </a:schemeClr>
                </a:solidFill>
              </a:rPr>
              <a:t> (salvo per la </a:t>
            </a:r>
            <a:r>
              <a:rPr lang="en-US" sz="2400" dirty="0" err="1">
                <a:solidFill>
                  <a:schemeClr val="accent1">
                    <a:lumMod val="75000"/>
                  </a:schemeClr>
                </a:solidFill>
              </a:rPr>
              <a:t>prosecuzione</a:t>
            </a:r>
            <a:r>
              <a:rPr lang="en-US" sz="2400" dirty="0">
                <a:solidFill>
                  <a:schemeClr val="accent1">
                    <a:lumMod val="75000"/>
                  </a:schemeClr>
                </a:solidFill>
              </a:rPr>
              <a:t> del </a:t>
            </a:r>
            <a:r>
              <a:rPr lang="en-US" sz="2400" dirty="0" err="1">
                <a:solidFill>
                  <a:schemeClr val="accent1">
                    <a:lumMod val="75000"/>
                  </a:schemeClr>
                </a:solidFill>
              </a:rPr>
              <a:t>mutuo</a:t>
            </a:r>
            <a:r>
              <a:rPr lang="en-US" sz="2400" dirty="0">
                <a:solidFill>
                  <a:schemeClr val="accent1">
                    <a:lumMod val="75000"/>
                  </a:schemeClr>
                </a:solidFill>
              </a:rPr>
              <a:t> </a:t>
            </a:r>
            <a:r>
              <a:rPr lang="en-US" sz="2400" dirty="0" err="1">
                <a:solidFill>
                  <a:schemeClr val="accent1">
                    <a:lumMod val="75000"/>
                  </a:schemeClr>
                </a:solidFill>
              </a:rPr>
              <a:t>ipotecario</a:t>
            </a:r>
            <a:r>
              <a:rPr lang="en-US" sz="2400" dirty="0">
                <a:solidFill>
                  <a:schemeClr val="accent1">
                    <a:lumMod val="75000"/>
                  </a:schemeClr>
                </a:solidFill>
              </a:rPr>
              <a:t> </a:t>
            </a:r>
            <a:r>
              <a:rPr lang="en-US" sz="2400" dirty="0" err="1">
                <a:solidFill>
                  <a:schemeClr val="accent1">
                    <a:lumMod val="75000"/>
                  </a:schemeClr>
                </a:solidFill>
              </a:rPr>
              <a:t>sull’abitazione</a:t>
            </a:r>
            <a:r>
              <a:rPr lang="en-US" sz="2400" dirty="0">
                <a:solidFill>
                  <a:schemeClr val="accent1">
                    <a:lumMod val="75000"/>
                  </a:schemeClr>
                </a:solidFill>
              </a:rPr>
              <a:t> </a:t>
            </a:r>
            <a:r>
              <a:rPr lang="en-US" sz="2400" dirty="0" err="1">
                <a:solidFill>
                  <a:schemeClr val="accent1">
                    <a:lumMod val="75000"/>
                  </a:schemeClr>
                </a:solidFill>
              </a:rPr>
              <a:t>principale</a:t>
            </a:r>
            <a:r>
              <a:rPr lang="en-US" sz="2400" dirty="0">
                <a:solidFill>
                  <a:schemeClr val="accent1">
                    <a:lumMod val="75000"/>
                  </a:schemeClr>
                </a:solidFill>
              </a:rPr>
              <a:t> </a:t>
            </a:r>
            <a:r>
              <a:rPr lang="en-US" sz="2400" dirty="0" err="1">
                <a:solidFill>
                  <a:schemeClr val="accent1">
                    <a:lumMod val="75000"/>
                  </a:schemeClr>
                </a:solidFill>
              </a:rPr>
              <a:t>nei</a:t>
            </a:r>
            <a:r>
              <a:rPr lang="en-US" sz="2400" dirty="0">
                <a:solidFill>
                  <a:schemeClr val="accent1">
                    <a:lumMod val="75000"/>
                  </a:schemeClr>
                </a:solidFill>
              </a:rPr>
              <a:t> </a:t>
            </a:r>
            <a:r>
              <a:rPr lang="en-US" sz="2400" dirty="0" err="1">
                <a:solidFill>
                  <a:schemeClr val="accent1">
                    <a:lumMod val="75000"/>
                  </a:schemeClr>
                </a:solidFill>
              </a:rPr>
              <a:t>casi</a:t>
            </a:r>
            <a:r>
              <a:rPr lang="en-US" sz="2400" dirty="0">
                <a:solidFill>
                  <a:schemeClr val="accent1">
                    <a:lumMod val="75000"/>
                  </a:schemeClr>
                </a:solidFill>
              </a:rPr>
              <a:t> </a:t>
            </a:r>
            <a:r>
              <a:rPr lang="en-US" sz="2400" dirty="0" err="1">
                <a:solidFill>
                  <a:schemeClr val="accent1">
                    <a:lumMod val="75000"/>
                  </a:schemeClr>
                </a:solidFill>
              </a:rPr>
              <a:t>previsti</a:t>
            </a:r>
            <a:r>
              <a:rPr lang="en-US" sz="2400" dirty="0">
                <a:solidFill>
                  <a:schemeClr val="accent1">
                    <a:lumMod val="75000"/>
                  </a:schemeClr>
                </a:solidFill>
              </a:rPr>
              <a:t>).</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27</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253115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260742-1F8E-F323-C7C7-A6FABD8FBA13}"/>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Arc 9224">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218" name="Picture 2" descr="La differenza tra anatocismo e usura - Pietro Pappalardo">
            <a:extLst>
              <a:ext uri="{FF2B5EF4-FFF2-40B4-BE49-F238E27FC236}">
                <a16:creationId xmlns:a16="http://schemas.microsoft.com/office/drawing/2014/main" id="{D3104C8F-193F-0B5A-9C92-BF88A1BFD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825"/>
          <a:stretch>
            <a:fillRect/>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A80B3A-C797-E529-F3E3-0F9AEF8F6B3E}"/>
              </a:ext>
            </a:extLst>
          </p:cNvPr>
          <p:cNvSpPr txBox="1">
            <a:spLocks/>
          </p:cNvSpPr>
          <p:nvPr/>
        </p:nvSpPr>
        <p:spPr>
          <a:xfrm>
            <a:off x="860742" y="754840"/>
            <a:ext cx="4497642" cy="27577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4000" b="1" kern="1200" dirty="0">
                <a:solidFill>
                  <a:srgbClr val="C00000"/>
                </a:solidFill>
                <a:latin typeface="+mj-lt"/>
                <a:ea typeface="+mj-ea"/>
                <a:cs typeface="+mj-cs"/>
              </a:rPr>
              <a:t>L’ESDEBITAZIONE DEL DEBITORE INCAPIENTE</a:t>
            </a: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F114D758-2B28-589C-A087-6A59AB37C638}"/>
              </a:ext>
            </a:extLst>
          </p:cNvPr>
          <p:cNvPicPr>
            <a:picLocks noChangeAspect="1"/>
          </p:cNvPicPr>
          <p:nvPr/>
        </p:nvPicPr>
        <p:blipFill>
          <a:blip r:embed="rId3"/>
          <a:srcRect r="4982"/>
          <a:stretch>
            <a:fillRect/>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363800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6051168E-D53B-FE17-D901-7EC5B6687B6E}"/>
              </a:ext>
            </a:extLst>
          </p:cNvPr>
          <p:cNvPicPr>
            <a:picLocks noChangeAspect="1"/>
          </p:cNvPicPr>
          <p:nvPr/>
        </p:nvPicPr>
        <p:blipFill>
          <a:blip r:embed="rId2"/>
          <a:srcRect l="19903" t="14629" r="22036" b="20982"/>
          <a:stretch>
            <a:fillRect/>
          </a:stretch>
        </p:blipFill>
        <p:spPr>
          <a:xfrm>
            <a:off x="8624178" y="693615"/>
            <a:ext cx="2694256" cy="29878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8" name="Arc 1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582169" y="936723"/>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dirty="0">
                <a:solidFill>
                  <a:srgbClr val="C00000"/>
                </a:solidFill>
                <a:latin typeface="+mj-lt"/>
                <a:ea typeface="+mj-ea"/>
                <a:cs typeface="+mj-cs"/>
              </a:rPr>
              <a:t>L’ESDEBITAZIONE DELLA PERSONA FISICA</a:t>
            </a:r>
          </a:p>
        </p:txBody>
      </p:sp>
      <p:sp>
        <p:nvSpPr>
          <p:cNvPr id="4" name="Text Placeholder 3"/>
          <p:cNvSpPr>
            <a:spLocks noGrp="1"/>
          </p:cNvSpPr>
          <p:nvPr>
            <p:ph type="body" sz="quarter" idx="14"/>
          </p:nvPr>
        </p:nvSpPr>
        <p:spPr>
          <a:xfrm>
            <a:off x="715850" y="2666479"/>
            <a:ext cx="7772400" cy="3857679"/>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400" dirty="0">
                <a:solidFill>
                  <a:schemeClr val="accent1">
                    <a:lumMod val="75000"/>
                  </a:schemeClr>
                </a:solidFill>
              </a:rPr>
              <a:t>Il </a:t>
            </a:r>
            <a:r>
              <a:rPr lang="en-US" sz="2400" dirty="0" err="1">
                <a:solidFill>
                  <a:schemeClr val="accent1">
                    <a:lumMod val="75000"/>
                  </a:schemeClr>
                </a:solidFill>
              </a:rPr>
              <a:t>Codice</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crisi</a:t>
            </a:r>
            <a:r>
              <a:rPr lang="en-US" sz="2400" dirty="0">
                <a:solidFill>
                  <a:schemeClr val="accent1">
                    <a:lumMod val="75000"/>
                  </a:schemeClr>
                </a:solidFill>
              </a:rPr>
              <a:t> </a:t>
            </a:r>
            <a:r>
              <a:rPr lang="en-US" sz="2400" dirty="0" err="1">
                <a:solidFill>
                  <a:schemeClr val="accent1">
                    <a:lumMod val="75000"/>
                  </a:schemeClr>
                </a:solidFill>
              </a:rPr>
              <a:t>d’impresa</a:t>
            </a:r>
            <a:r>
              <a:rPr lang="en-US" sz="2400" dirty="0">
                <a:solidFill>
                  <a:schemeClr val="accent1">
                    <a:lumMod val="75000"/>
                  </a:schemeClr>
                </a:solidFill>
              </a:rPr>
              <a:t> </a:t>
            </a:r>
            <a:r>
              <a:rPr lang="en-US" sz="2400" dirty="0" err="1">
                <a:solidFill>
                  <a:schemeClr val="accent1">
                    <a:lumMod val="75000"/>
                  </a:schemeClr>
                </a:solidFill>
              </a:rPr>
              <a:t>prevede</a:t>
            </a:r>
            <a:r>
              <a:rPr lang="en-US" sz="2400" dirty="0">
                <a:solidFill>
                  <a:schemeClr val="accent1">
                    <a:lumMod val="75000"/>
                  </a:schemeClr>
                </a:solidFill>
              </a:rPr>
              <a:t> due </a:t>
            </a:r>
            <a:r>
              <a:rPr lang="en-US" sz="2400" dirty="0" err="1">
                <a:solidFill>
                  <a:schemeClr val="accent1">
                    <a:lumMod val="75000"/>
                  </a:schemeClr>
                </a:solidFill>
              </a:rPr>
              <a:t>ipotesi</a:t>
            </a:r>
            <a:r>
              <a:rPr lang="en-US" sz="2400" dirty="0">
                <a:solidFill>
                  <a:schemeClr val="accent1">
                    <a:lumMod val="75000"/>
                  </a:schemeClr>
                </a:solidFill>
              </a:rPr>
              <a:t> di </a:t>
            </a:r>
            <a:r>
              <a:rPr lang="en-US" sz="2400" dirty="0" err="1">
                <a:solidFill>
                  <a:schemeClr val="accent1">
                    <a:lumMod val="75000"/>
                  </a:schemeClr>
                </a:solidFill>
              </a:rPr>
              <a:t>Esdebitazione</a:t>
            </a:r>
            <a:r>
              <a:rPr lang="en-US" sz="2400" dirty="0">
                <a:solidFill>
                  <a:schemeClr val="accent1">
                    <a:lumMod val="75000"/>
                  </a:schemeClr>
                </a:solidFill>
              </a:rPr>
              <a:t> </a:t>
            </a:r>
            <a:r>
              <a:rPr lang="en-US" sz="2400" dirty="0" err="1">
                <a:solidFill>
                  <a:schemeClr val="accent1">
                    <a:lumMod val="75000"/>
                  </a:schemeClr>
                </a:solidFill>
              </a:rPr>
              <a:t>l’Art</a:t>
            </a:r>
            <a:r>
              <a:rPr lang="en-US" sz="2400" dirty="0">
                <a:solidFill>
                  <a:schemeClr val="accent1">
                    <a:lumMod val="75000"/>
                  </a:schemeClr>
                </a:solidFill>
              </a:rPr>
              <a:t>. 282 (</a:t>
            </a:r>
            <a:r>
              <a:rPr lang="en-US" sz="2400" dirty="0" err="1">
                <a:solidFill>
                  <a:schemeClr val="accent1">
                    <a:lumMod val="75000"/>
                  </a:schemeClr>
                </a:solidFill>
              </a:rPr>
              <a:t>Esdebitazione</a:t>
            </a:r>
            <a:r>
              <a:rPr lang="en-US" sz="2400" dirty="0">
                <a:solidFill>
                  <a:schemeClr val="accent1">
                    <a:lumMod val="75000"/>
                  </a:schemeClr>
                </a:solidFill>
              </a:rPr>
              <a:t> di </a:t>
            </a:r>
            <a:r>
              <a:rPr lang="en-US" sz="2400" dirty="0" err="1">
                <a:solidFill>
                  <a:schemeClr val="accent1">
                    <a:lumMod val="75000"/>
                  </a:schemeClr>
                </a:solidFill>
              </a:rPr>
              <a:t>diritto</a:t>
            </a:r>
            <a:r>
              <a:rPr lang="en-US" sz="2400" dirty="0">
                <a:solidFill>
                  <a:schemeClr val="accent1">
                    <a:lumMod val="75000"/>
                  </a:schemeClr>
                </a:solidFill>
              </a:rPr>
              <a:t>) e </a:t>
            </a:r>
            <a:r>
              <a:rPr lang="en-US" sz="2400" dirty="0" err="1">
                <a:solidFill>
                  <a:schemeClr val="accent1">
                    <a:lumMod val="75000"/>
                  </a:schemeClr>
                </a:solidFill>
              </a:rPr>
              <a:t>l’Art</a:t>
            </a:r>
            <a:r>
              <a:rPr lang="en-US" sz="2400" dirty="0">
                <a:solidFill>
                  <a:schemeClr val="accent1">
                    <a:lumMod val="75000"/>
                  </a:schemeClr>
                </a:solidFill>
              </a:rPr>
              <a:t>. 283 (</a:t>
            </a:r>
            <a:r>
              <a:rPr lang="en-US" sz="2400" dirty="0" err="1">
                <a:solidFill>
                  <a:schemeClr val="accent1">
                    <a:lumMod val="75000"/>
                  </a:schemeClr>
                </a:solidFill>
              </a:rPr>
              <a:t>Debitore</a:t>
            </a:r>
            <a:r>
              <a:rPr lang="en-US" sz="2400" dirty="0">
                <a:solidFill>
                  <a:schemeClr val="accent1">
                    <a:lumMod val="75000"/>
                  </a:schemeClr>
                </a:solidFill>
              </a:rPr>
              <a:t> </a:t>
            </a:r>
            <a:r>
              <a:rPr lang="en-US" sz="2400" dirty="0" err="1">
                <a:solidFill>
                  <a:schemeClr val="accent1">
                    <a:lumMod val="75000"/>
                  </a:schemeClr>
                </a:solidFill>
              </a:rPr>
              <a:t>incapiente</a:t>
            </a:r>
            <a:r>
              <a:rPr lang="en-US" sz="2400" dirty="0">
                <a:solidFill>
                  <a:schemeClr val="accent1">
                    <a:lumMod val="75000"/>
                  </a:schemeClr>
                </a:solidFill>
              </a:rPr>
              <a:t>) </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Consentono</a:t>
            </a:r>
            <a:r>
              <a:rPr lang="en-US" sz="2400" dirty="0">
                <a:solidFill>
                  <a:schemeClr val="accent1">
                    <a:lumMod val="75000"/>
                  </a:schemeClr>
                </a:solidFill>
              </a:rPr>
              <a:t> il </a:t>
            </a:r>
            <a:r>
              <a:rPr lang="en-US" sz="2400" dirty="0" err="1">
                <a:solidFill>
                  <a:schemeClr val="accent1">
                    <a:lumMod val="75000"/>
                  </a:schemeClr>
                </a:solidFill>
              </a:rPr>
              <a:t>diritto</a:t>
            </a:r>
            <a:r>
              <a:rPr lang="en-US" sz="2400" dirty="0">
                <a:solidFill>
                  <a:schemeClr val="accent1">
                    <a:lumMod val="75000"/>
                  </a:schemeClr>
                </a:solidFill>
              </a:rPr>
              <a:t> </a:t>
            </a:r>
            <a:r>
              <a:rPr lang="en-US" sz="2400" dirty="0" err="1">
                <a:solidFill>
                  <a:schemeClr val="accent1">
                    <a:lumMod val="75000"/>
                  </a:schemeClr>
                </a:solidFill>
              </a:rPr>
              <a:t>alla</a:t>
            </a:r>
            <a:r>
              <a:rPr lang="en-US" sz="2400" dirty="0">
                <a:solidFill>
                  <a:schemeClr val="accent1">
                    <a:lumMod val="75000"/>
                  </a:schemeClr>
                </a:solidFill>
              </a:rPr>
              <a:t> </a:t>
            </a:r>
            <a:r>
              <a:rPr lang="en-US" sz="2400" dirty="0" err="1">
                <a:solidFill>
                  <a:schemeClr val="accent1">
                    <a:lumMod val="75000"/>
                  </a:schemeClr>
                </a:solidFill>
              </a:rPr>
              <a:t>liberazione</a:t>
            </a:r>
            <a:r>
              <a:rPr lang="en-US" sz="2400" dirty="0">
                <a:solidFill>
                  <a:schemeClr val="accent1">
                    <a:lumMod val="75000"/>
                  </a:schemeClr>
                </a:solidFill>
              </a:rPr>
              <a:t> </a:t>
            </a:r>
            <a:r>
              <a:rPr lang="en-US" sz="2400" dirty="0" err="1">
                <a:solidFill>
                  <a:schemeClr val="accent1">
                    <a:lumMod val="75000"/>
                  </a:schemeClr>
                </a:solidFill>
              </a:rPr>
              <a:t>totale</a:t>
            </a:r>
            <a:r>
              <a:rPr lang="en-US" sz="2400" dirty="0">
                <a:solidFill>
                  <a:schemeClr val="accent1">
                    <a:lumMod val="75000"/>
                  </a:schemeClr>
                </a:solidFill>
              </a:rPr>
              <a:t> del </a:t>
            </a:r>
            <a:r>
              <a:rPr lang="en-US" sz="2400" dirty="0" err="1">
                <a:solidFill>
                  <a:schemeClr val="accent1">
                    <a:lumMod val="75000"/>
                  </a:schemeClr>
                </a:solidFill>
              </a:rPr>
              <a:t>soggetto</a:t>
            </a:r>
            <a:r>
              <a:rPr lang="en-US" sz="2400" dirty="0">
                <a:solidFill>
                  <a:schemeClr val="accent1">
                    <a:lumMod val="75000"/>
                  </a:schemeClr>
                </a:solidFill>
              </a:rPr>
              <a:t> </a:t>
            </a:r>
            <a:r>
              <a:rPr lang="en-US" sz="2400" dirty="0" err="1">
                <a:solidFill>
                  <a:schemeClr val="accent1">
                    <a:lumMod val="75000"/>
                  </a:schemeClr>
                </a:solidFill>
              </a:rPr>
              <a:t>sovraindebitato</a:t>
            </a:r>
            <a:r>
              <a:rPr lang="en-US" sz="2400" dirty="0">
                <a:solidFill>
                  <a:schemeClr val="accent1">
                    <a:lumMod val="75000"/>
                  </a:schemeClr>
                </a:solidFill>
              </a:rPr>
              <a:t>, tanto in </a:t>
            </a:r>
            <a:r>
              <a:rPr lang="en-US" sz="2400" dirty="0" err="1">
                <a:solidFill>
                  <a:schemeClr val="accent1">
                    <a:lumMod val="75000"/>
                  </a:schemeClr>
                </a:solidFill>
              </a:rPr>
              <a:t>ipotesi</a:t>
            </a:r>
            <a:r>
              <a:rPr lang="en-US" sz="2400" dirty="0">
                <a:solidFill>
                  <a:schemeClr val="accent1">
                    <a:lumMod val="75000"/>
                  </a:schemeClr>
                </a:solidFill>
              </a:rPr>
              <a:t> di </a:t>
            </a:r>
            <a:r>
              <a:rPr lang="en-US" sz="2400" dirty="0" err="1">
                <a:solidFill>
                  <a:schemeClr val="accent1">
                    <a:lumMod val="75000"/>
                  </a:schemeClr>
                </a:solidFill>
              </a:rPr>
              <a:t>liquidazione</a:t>
            </a:r>
            <a:r>
              <a:rPr lang="en-US" sz="2400" dirty="0">
                <a:solidFill>
                  <a:schemeClr val="accent1">
                    <a:lumMod val="75000"/>
                  </a:schemeClr>
                </a:solidFill>
              </a:rPr>
              <a:t> </a:t>
            </a:r>
            <a:r>
              <a:rPr lang="en-US" sz="2400" dirty="0" err="1">
                <a:solidFill>
                  <a:schemeClr val="accent1">
                    <a:lumMod val="75000"/>
                  </a:schemeClr>
                </a:solidFill>
              </a:rPr>
              <a:t>controllata</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beni</a:t>
            </a:r>
            <a:r>
              <a:rPr lang="en-US" sz="2400" dirty="0">
                <a:solidFill>
                  <a:schemeClr val="accent1">
                    <a:lumMod val="75000"/>
                  </a:schemeClr>
                </a:solidFill>
              </a:rPr>
              <a:t> </a:t>
            </a:r>
            <a:r>
              <a:rPr lang="en-US" sz="2400" dirty="0" err="1">
                <a:solidFill>
                  <a:schemeClr val="accent1">
                    <a:lumMod val="75000"/>
                  </a:schemeClr>
                </a:solidFill>
              </a:rPr>
              <a:t>relitti</a:t>
            </a:r>
            <a:r>
              <a:rPr lang="en-US" sz="2400" dirty="0">
                <a:solidFill>
                  <a:schemeClr val="accent1">
                    <a:lumMod val="75000"/>
                  </a:schemeClr>
                </a:solidFill>
              </a:rPr>
              <a:t>, </a:t>
            </a:r>
            <a:r>
              <a:rPr lang="en-US" sz="2400" dirty="0" err="1">
                <a:solidFill>
                  <a:schemeClr val="accent1">
                    <a:lumMod val="75000"/>
                  </a:schemeClr>
                </a:solidFill>
              </a:rPr>
              <a:t>quanto</a:t>
            </a:r>
            <a:r>
              <a:rPr lang="en-US" sz="2400" dirty="0">
                <a:solidFill>
                  <a:schemeClr val="accent1">
                    <a:lumMod val="75000"/>
                  </a:schemeClr>
                </a:solidFill>
              </a:rPr>
              <a:t> di </a:t>
            </a:r>
            <a:r>
              <a:rPr lang="en-US" sz="2400" dirty="0" err="1">
                <a:solidFill>
                  <a:schemeClr val="accent1">
                    <a:lumMod val="75000"/>
                  </a:schemeClr>
                </a:solidFill>
              </a:rPr>
              <a:t>incapienza</a:t>
            </a:r>
            <a:endParaRPr lang="en-US" sz="2400" dirty="0">
              <a:solidFill>
                <a:schemeClr val="accent1">
                  <a:lumMod val="75000"/>
                </a:schemeClr>
              </a:solidFill>
            </a:endParaRP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La </a:t>
            </a:r>
            <a:r>
              <a:rPr lang="en-US" sz="2400" dirty="0" err="1">
                <a:solidFill>
                  <a:schemeClr val="accent1">
                    <a:lumMod val="75000"/>
                  </a:schemeClr>
                </a:solidFill>
              </a:rPr>
              <a:t>seconda</a:t>
            </a:r>
            <a:r>
              <a:rPr lang="en-US" sz="2400" dirty="0">
                <a:solidFill>
                  <a:schemeClr val="accent1">
                    <a:lumMod val="75000"/>
                  </a:schemeClr>
                </a:solidFill>
              </a:rPr>
              <a:t> </a:t>
            </a:r>
            <a:r>
              <a:rPr lang="en-US" sz="2400" dirty="0" err="1">
                <a:solidFill>
                  <a:schemeClr val="accent1">
                    <a:lumMod val="75000"/>
                  </a:schemeClr>
                </a:solidFill>
              </a:rPr>
              <a:t>ipotesi</a:t>
            </a:r>
            <a:r>
              <a:rPr lang="en-US" sz="2400" dirty="0">
                <a:solidFill>
                  <a:schemeClr val="accent1">
                    <a:lumMod val="75000"/>
                  </a:schemeClr>
                </a:solidFill>
              </a:rPr>
              <a:t> è </a:t>
            </a:r>
            <a:r>
              <a:rPr lang="en-US" sz="2400" dirty="0" err="1">
                <a:solidFill>
                  <a:schemeClr val="accent1">
                    <a:lumMod val="75000"/>
                  </a:schemeClr>
                </a:solidFill>
              </a:rPr>
              <a:t>specificamente</a:t>
            </a:r>
            <a:r>
              <a:rPr lang="en-US" sz="2400" dirty="0">
                <a:solidFill>
                  <a:schemeClr val="accent1">
                    <a:lumMod val="75000"/>
                  </a:schemeClr>
                </a:solidFill>
              </a:rPr>
              <a:t> </a:t>
            </a:r>
            <a:r>
              <a:rPr lang="en-US" sz="2400" dirty="0" err="1">
                <a:solidFill>
                  <a:schemeClr val="accent1">
                    <a:lumMod val="75000"/>
                  </a:schemeClr>
                </a:solidFill>
              </a:rPr>
              <a:t>rivolta</a:t>
            </a:r>
            <a:r>
              <a:rPr lang="en-US" sz="2400" dirty="0">
                <a:solidFill>
                  <a:schemeClr val="accent1">
                    <a:lumMod val="75000"/>
                  </a:schemeClr>
                </a:solidFill>
              </a:rPr>
              <a:t> al </a:t>
            </a:r>
            <a:r>
              <a:rPr lang="en-US" sz="2400" dirty="0" err="1">
                <a:solidFill>
                  <a:schemeClr val="accent1">
                    <a:lumMod val="75000"/>
                  </a:schemeClr>
                </a:solidFill>
              </a:rPr>
              <a:t>debitore</a:t>
            </a:r>
            <a:r>
              <a:rPr lang="en-US" sz="2400" dirty="0">
                <a:solidFill>
                  <a:schemeClr val="accent1">
                    <a:lumMod val="75000"/>
                  </a:schemeClr>
                </a:solidFill>
              </a:rPr>
              <a:t>, persona </a:t>
            </a:r>
            <a:r>
              <a:rPr lang="en-US" sz="2400" dirty="0" err="1">
                <a:solidFill>
                  <a:schemeClr val="accent1">
                    <a:lumMod val="75000"/>
                  </a:schemeClr>
                </a:solidFill>
              </a:rPr>
              <a:t>fisica</a:t>
            </a:r>
            <a:r>
              <a:rPr lang="en-US" sz="2400" dirty="0">
                <a:solidFill>
                  <a:schemeClr val="accent1">
                    <a:lumMod val="75000"/>
                  </a:schemeClr>
                </a:solidFill>
              </a:rPr>
              <a:t> </a:t>
            </a:r>
            <a:r>
              <a:rPr lang="en-US" sz="2400" dirty="0" err="1">
                <a:solidFill>
                  <a:schemeClr val="accent1">
                    <a:lumMod val="75000"/>
                  </a:schemeClr>
                </a:solidFill>
              </a:rPr>
              <a:t>meritevole</a:t>
            </a:r>
            <a:r>
              <a:rPr lang="en-US" sz="2400" dirty="0">
                <a:solidFill>
                  <a:schemeClr val="accent1">
                    <a:lumMod val="75000"/>
                  </a:schemeClr>
                </a:solidFill>
              </a:rPr>
              <a:t>, </a:t>
            </a:r>
            <a:r>
              <a:rPr lang="en-US" sz="2400" dirty="0" err="1">
                <a:solidFill>
                  <a:schemeClr val="accent1">
                    <a:lumMod val="75000"/>
                  </a:schemeClr>
                </a:solidFill>
              </a:rPr>
              <a:t>che</a:t>
            </a:r>
            <a:r>
              <a:rPr lang="en-US" sz="2400" dirty="0">
                <a:solidFill>
                  <a:schemeClr val="accent1">
                    <a:lumMod val="75000"/>
                  </a:schemeClr>
                </a:solidFill>
              </a:rPr>
              <a:t> non </a:t>
            </a:r>
            <a:r>
              <a:rPr lang="en-US" sz="2400" dirty="0" err="1">
                <a:solidFill>
                  <a:schemeClr val="accent1">
                    <a:lumMod val="75000"/>
                  </a:schemeClr>
                </a:solidFill>
              </a:rPr>
              <a:t>sia</a:t>
            </a:r>
            <a:r>
              <a:rPr lang="en-US" sz="2400" dirty="0">
                <a:solidFill>
                  <a:schemeClr val="accent1">
                    <a:lumMod val="75000"/>
                  </a:schemeClr>
                </a:solidFill>
              </a:rPr>
              <a:t> in </a:t>
            </a:r>
            <a:r>
              <a:rPr lang="en-US" sz="2400" dirty="0" err="1">
                <a:solidFill>
                  <a:schemeClr val="accent1">
                    <a:lumMod val="75000"/>
                  </a:schemeClr>
                </a:solidFill>
              </a:rPr>
              <a:t>grado</a:t>
            </a:r>
            <a:r>
              <a:rPr lang="en-US" sz="2400" dirty="0">
                <a:solidFill>
                  <a:schemeClr val="accent1">
                    <a:lumMod val="75000"/>
                  </a:schemeClr>
                </a:solidFill>
              </a:rPr>
              <a:t> di </a:t>
            </a:r>
            <a:r>
              <a:rPr lang="en-US" sz="2400" dirty="0" err="1">
                <a:solidFill>
                  <a:schemeClr val="accent1">
                    <a:lumMod val="75000"/>
                  </a:schemeClr>
                </a:solidFill>
              </a:rPr>
              <a:t>offrire</a:t>
            </a:r>
            <a:r>
              <a:rPr lang="en-US" sz="2400" dirty="0">
                <a:solidFill>
                  <a:schemeClr val="accent1">
                    <a:lumMod val="75000"/>
                  </a:schemeClr>
                </a:solidFill>
              </a:rPr>
              <a:t> ai </a:t>
            </a:r>
            <a:r>
              <a:rPr lang="en-US" sz="2400" dirty="0" err="1">
                <a:solidFill>
                  <a:schemeClr val="accent1">
                    <a:lumMod val="75000"/>
                  </a:schemeClr>
                </a:solidFill>
              </a:rPr>
              <a:t>creditori</a:t>
            </a:r>
            <a:r>
              <a:rPr lang="en-US" sz="2400" dirty="0">
                <a:solidFill>
                  <a:schemeClr val="accent1">
                    <a:lumMod val="75000"/>
                  </a:schemeClr>
                </a:solidFill>
              </a:rPr>
              <a:t> alcuna </a:t>
            </a:r>
            <a:r>
              <a:rPr lang="en-US" sz="2400" dirty="0" err="1">
                <a:solidFill>
                  <a:schemeClr val="accent1">
                    <a:lumMod val="75000"/>
                  </a:schemeClr>
                </a:solidFill>
              </a:rPr>
              <a:t>utilita</a:t>
            </a:r>
            <a:r>
              <a:rPr lang="en-US" sz="2400" dirty="0">
                <a:solidFill>
                  <a:schemeClr val="accent1">
                    <a:lumMod val="75000"/>
                  </a:schemeClr>
                </a:solidFill>
              </a:rPr>
              <a:t>', </a:t>
            </a:r>
            <a:r>
              <a:rPr lang="en-US" sz="2400" dirty="0" err="1">
                <a:solidFill>
                  <a:schemeClr val="accent1">
                    <a:lumMod val="75000"/>
                  </a:schemeClr>
                </a:solidFill>
              </a:rPr>
              <a:t>diretta</a:t>
            </a:r>
            <a:r>
              <a:rPr lang="en-US" sz="2400" dirty="0">
                <a:solidFill>
                  <a:schemeClr val="accent1">
                    <a:lumMod val="75000"/>
                  </a:schemeClr>
                </a:solidFill>
              </a:rPr>
              <a:t> o </a:t>
            </a:r>
            <a:r>
              <a:rPr lang="en-US" sz="2400" dirty="0" err="1">
                <a:solidFill>
                  <a:schemeClr val="accent1">
                    <a:lumMod val="75000"/>
                  </a:schemeClr>
                </a:solidFill>
              </a:rPr>
              <a:t>indiretta</a:t>
            </a:r>
            <a:r>
              <a:rPr lang="en-US" sz="2400" dirty="0">
                <a:solidFill>
                  <a:schemeClr val="accent1">
                    <a:lumMod val="75000"/>
                  </a:schemeClr>
                </a:solidFill>
              </a:rPr>
              <a:t>, </a:t>
            </a:r>
            <a:r>
              <a:rPr lang="en-US" sz="2400" dirty="0" err="1">
                <a:solidFill>
                  <a:schemeClr val="accent1">
                    <a:lumMod val="75000"/>
                  </a:schemeClr>
                </a:solidFill>
              </a:rPr>
              <a:t>nemmeno</a:t>
            </a:r>
            <a:r>
              <a:rPr lang="en-US" sz="2400" dirty="0">
                <a:solidFill>
                  <a:schemeClr val="accent1">
                    <a:lumMod val="75000"/>
                  </a:schemeClr>
                </a:solidFill>
              </a:rPr>
              <a:t> in </a:t>
            </a:r>
            <a:r>
              <a:rPr lang="en-US" sz="2400" dirty="0" err="1">
                <a:solidFill>
                  <a:schemeClr val="accent1">
                    <a:lumMod val="75000"/>
                  </a:schemeClr>
                </a:solidFill>
              </a:rPr>
              <a:t>prospettiva</a:t>
            </a:r>
            <a:r>
              <a:rPr lang="en-US" sz="2400" dirty="0">
                <a:solidFill>
                  <a:schemeClr val="accent1">
                    <a:lumMod val="75000"/>
                  </a:schemeClr>
                </a:solidFill>
              </a:rPr>
              <a:t> </a:t>
            </a:r>
            <a:r>
              <a:rPr lang="en-US" sz="2400" dirty="0" err="1">
                <a:solidFill>
                  <a:schemeClr val="accent1">
                    <a:lumMod val="75000"/>
                  </a:schemeClr>
                </a:solidFill>
              </a:rPr>
              <a:t>futura</a:t>
            </a:r>
            <a:endParaRPr lang="en-US" sz="2400" dirty="0">
              <a:solidFill>
                <a:schemeClr val="accent1">
                  <a:lumMod val="75000"/>
                </a:schemeClr>
              </a:solidFill>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29</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89563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vert="horz" lIns="91440" tIns="45720" rIns="91440" bIns="45720" rtlCol="0" anchor="ctr">
            <a:normAutofit fontScale="90000"/>
          </a:bodyPr>
          <a:lstStyle/>
          <a:p>
            <a:r>
              <a:rPr lang="en-US" b="1" cap="all" dirty="0" err="1">
                <a:solidFill>
                  <a:srgbClr val="C00000"/>
                </a:solidFill>
              </a:rPr>
              <a:t>Debiti</a:t>
            </a:r>
            <a:r>
              <a:rPr lang="en-US" b="1" cap="all" dirty="0">
                <a:solidFill>
                  <a:srgbClr val="C00000"/>
                </a:solidFill>
              </a:rPr>
              <a:t> </a:t>
            </a:r>
            <a:r>
              <a:rPr lang="en-US" b="1" cap="all" dirty="0" err="1">
                <a:solidFill>
                  <a:srgbClr val="C00000"/>
                </a:solidFill>
              </a:rPr>
              <a:t>delle</a:t>
            </a:r>
            <a:r>
              <a:rPr lang="en-US" b="1" cap="all" dirty="0">
                <a:solidFill>
                  <a:srgbClr val="C00000"/>
                </a:solidFill>
              </a:rPr>
              <a:t> </a:t>
            </a:r>
            <a:r>
              <a:rPr lang="en-US" b="1" cap="all" dirty="0" err="1">
                <a:solidFill>
                  <a:srgbClr val="C00000"/>
                </a:solidFill>
              </a:rPr>
              <a:t>famiglie</a:t>
            </a:r>
            <a:r>
              <a:rPr lang="en-US" b="1" cap="all" dirty="0">
                <a:solidFill>
                  <a:srgbClr val="C00000"/>
                </a:solidFill>
              </a:rPr>
              <a:t> e </a:t>
            </a:r>
            <a:r>
              <a:rPr lang="en-US" b="1" cap="all" dirty="0" err="1">
                <a:solidFill>
                  <a:srgbClr val="C00000"/>
                </a:solidFill>
              </a:rPr>
              <a:t>rischio</a:t>
            </a:r>
            <a:r>
              <a:rPr lang="en-US" b="1" cap="all" dirty="0">
                <a:solidFill>
                  <a:srgbClr val="C00000"/>
                </a:solidFill>
              </a:rPr>
              <a:t> </a:t>
            </a:r>
            <a:r>
              <a:rPr lang="en-US" b="1" cap="all" dirty="0" err="1">
                <a:solidFill>
                  <a:srgbClr val="C00000"/>
                </a:solidFill>
              </a:rPr>
              <a:t>povertà</a:t>
            </a:r>
            <a:endParaRPr lang="en-US" b="1" cap="all" dirty="0">
              <a:solidFill>
                <a:srgbClr val="C00000"/>
              </a:solidFill>
            </a:endParaRPr>
          </a:p>
        </p:txBody>
      </p:sp>
      <p:sp>
        <p:nvSpPr>
          <p:cNvPr id="4" name="Text Placeholder 3"/>
          <p:cNvSpPr>
            <a:spLocks noGrp="1"/>
          </p:cNvSpPr>
          <p:nvPr>
            <p:ph type="body" sz="quarter" idx="14"/>
          </p:nvPr>
        </p:nvSpPr>
        <p:spPr>
          <a:xfrm>
            <a:off x="823943" y="1969642"/>
            <a:ext cx="5092194" cy="4351338"/>
          </a:xfrm>
        </p:spPr>
        <p:txBody>
          <a:bodyPr vert="horz" lIns="91440" tIns="45720" rIns="91440" bIns="45720" rtlCol="0">
            <a:normAutofit lnSpcReduction="10000"/>
          </a:bodyPr>
          <a:lstStyle/>
          <a:p>
            <a:pPr indent="-228600" defTabSz="914400">
              <a:lnSpc>
                <a:spcPct val="90000"/>
              </a:lnSpc>
              <a:buFont typeface="Arial" panose="020B0604020202020204" pitchFamily="34" charset="0"/>
              <a:buChar char="•"/>
            </a:pPr>
            <a:r>
              <a:rPr lang="en-US" sz="2400" dirty="0">
                <a:solidFill>
                  <a:schemeClr val="accent1">
                    <a:lumMod val="75000"/>
                  </a:schemeClr>
                </a:solidFill>
              </a:rPr>
              <a:t>Nel 2024, 93,3 </a:t>
            </a:r>
            <a:r>
              <a:rPr lang="en-US" sz="2400" dirty="0" err="1">
                <a:solidFill>
                  <a:schemeClr val="accent1">
                    <a:lumMod val="75000"/>
                  </a:schemeClr>
                </a:solidFill>
              </a:rPr>
              <a:t>milioni</a:t>
            </a:r>
            <a:r>
              <a:rPr lang="en-US" sz="2400" dirty="0">
                <a:solidFill>
                  <a:schemeClr val="accent1">
                    <a:lumMod val="75000"/>
                  </a:schemeClr>
                </a:solidFill>
              </a:rPr>
              <a:t> di </a:t>
            </a:r>
            <a:r>
              <a:rPr lang="en-US" sz="2400" dirty="0" err="1">
                <a:solidFill>
                  <a:schemeClr val="accent1">
                    <a:lumMod val="75000"/>
                  </a:schemeClr>
                </a:solidFill>
              </a:rPr>
              <a:t>persone</a:t>
            </a:r>
            <a:r>
              <a:rPr lang="en-US" sz="2400" dirty="0">
                <a:solidFill>
                  <a:schemeClr val="accent1">
                    <a:lumMod val="75000"/>
                  </a:schemeClr>
                </a:solidFill>
              </a:rPr>
              <a:t> </a:t>
            </a:r>
            <a:r>
              <a:rPr lang="en-US" sz="2400" dirty="0" err="1">
                <a:solidFill>
                  <a:schemeClr val="accent1">
                    <a:lumMod val="75000"/>
                  </a:schemeClr>
                </a:solidFill>
              </a:rPr>
              <a:t>nell'UE</a:t>
            </a:r>
            <a:r>
              <a:rPr lang="en-US" sz="2400" dirty="0">
                <a:solidFill>
                  <a:schemeClr val="accent1">
                    <a:lumMod val="75000"/>
                  </a:schemeClr>
                </a:solidFill>
              </a:rPr>
              <a:t> </a:t>
            </a:r>
            <a:r>
              <a:rPr lang="en-US" sz="2400" dirty="0" err="1">
                <a:solidFill>
                  <a:schemeClr val="accent1">
                    <a:lumMod val="75000"/>
                  </a:schemeClr>
                </a:solidFill>
              </a:rPr>
              <a:t>erano</a:t>
            </a:r>
            <a:r>
              <a:rPr lang="en-US" sz="2400" dirty="0">
                <a:solidFill>
                  <a:schemeClr val="accent1">
                    <a:lumMod val="75000"/>
                  </a:schemeClr>
                </a:solidFill>
              </a:rPr>
              <a:t> a </a:t>
            </a:r>
            <a:r>
              <a:rPr lang="en-US" sz="2400" dirty="0" err="1">
                <a:solidFill>
                  <a:schemeClr val="accent1">
                    <a:lumMod val="75000"/>
                  </a:schemeClr>
                </a:solidFill>
              </a:rPr>
              <a:t>rischio</a:t>
            </a:r>
            <a:r>
              <a:rPr lang="en-US" sz="2400" dirty="0">
                <a:solidFill>
                  <a:schemeClr val="accent1">
                    <a:lumMod val="75000"/>
                  </a:schemeClr>
                </a:solidFill>
              </a:rPr>
              <a:t> di </a:t>
            </a:r>
            <a:r>
              <a:rPr lang="en-US" sz="2400" dirty="0" err="1">
                <a:solidFill>
                  <a:schemeClr val="accent1">
                    <a:lumMod val="75000"/>
                  </a:schemeClr>
                </a:solidFill>
              </a:rPr>
              <a:t>povertà</a:t>
            </a:r>
            <a:r>
              <a:rPr lang="en-US" sz="2400" dirty="0">
                <a:solidFill>
                  <a:schemeClr val="accent1">
                    <a:lumMod val="75000"/>
                  </a:schemeClr>
                </a:solidFill>
              </a:rPr>
              <a:t>, </a:t>
            </a:r>
            <a:r>
              <a:rPr lang="en-US" sz="2400" dirty="0" err="1">
                <a:solidFill>
                  <a:schemeClr val="accent1">
                    <a:lumMod val="75000"/>
                  </a:schemeClr>
                </a:solidFill>
              </a:rPr>
              <a:t>pari</a:t>
            </a:r>
            <a:r>
              <a:rPr lang="en-US" sz="2400" dirty="0">
                <a:solidFill>
                  <a:schemeClr val="accent1">
                    <a:lumMod val="75000"/>
                  </a:schemeClr>
                </a:solidFill>
              </a:rPr>
              <a:t> al 21,0%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Popolazione</a:t>
            </a:r>
            <a:r>
              <a:rPr lang="en-US" sz="2400" dirty="0">
                <a:solidFill>
                  <a:schemeClr val="accent1">
                    <a:lumMod val="75000"/>
                  </a:schemeClr>
                </a:solidFill>
              </a:rPr>
              <a:t> UE</a:t>
            </a:r>
          </a:p>
          <a:p>
            <a:pPr indent="-228600" defTabSz="914400">
              <a:lnSpc>
                <a:spcPct val="90000"/>
              </a:lnSpc>
              <a:buFont typeface="Arial" panose="020B0604020202020204" pitchFamily="34" charset="0"/>
              <a:buChar char="•"/>
            </a:pPr>
            <a:r>
              <a:rPr lang="en-US" sz="2400" dirty="0" err="1">
                <a:solidFill>
                  <a:schemeClr val="accent1">
                    <a:lumMod val="75000"/>
                  </a:schemeClr>
                </a:solidFill>
              </a:rPr>
              <a:t>Oltre</a:t>
            </a:r>
            <a:r>
              <a:rPr lang="en-US" sz="2400" dirty="0">
                <a:solidFill>
                  <a:schemeClr val="accent1">
                    <a:lumMod val="75000"/>
                  </a:schemeClr>
                </a:solidFill>
              </a:rPr>
              <a:t> un quinto (21,9 %)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popolazione</a:t>
            </a:r>
            <a:r>
              <a:rPr lang="en-US" sz="2400" dirty="0">
                <a:solidFill>
                  <a:schemeClr val="accent1">
                    <a:lumMod val="75000"/>
                  </a:schemeClr>
                </a:solidFill>
              </a:rPr>
              <a:t> </a:t>
            </a:r>
            <a:r>
              <a:rPr lang="en-US" sz="2400" dirty="0" err="1">
                <a:solidFill>
                  <a:schemeClr val="accent1">
                    <a:lumMod val="75000"/>
                  </a:schemeClr>
                </a:solidFill>
              </a:rPr>
              <a:t>dell'UE</a:t>
            </a:r>
            <a:r>
              <a:rPr lang="en-US" sz="2400" dirty="0">
                <a:solidFill>
                  <a:schemeClr val="accent1">
                    <a:lumMod val="75000"/>
                  </a:schemeClr>
                </a:solidFill>
              </a:rPr>
              <a:t> </a:t>
            </a:r>
            <a:r>
              <a:rPr lang="en-US" sz="2400" dirty="0" err="1">
                <a:solidFill>
                  <a:schemeClr val="accent1">
                    <a:lumMod val="75000"/>
                  </a:schemeClr>
                </a:solidFill>
              </a:rPr>
              <a:t>che</a:t>
            </a:r>
            <a:r>
              <a:rPr lang="en-US" sz="2400" dirty="0">
                <a:solidFill>
                  <a:schemeClr val="accent1">
                    <a:lumMod val="75000"/>
                  </a:schemeClr>
                </a:solidFill>
              </a:rPr>
              <a:t> </a:t>
            </a:r>
            <a:r>
              <a:rPr lang="en-US" sz="2400" dirty="0" err="1">
                <a:solidFill>
                  <a:schemeClr val="accent1">
                    <a:lumMod val="75000"/>
                  </a:schemeClr>
                </a:solidFill>
              </a:rPr>
              <a:t>viveva</a:t>
            </a:r>
            <a:r>
              <a:rPr lang="en-US" sz="2400" dirty="0">
                <a:solidFill>
                  <a:schemeClr val="accent1">
                    <a:lumMod val="75000"/>
                  </a:schemeClr>
                </a:solidFill>
              </a:rPr>
              <a:t> in </a:t>
            </a:r>
            <a:r>
              <a:rPr lang="en-US" sz="2400" dirty="0" err="1">
                <a:solidFill>
                  <a:schemeClr val="accent1">
                    <a:lumMod val="75000"/>
                  </a:schemeClr>
                </a:solidFill>
              </a:rPr>
              <a:t>famiglie</a:t>
            </a:r>
            <a:r>
              <a:rPr lang="en-US" sz="2400" dirty="0">
                <a:solidFill>
                  <a:schemeClr val="accent1">
                    <a:lumMod val="75000"/>
                  </a:schemeClr>
                </a:solidFill>
              </a:rPr>
              <a:t> con </a:t>
            </a:r>
            <a:r>
              <a:rPr lang="en-US" sz="2400" dirty="0" err="1">
                <a:solidFill>
                  <a:schemeClr val="accent1">
                    <a:lumMod val="75000"/>
                  </a:schemeClr>
                </a:solidFill>
              </a:rPr>
              <a:t>figli</a:t>
            </a:r>
            <a:r>
              <a:rPr lang="en-US" sz="2400" dirty="0">
                <a:solidFill>
                  <a:schemeClr val="accent1">
                    <a:lumMod val="75000"/>
                  </a:schemeClr>
                </a:solidFill>
              </a:rPr>
              <a:t> a </a:t>
            </a:r>
            <a:r>
              <a:rPr lang="en-US" sz="2400" dirty="0" err="1">
                <a:solidFill>
                  <a:schemeClr val="accent1">
                    <a:lumMod val="75000"/>
                  </a:schemeClr>
                </a:solidFill>
              </a:rPr>
              <a:t>carico</a:t>
            </a:r>
            <a:r>
              <a:rPr lang="en-US" sz="2400" dirty="0">
                <a:solidFill>
                  <a:schemeClr val="accent1">
                    <a:lumMod val="75000"/>
                  </a:schemeClr>
                </a:solidFill>
              </a:rPr>
              <a:t> era a </a:t>
            </a:r>
            <a:r>
              <a:rPr lang="en-US" sz="2400" dirty="0" err="1">
                <a:solidFill>
                  <a:schemeClr val="accent1">
                    <a:lumMod val="75000"/>
                  </a:schemeClr>
                </a:solidFill>
              </a:rPr>
              <a:t>rischio</a:t>
            </a:r>
            <a:r>
              <a:rPr lang="en-US" sz="2400" dirty="0">
                <a:solidFill>
                  <a:schemeClr val="accent1">
                    <a:lumMod val="75000"/>
                  </a:schemeClr>
                </a:solidFill>
              </a:rPr>
              <a:t> di </a:t>
            </a:r>
            <a:r>
              <a:rPr lang="en-US" sz="2400" dirty="0" err="1">
                <a:solidFill>
                  <a:schemeClr val="accent1">
                    <a:lumMod val="75000"/>
                  </a:schemeClr>
                </a:solidFill>
              </a:rPr>
              <a:t>povertà</a:t>
            </a:r>
            <a:r>
              <a:rPr lang="en-US" sz="2400" dirty="0">
                <a:solidFill>
                  <a:schemeClr val="accent1">
                    <a:lumMod val="75000"/>
                  </a:schemeClr>
                </a:solidFill>
              </a:rPr>
              <a:t> o </a:t>
            </a:r>
            <a:r>
              <a:rPr lang="en-US" sz="2400" dirty="0" err="1">
                <a:solidFill>
                  <a:schemeClr val="accent1">
                    <a:lumMod val="75000"/>
                  </a:schemeClr>
                </a:solidFill>
              </a:rPr>
              <a:t>esclusione</a:t>
            </a:r>
            <a:r>
              <a:rPr lang="en-US" sz="2400" dirty="0">
                <a:solidFill>
                  <a:schemeClr val="accent1">
                    <a:lumMod val="75000"/>
                  </a:schemeClr>
                </a:solidFill>
              </a:rPr>
              <a:t> </a:t>
            </a:r>
            <a:r>
              <a:rPr lang="en-US" sz="2400" dirty="0" err="1">
                <a:solidFill>
                  <a:schemeClr val="accent1">
                    <a:lumMod val="75000"/>
                  </a:schemeClr>
                </a:solidFill>
              </a:rPr>
              <a:t>sociale</a:t>
            </a:r>
            <a:r>
              <a:rPr lang="en-US" sz="2400" dirty="0">
                <a:solidFill>
                  <a:schemeClr val="accent1">
                    <a:lumMod val="75000"/>
                  </a:schemeClr>
                </a:solidFill>
              </a:rPr>
              <a:t> </a:t>
            </a:r>
            <a:r>
              <a:rPr lang="en-US" sz="2400" dirty="0" err="1">
                <a:solidFill>
                  <a:schemeClr val="accent1">
                    <a:lumMod val="75000"/>
                  </a:schemeClr>
                </a:solidFill>
              </a:rPr>
              <a:t>nel</a:t>
            </a:r>
            <a:r>
              <a:rPr lang="en-US" sz="2400" dirty="0">
                <a:solidFill>
                  <a:schemeClr val="accent1">
                    <a:lumMod val="75000"/>
                  </a:schemeClr>
                </a:solidFill>
              </a:rPr>
              <a:t> 2024.</a:t>
            </a:r>
          </a:p>
          <a:p>
            <a:pPr indent="-228600" defTabSz="914400">
              <a:lnSpc>
                <a:spcPct val="90000"/>
              </a:lnSpc>
              <a:buFont typeface="Arial" panose="020B0604020202020204" pitchFamily="34" charset="0"/>
              <a:buChar char="•"/>
            </a:pPr>
            <a:r>
              <a:rPr lang="en-US" sz="2400" dirty="0">
                <a:solidFill>
                  <a:schemeClr val="accent1">
                    <a:lumMod val="75000"/>
                  </a:schemeClr>
                </a:solidFill>
              </a:rPr>
              <a:t>In Italia </a:t>
            </a:r>
            <a:r>
              <a:rPr lang="en-US" sz="2400" dirty="0" err="1">
                <a:solidFill>
                  <a:schemeClr val="accent1">
                    <a:lumMod val="75000"/>
                  </a:schemeClr>
                </a:solidFill>
              </a:rPr>
              <a:t>sono</a:t>
            </a:r>
            <a:r>
              <a:rPr lang="en-US" sz="2400" dirty="0">
                <a:solidFill>
                  <a:schemeClr val="accent1">
                    <a:lumMod val="75000"/>
                  </a:schemeClr>
                </a:solidFill>
              </a:rPr>
              <a:t> in </a:t>
            </a:r>
            <a:r>
              <a:rPr lang="en-US" sz="2400" dirty="0" err="1">
                <a:solidFill>
                  <a:schemeClr val="accent1">
                    <a:lumMod val="75000"/>
                  </a:schemeClr>
                </a:solidFill>
              </a:rPr>
              <a:t>condizione</a:t>
            </a:r>
            <a:r>
              <a:rPr lang="en-US" sz="2400" dirty="0">
                <a:solidFill>
                  <a:schemeClr val="accent1">
                    <a:lumMod val="75000"/>
                  </a:schemeClr>
                </a:solidFill>
              </a:rPr>
              <a:t> di </a:t>
            </a:r>
            <a:r>
              <a:rPr lang="en-US" sz="2400" dirty="0" err="1">
                <a:solidFill>
                  <a:schemeClr val="accent1">
                    <a:lumMod val="75000"/>
                  </a:schemeClr>
                </a:solidFill>
              </a:rPr>
              <a:t>poverta</a:t>
            </a:r>
            <a:r>
              <a:rPr lang="en-US" sz="2400" dirty="0">
                <a:solidFill>
                  <a:schemeClr val="accent1">
                    <a:lumMod val="75000"/>
                  </a:schemeClr>
                </a:solidFill>
              </a:rPr>
              <a:t>̀ assoluta più di 2,2 </a:t>
            </a:r>
            <a:r>
              <a:rPr lang="en-US" sz="2400" dirty="0" err="1">
                <a:solidFill>
                  <a:schemeClr val="accent1">
                    <a:lumMod val="75000"/>
                  </a:schemeClr>
                </a:solidFill>
              </a:rPr>
              <a:t>milioni</a:t>
            </a:r>
            <a:r>
              <a:rPr lang="en-US" sz="2400" dirty="0">
                <a:solidFill>
                  <a:schemeClr val="accent1">
                    <a:lumMod val="75000"/>
                  </a:schemeClr>
                </a:solidFill>
              </a:rPr>
              <a:t> di </a:t>
            </a:r>
            <a:r>
              <a:rPr lang="en-US" sz="2400" dirty="0" err="1">
                <a:solidFill>
                  <a:schemeClr val="accent1">
                    <a:lumMod val="75000"/>
                  </a:schemeClr>
                </a:solidFill>
              </a:rPr>
              <a:t>famiglie</a:t>
            </a:r>
            <a:r>
              <a:rPr lang="en-US" sz="2400" dirty="0">
                <a:solidFill>
                  <a:schemeClr val="accent1">
                    <a:lumMod val="75000"/>
                  </a:schemeClr>
                </a:solidFill>
              </a:rPr>
              <a:t> (8,4% del </a:t>
            </a:r>
            <a:r>
              <a:rPr lang="en-US" sz="2400" dirty="0" err="1">
                <a:solidFill>
                  <a:schemeClr val="accent1">
                    <a:lumMod val="75000"/>
                  </a:schemeClr>
                </a:solidFill>
              </a:rPr>
              <a:t>totale</a:t>
            </a:r>
            <a:r>
              <a:rPr lang="en-US" sz="2400" dirty="0">
                <a:solidFill>
                  <a:schemeClr val="accent1">
                    <a:lumMod val="75000"/>
                  </a:schemeClr>
                </a:solidFill>
              </a:rPr>
              <a:t> in </a:t>
            </a:r>
            <a:r>
              <a:rPr lang="en-US" sz="2400" dirty="0" err="1">
                <a:solidFill>
                  <a:schemeClr val="accent1">
                    <a:lumMod val="75000"/>
                  </a:schemeClr>
                </a:solidFill>
              </a:rPr>
              <a:t>aumento</a:t>
            </a:r>
            <a:r>
              <a:rPr lang="en-US" sz="2400" dirty="0">
                <a:solidFill>
                  <a:schemeClr val="accent1">
                    <a:lumMod val="75000"/>
                  </a:schemeClr>
                </a:solidFill>
              </a:rPr>
              <a:t> dal 7,7% </a:t>
            </a:r>
            <a:r>
              <a:rPr lang="en-US" sz="2400" dirty="0" err="1">
                <a:solidFill>
                  <a:schemeClr val="accent1">
                    <a:lumMod val="75000"/>
                  </a:schemeClr>
                </a:solidFill>
              </a:rPr>
              <a:t>nel</a:t>
            </a:r>
            <a:r>
              <a:rPr lang="en-US" sz="2400" dirty="0">
                <a:solidFill>
                  <a:schemeClr val="accent1">
                    <a:lumMod val="75000"/>
                  </a:schemeClr>
                </a:solidFill>
              </a:rPr>
              <a:t> 2020) e circa 5,7 </a:t>
            </a:r>
            <a:r>
              <a:rPr lang="en-US" sz="2400" dirty="0" err="1">
                <a:solidFill>
                  <a:schemeClr val="accent1">
                    <a:lumMod val="75000"/>
                  </a:schemeClr>
                </a:solidFill>
              </a:rPr>
              <a:t>milioni</a:t>
            </a:r>
            <a:r>
              <a:rPr lang="en-US" sz="2400" dirty="0">
                <a:solidFill>
                  <a:schemeClr val="accent1">
                    <a:lumMod val="75000"/>
                  </a:schemeClr>
                </a:solidFill>
              </a:rPr>
              <a:t> di </a:t>
            </a:r>
            <a:r>
              <a:rPr lang="en-US" sz="2400" dirty="0" err="1">
                <a:solidFill>
                  <a:schemeClr val="accent1">
                    <a:lumMod val="75000"/>
                  </a:schemeClr>
                </a:solidFill>
              </a:rPr>
              <a:t>individui</a:t>
            </a:r>
            <a:r>
              <a:rPr lang="en-US" sz="2400" dirty="0">
                <a:solidFill>
                  <a:schemeClr val="accent1">
                    <a:lumMod val="75000"/>
                  </a:schemeClr>
                </a:solidFill>
              </a:rPr>
              <a:t> (9,7% in </a:t>
            </a:r>
            <a:r>
              <a:rPr lang="en-US" sz="2400" dirty="0" err="1">
                <a:solidFill>
                  <a:schemeClr val="accent1">
                    <a:lumMod val="75000"/>
                  </a:schemeClr>
                </a:solidFill>
              </a:rPr>
              <a:t>linea</a:t>
            </a:r>
            <a:r>
              <a:rPr lang="en-US" sz="2400" dirty="0">
                <a:solidFill>
                  <a:schemeClr val="accent1">
                    <a:lumMod val="75000"/>
                  </a:schemeClr>
                </a:solidFill>
              </a:rPr>
              <a:t> con </a:t>
            </a:r>
            <a:r>
              <a:rPr lang="en-US" sz="2400" dirty="0" err="1">
                <a:solidFill>
                  <a:schemeClr val="accent1">
                    <a:lumMod val="75000"/>
                  </a:schemeClr>
                </a:solidFill>
              </a:rPr>
              <a:t>l’anno</a:t>
            </a:r>
            <a:r>
              <a:rPr lang="en-US" sz="2400" dirty="0">
                <a:solidFill>
                  <a:schemeClr val="accent1">
                    <a:lumMod val="75000"/>
                  </a:schemeClr>
                </a:solidFill>
              </a:rPr>
              <a:t> </a:t>
            </a:r>
            <a:r>
              <a:rPr lang="en-US" sz="2400" dirty="0" err="1">
                <a:solidFill>
                  <a:schemeClr val="accent1">
                    <a:lumMod val="75000"/>
                  </a:schemeClr>
                </a:solidFill>
              </a:rPr>
              <a:t>precedente</a:t>
            </a:r>
            <a:r>
              <a:rPr lang="en-US" sz="2400" dirty="0">
                <a:solidFill>
                  <a:schemeClr val="accent1">
                    <a:lumMod val="75000"/>
                  </a:schemeClr>
                </a:solidFill>
              </a:rPr>
              <a:t>).</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Immagine 8" descr="Immagine che contiene testo, Elementi grafici, logo, grafica&#10;&#10;Il contenuto generato dall'IA potrebbe non essere corretto.">
            <a:extLst>
              <a:ext uri="{FF2B5EF4-FFF2-40B4-BE49-F238E27FC236}">
                <a16:creationId xmlns:a16="http://schemas.microsoft.com/office/drawing/2014/main" id="{245C4D69-5BAD-2818-F8AA-C45D344D1690}"/>
              </a:ext>
            </a:extLst>
          </p:cNvPr>
          <p:cNvPicPr>
            <a:picLocks noChangeAspect="1"/>
          </p:cNvPicPr>
          <p:nvPr/>
        </p:nvPicPr>
        <p:blipFill>
          <a:blip r:embed="rId2"/>
          <a:srcRect t="14532" r="-3" b="-3"/>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pPr>
            <a:fld id="{369C5710-BC38-1F4D-A3CC-CA91A4A50E65}" type="slidenum">
              <a:rPr lang="en-US">
                <a:solidFill>
                  <a:srgbClr val="FFFFFF"/>
                </a:solidFill>
              </a:rPr>
              <a:pPr>
                <a:spcAft>
                  <a:spcPts val="600"/>
                </a:spcAft>
              </a:pPr>
              <a:t>3</a:t>
            </a:fld>
            <a:endParaRPr lang="en-US">
              <a:solidFill>
                <a:srgbClr val="FFFFFF"/>
              </a:solidFill>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pic>
        <p:nvPicPr>
          <p:cNvPr id="8" name="Immagine 7">
            <a:extLst>
              <a:ext uri="{FF2B5EF4-FFF2-40B4-BE49-F238E27FC236}">
                <a16:creationId xmlns:a16="http://schemas.microsoft.com/office/drawing/2014/main" id="{D54B9346-8A63-7024-1533-7FF1CB581628}"/>
              </a:ext>
            </a:extLst>
          </p:cNvPr>
          <p:cNvPicPr>
            <a:picLocks noChangeAspect="1"/>
          </p:cNvPicPr>
          <p:nvPr/>
        </p:nvPicPr>
        <p:blipFill>
          <a:blip r:embed="rId3"/>
          <a:stretch>
            <a:fillRect/>
          </a:stretch>
        </p:blipFill>
        <p:spPr>
          <a:xfrm>
            <a:off x="6826918" y="3307271"/>
            <a:ext cx="4526882" cy="2591338"/>
          </a:xfrm>
          <a:prstGeom prst="rect">
            <a:avLst/>
          </a:prstGeom>
        </p:spPr>
      </p:pic>
    </p:spTree>
    <p:extLst>
      <p:ext uri="{BB962C8B-B14F-4D97-AF65-F5344CB8AC3E}">
        <p14:creationId xmlns:p14="http://schemas.microsoft.com/office/powerpoint/2010/main" val="358820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38200" y="365125"/>
            <a:ext cx="7024664" cy="1473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dirty="0" err="1">
                <a:solidFill>
                  <a:srgbClr val="C00000"/>
                </a:solidFill>
              </a:rPr>
              <a:t>Presupposti</a:t>
            </a:r>
            <a:r>
              <a:rPr lang="en-US" sz="3700" b="1" dirty="0">
                <a:solidFill>
                  <a:srgbClr val="C00000"/>
                </a:solidFill>
              </a:rPr>
              <a:t> per </a:t>
            </a:r>
            <a:r>
              <a:rPr lang="en-US" sz="3700" b="1" dirty="0" err="1">
                <a:solidFill>
                  <a:srgbClr val="C00000"/>
                </a:solidFill>
              </a:rPr>
              <a:t>l’esdebitazione</a:t>
            </a:r>
            <a:r>
              <a:rPr lang="en-US" sz="3700" b="1" dirty="0">
                <a:solidFill>
                  <a:srgbClr val="C00000"/>
                </a:solidFill>
              </a:rPr>
              <a:t> </a:t>
            </a:r>
          </a:p>
        </p:txBody>
      </p:sp>
      <p:sp>
        <p:nvSpPr>
          <p:cNvPr id="4" name="Text Placeholder 3"/>
          <p:cNvSpPr>
            <a:spLocks noGrp="1"/>
          </p:cNvSpPr>
          <p:nvPr>
            <p:ph type="body" sz="quarter" idx="14"/>
          </p:nvPr>
        </p:nvSpPr>
        <p:spPr>
          <a:xfrm>
            <a:off x="371865" y="1983101"/>
            <a:ext cx="6889039" cy="4774891"/>
          </a:xfrm>
        </p:spPr>
        <p:txBody>
          <a:bodyPr vert="horz" lIns="91440" tIns="45720" rIns="91440" bIns="45720" rtlCol="0">
            <a:normAutofit lnSpcReduction="10000"/>
          </a:bodyPr>
          <a:lstStyle/>
          <a:p>
            <a:pPr marL="457200" indent="-228600" defTabSz="914400">
              <a:lnSpc>
                <a:spcPct val="90000"/>
              </a:lnSpc>
              <a:buFont typeface="Arial" panose="020B0604020202020204" pitchFamily="34" charset="0"/>
              <a:buChar char="•"/>
            </a:pPr>
            <a:r>
              <a:rPr lang="en-US" sz="3200" dirty="0">
                <a:solidFill>
                  <a:schemeClr val="accent1"/>
                </a:solidFill>
              </a:rPr>
              <a:t>Il </a:t>
            </a:r>
            <a:r>
              <a:rPr lang="en-US" sz="3200" dirty="0" err="1">
                <a:solidFill>
                  <a:schemeClr val="accent1"/>
                </a:solidFill>
              </a:rPr>
              <a:t>beneficio</a:t>
            </a:r>
            <a:r>
              <a:rPr lang="en-US" sz="3200" dirty="0">
                <a:solidFill>
                  <a:schemeClr val="accent1"/>
                </a:solidFill>
              </a:rPr>
              <a:t> </a:t>
            </a:r>
            <a:r>
              <a:rPr lang="en-US" sz="3200" dirty="0" err="1">
                <a:solidFill>
                  <a:schemeClr val="accent1"/>
                </a:solidFill>
              </a:rPr>
              <a:t>si</a:t>
            </a:r>
            <a:r>
              <a:rPr lang="en-US" sz="3200" dirty="0">
                <a:solidFill>
                  <a:schemeClr val="accent1"/>
                </a:solidFill>
              </a:rPr>
              <a:t> </a:t>
            </a:r>
            <a:r>
              <a:rPr lang="en-US" sz="3200" dirty="0" err="1">
                <a:solidFill>
                  <a:schemeClr val="accent1"/>
                </a:solidFill>
              </a:rPr>
              <a:t>può</a:t>
            </a:r>
            <a:r>
              <a:rPr lang="en-US" sz="3200" dirty="0">
                <a:solidFill>
                  <a:schemeClr val="accent1"/>
                </a:solidFill>
              </a:rPr>
              <a:t> </a:t>
            </a:r>
            <a:r>
              <a:rPr lang="en-US" sz="3200" dirty="0" err="1">
                <a:solidFill>
                  <a:schemeClr val="accent1"/>
                </a:solidFill>
              </a:rPr>
              <a:t>ottenere</a:t>
            </a:r>
            <a:r>
              <a:rPr lang="en-US" sz="3200" dirty="0">
                <a:solidFill>
                  <a:schemeClr val="accent1"/>
                </a:solidFill>
              </a:rPr>
              <a:t> </a:t>
            </a:r>
            <a:r>
              <a:rPr lang="en-US" sz="3200" dirty="0" err="1">
                <a:solidFill>
                  <a:schemeClr val="accent1"/>
                </a:solidFill>
              </a:rPr>
              <a:t>una</a:t>
            </a:r>
            <a:r>
              <a:rPr lang="en-US" sz="3200" dirty="0">
                <a:solidFill>
                  <a:schemeClr val="accent1"/>
                </a:solidFill>
              </a:rPr>
              <a:t> sola volta </a:t>
            </a:r>
            <a:r>
              <a:rPr lang="en-US" sz="3200" dirty="0" err="1">
                <a:solidFill>
                  <a:schemeClr val="accent1"/>
                </a:solidFill>
              </a:rPr>
              <a:t>nella</a:t>
            </a:r>
            <a:r>
              <a:rPr lang="en-US" sz="3200" dirty="0">
                <a:solidFill>
                  <a:schemeClr val="accent1"/>
                </a:solidFill>
              </a:rPr>
              <a:t> vita.</a:t>
            </a:r>
          </a:p>
          <a:p>
            <a:pPr marL="457200" indent="-228600" defTabSz="914400">
              <a:lnSpc>
                <a:spcPct val="90000"/>
              </a:lnSpc>
              <a:buFont typeface="Arial" panose="020B0604020202020204" pitchFamily="34" charset="0"/>
              <a:buChar char="•"/>
            </a:pPr>
            <a:r>
              <a:rPr lang="en-US" sz="3200" dirty="0">
                <a:solidFill>
                  <a:schemeClr val="accent1"/>
                </a:solidFill>
              </a:rPr>
              <a:t>Si </a:t>
            </a:r>
            <a:r>
              <a:rPr lang="en-US" sz="3200" dirty="0" err="1">
                <a:solidFill>
                  <a:schemeClr val="accent1"/>
                </a:solidFill>
              </a:rPr>
              <a:t>considera</a:t>
            </a:r>
            <a:r>
              <a:rPr lang="en-US" sz="3200" dirty="0">
                <a:solidFill>
                  <a:schemeClr val="accent1"/>
                </a:solidFill>
              </a:rPr>
              <a:t> </a:t>
            </a:r>
            <a:r>
              <a:rPr lang="en-US" sz="3200" dirty="0" err="1">
                <a:solidFill>
                  <a:schemeClr val="accent1"/>
                </a:solidFill>
              </a:rPr>
              <a:t>incapiente</a:t>
            </a:r>
            <a:r>
              <a:rPr lang="en-US" sz="3200" dirty="0">
                <a:solidFill>
                  <a:schemeClr val="accent1"/>
                </a:solidFill>
              </a:rPr>
              <a:t> </a:t>
            </a:r>
            <a:r>
              <a:rPr lang="en-US" sz="3200" dirty="0" err="1">
                <a:solidFill>
                  <a:schemeClr val="accent1"/>
                </a:solidFill>
              </a:rPr>
              <a:t>anche</a:t>
            </a:r>
            <a:r>
              <a:rPr lang="en-US" sz="3200" dirty="0">
                <a:solidFill>
                  <a:schemeClr val="accent1"/>
                </a:solidFill>
              </a:rPr>
              <a:t> chi ha un </a:t>
            </a:r>
            <a:r>
              <a:rPr lang="en-US" sz="3200" dirty="0" err="1">
                <a:solidFill>
                  <a:schemeClr val="accent1"/>
                </a:solidFill>
              </a:rPr>
              <a:t>reddito</a:t>
            </a:r>
            <a:r>
              <a:rPr lang="en-US" sz="3200" dirty="0">
                <a:solidFill>
                  <a:schemeClr val="accent1"/>
                </a:solidFill>
              </a:rPr>
              <a:t> </a:t>
            </a:r>
            <a:r>
              <a:rPr lang="en-US" sz="3200" dirty="0" err="1">
                <a:solidFill>
                  <a:schemeClr val="accent1"/>
                </a:solidFill>
              </a:rPr>
              <a:t>annuo</a:t>
            </a:r>
            <a:r>
              <a:rPr lang="en-US" sz="3200" dirty="0">
                <a:solidFill>
                  <a:schemeClr val="accent1"/>
                </a:solidFill>
              </a:rPr>
              <a:t>, al </a:t>
            </a:r>
            <a:r>
              <a:rPr lang="en-US" sz="3200" dirty="0" err="1">
                <a:solidFill>
                  <a:schemeClr val="accent1"/>
                </a:solidFill>
              </a:rPr>
              <a:t>netto</a:t>
            </a:r>
            <a:r>
              <a:rPr lang="en-US" sz="3200" dirty="0">
                <a:solidFill>
                  <a:schemeClr val="accent1"/>
                </a:solidFill>
              </a:rPr>
              <a:t> </a:t>
            </a:r>
            <a:r>
              <a:rPr lang="en-US" sz="3200" dirty="0" err="1">
                <a:solidFill>
                  <a:schemeClr val="accent1"/>
                </a:solidFill>
              </a:rPr>
              <a:t>delle</a:t>
            </a:r>
            <a:r>
              <a:rPr lang="en-US" sz="3200" dirty="0">
                <a:solidFill>
                  <a:schemeClr val="accent1"/>
                </a:solidFill>
              </a:rPr>
              <a:t> </a:t>
            </a:r>
            <a:r>
              <a:rPr lang="en-US" sz="3200" dirty="0" err="1">
                <a:solidFill>
                  <a:schemeClr val="accent1"/>
                </a:solidFill>
              </a:rPr>
              <a:t>spese</a:t>
            </a:r>
            <a:r>
              <a:rPr lang="en-US" sz="3200" dirty="0">
                <a:solidFill>
                  <a:schemeClr val="accent1"/>
                </a:solidFill>
              </a:rPr>
              <a:t> </a:t>
            </a:r>
            <a:r>
              <a:rPr lang="en-US" sz="3200" dirty="0" err="1">
                <a:solidFill>
                  <a:schemeClr val="accent1"/>
                </a:solidFill>
              </a:rPr>
              <a:t>necessarie</a:t>
            </a:r>
            <a:r>
              <a:rPr lang="en-US" sz="3200" dirty="0">
                <a:solidFill>
                  <a:schemeClr val="accent1"/>
                </a:solidFill>
              </a:rPr>
              <a:t>, </a:t>
            </a:r>
            <a:r>
              <a:rPr lang="en-US" sz="3200" dirty="0" err="1">
                <a:solidFill>
                  <a:schemeClr val="accent1"/>
                </a:solidFill>
              </a:rPr>
              <a:t>inferiore</a:t>
            </a:r>
            <a:r>
              <a:rPr lang="en-US" sz="3200" dirty="0">
                <a:solidFill>
                  <a:schemeClr val="accent1"/>
                </a:solidFill>
              </a:rPr>
              <a:t> </a:t>
            </a:r>
            <a:r>
              <a:rPr lang="en-US" sz="3200" dirty="0" err="1">
                <a:solidFill>
                  <a:schemeClr val="accent1"/>
                </a:solidFill>
              </a:rPr>
              <a:t>all’assegno</a:t>
            </a:r>
            <a:r>
              <a:rPr lang="en-US" sz="3200" dirty="0">
                <a:solidFill>
                  <a:schemeClr val="accent1"/>
                </a:solidFill>
              </a:rPr>
              <a:t> </a:t>
            </a:r>
            <a:r>
              <a:rPr lang="en-US" sz="3200" dirty="0" err="1">
                <a:solidFill>
                  <a:schemeClr val="accent1"/>
                </a:solidFill>
              </a:rPr>
              <a:t>sociale</a:t>
            </a:r>
            <a:r>
              <a:rPr lang="en-US" sz="3200" dirty="0">
                <a:solidFill>
                  <a:schemeClr val="accent1"/>
                </a:solidFill>
              </a:rPr>
              <a:t> </a:t>
            </a:r>
            <a:r>
              <a:rPr lang="en-US" sz="3200" dirty="0" err="1">
                <a:solidFill>
                  <a:schemeClr val="accent1"/>
                </a:solidFill>
              </a:rPr>
              <a:t>aumentato</a:t>
            </a:r>
            <a:r>
              <a:rPr lang="en-US" sz="3200" dirty="0">
                <a:solidFill>
                  <a:schemeClr val="accent1"/>
                </a:solidFill>
              </a:rPr>
              <a:t> </a:t>
            </a:r>
            <a:r>
              <a:rPr lang="en-US" sz="3200" dirty="0" err="1">
                <a:solidFill>
                  <a:schemeClr val="accent1"/>
                </a:solidFill>
              </a:rPr>
              <a:t>della</a:t>
            </a:r>
            <a:r>
              <a:rPr lang="en-US" sz="3200" dirty="0">
                <a:solidFill>
                  <a:schemeClr val="accent1"/>
                </a:solidFill>
              </a:rPr>
              <a:t> </a:t>
            </a:r>
            <a:r>
              <a:rPr lang="en-US" sz="3200" dirty="0" err="1">
                <a:solidFill>
                  <a:schemeClr val="accent1"/>
                </a:solidFill>
              </a:rPr>
              <a:t>metà</a:t>
            </a:r>
            <a:r>
              <a:rPr lang="en-US" sz="3200" dirty="0">
                <a:solidFill>
                  <a:schemeClr val="accent1"/>
                </a:solidFill>
              </a:rPr>
              <a:t> per </a:t>
            </a:r>
            <a:r>
              <a:rPr lang="en-US" sz="3200" dirty="0" err="1">
                <a:solidFill>
                  <a:schemeClr val="accent1"/>
                </a:solidFill>
              </a:rPr>
              <a:t>ogni</a:t>
            </a:r>
            <a:r>
              <a:rPr lang="en-US" sz="3200" dirty="0">
                <a:solidFill>
                  <a:schemeClr val="accent1"/>
                </a:solidFill>
              </a:rPr>
              <a:t> </a:t>
            </a:r>
            <a:r>
              <a:rPr lang="en-US" sz="3200" dirty="0" err="1">
                <a:solidFill>
                  <a:schemeClr val="accent1"/>
                </a:solidFill>
              </a:rPr>
              <a:t>familiare</a:t>
            </a:r>
            <a:r>
              <a:rPr lang="en-US" sz="3200" dirty="0">
                <a:solidFill>
                  <a:schemeClr val="accent1"/>
                </a:solidFill>
              </a:rPr>
              <a:t> secondo la </a:t>
            </a:r>
            <a:r>
              <a:rPr lang="en-US" sz="3200" dirty="0" err="1">
                <a:solidFill>
                  <a:schemeClr val="accent1"/>
                </a:solidFill>
              </a:rPr>
              <a:t>scala</a:t>
            </a:r>
            <a:r>
              <a:rPr lang="en-US" sz="3200" dirty="0">
                <a:solidFill>
                  <a:schemeClr val="accent1"/>
                </a:solidFill>
              </a:rPr>
              <a:t> ISEE.</a:t>
            </a:r>
          </a:p>
          <a:p>
            <a:pPr marL="457200" indent="-228600" defTabSz="914400">
              <a:lnSpc>
                <a:spcPct val="90000"/>
              </a:lnSpc>
              <a:buFont typeface="Arial" panose="020B0604020202020204" pitchFamily="34" charset="0"/>
              <a:buChar char="•"/>
            </a:pPr>
            <a:r>
              <a:rPr lang="en-US" sz="3200" dirty="0" err="1">
                <a:solidFill>
                  <a:schemeClr val="accent1"/>
                </a:solidFill>
              </a:rPr>
              <a:t>Restano</a:t>
            </a:r>
            <a:r>
              <a:rPr lang="en-US" sz="3200" dirty="0">
                <a:solidFill>
                  <a:schemeClr val="accent1"/>
                </a:solidFill>
              </a:rPr>
              <a:t> </a:t>
            </a:r>
            <a:r>
              <a:rPr lang="en-US" sz="3200" dirty="0" err="1">
                <a:solidFill>
                  <a:schemeClr val="accent1"/>
                </a:solidFill>
              </a:rPr>
              <a:t>escluse</a:t>
            </a:r>
            <a:r>
              <a:rPr lang="en-US" sz="3200" dirty="0">
                <a:solidFill>
                  <a:schemeClr val="accent1"/>
                </a:solidFill>
              </a:rPr>
              <a:t> le </a:t>
            </a:r>
            <a:r>
              <a:rPr lang="en-US" sz="3200" dirty="0" err="1">
                <a:solidFill>
                  <a:schemeClr val="accent1"/>
                </a:solidFill>
              </a:rPr>
              <a:t>sopravvenienze</a:t>
            </a:r>
            <a:r>
              <a:rPr lang="en-US" sz="3200" dirty="0">
                <a:solidFill>
                  <a:schemeClr val="accent1"/>
                </a:solidFill>
              </a:rPr>
              <a:t> </a:t>
            </a:r>
            <a:r>
              <a:rPr lang="en-US" sz="3200" dirty="0" err="1">
                <a:solidFill>
                  <a:schemeClr val="accent1"/>
                </a:solidFill>
              </a:rPr>
              <a:t>costituite</a:t>
            </a:r>
            <a:r>
              <a:rPr lang="en-US" sz="3200" dirty="0">
                <a:solidFill>
                  <a:schemeClr val="accent1"/>
                </a:solidFill>
              </a:rPr>
              <a:t> da </a:t>
            </a:r>
            <a:r>
              <a:rPr lang="en-US" sz="3200" dirty="0" err="1">
                <a:solidFill>
                  <a:schemeClr val="accent1"/>
                </a:solidFill>
              </a:rPr>
              <a:t>finanziamenti</a:t>
            </a:r>
            <a:r>
              <a:rPr lang="en-US" sz="3200" dirty="0">
                <a:solidFill>
                  <a:schemeClr val="accent1"/>
                </a:solidFill>
              </a:rPr>
              <a:t> </a:t>
            </a:r>
            <a:r>
              <a:rPr lang="en-US" sz="3200" dirty="0" err="1">
                <a:solidFill>
                  <a:schemeClr val="accent1"/>
                </a:solidFill>
              </a:rPr>
              <a:t>ottenuti</a:t>
            </a:r>
            <a:r>
              <a:rPr lang="en-US" sz="3200" dirty="0">
                <a:solidFill>
                  <a:schemeClr val="accent1"/>
                </a:solidFill>
              </a:rPr>
              <a:t> dopo la </a:t>
            </a:r>
            <a:r>
              <a:rPr lang="en-US" sz="3200" dirty="0" err="1">
                <a:solidFill>
                  <a:schemeClr val="accent1"/>
                </a:solidFill>
              </a:rPr>
              <a:t>procedura</a:t>
            </a:r>
            <a:r>
              <a:rPr lang="en-US" sz="3200" dirty="0">
                <a:solidFill>
                  <a:schemeClr val="accent1"/>
                </a:solidFill>
              </a:rPr>
              <a:t>.</a:t>
            </a:r>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3E38B8F1-54DB-790A-7DF6-43738333043B}"/>
              </a:ext>
            </a:extLst>
          </p:cNvPr>
          <p:cNvPicPr>
            <a:picLocks noChangeAspect="1"/>
          </p:cNvPicPr>
          <p:nvPr/>
        </p:nvPicPr>
        <p:blipFill>
          <a:blip r:embed="rId2"/>
          <a:srcRect r="3" b="3"/>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30</a:t>
            </a:fld>
            <a:endParaRPr lang="en-US">
              <a:solidFill>
                <a:prstClr val="black">
                  <a:tint val="75000"/>
                </a:prstClr>
              </a:solidFill>
              <a:latin typeface="Calibri" panose="020F0502020204030204"/>
            </a:endParaRPr>
          </a:p>
        </p:txBody>
      </p:sp>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87424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Immagine 10" descr="Immagine che contiene testo, Elementi grafici, logo, grafica&#10;&#10;Il contenuto generato dall'IA potrebbe non essere corretto.">
            <a:extLst>
              <a:ext uri="{FF2B5EF4-FFF2-40B4-BE49-F238E27FC236}">
                <a16:creationId xmlns:a16="http://schemas.microsoft.com/office/drawing/2014/main" id="{D4C6CBE2-5CDF-38EF-D6ED-ACC255D36024}"/>
              </a:ext>
            </a:extLst>
          </p:cNvPr>
          <p:cNvPicPr>
            <a:picLocks noChangeAspect="1"/>
          </p:cNvPicPr>
          <p:nvPr/>
        </p:nvPicPr>
        <p:blipFill>
          <a:blip r:embed="rId2"/>
          <a:srcRect r="2065" b="-3"/>
          <a:stretch>
            <a:fillRect/>
          </a:stretch>
        </p:blipFill>
        <p:spPr>
          <a:xfrm>
            <a:off x="20365" y="2381387"/>
            <a:ext cx="2958147" cy="32745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1049650" y="652653"/>
            <a:ext cx="57214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dirty="0">
                <a:solidFill>
                  <a:srgbClr val="C00000"/>
                </a:solidFill>
              </a:rPr>
              <a:t>Come </a:t>
            </a:r>
            <a:r>
              <a:rPr lang="en-US" b="1" dirty="0" err="1">
                <a:solidFill>
                  <a:srgbClr val="C00000"/>
                </a:solidFill>
              </a:rPr>
              <a:t>si</a:t>
            </a:r>
            <a:r>
              <a:rPr lang="en-US" b="1" dirty="0">
                <a:solidFill>
                  <a:srgbClr val="C00000"/>
                </a:solidFill>
              </a:rPr>
              <a:t> </a:t>
            </a:r>
            <a:r>
              <a:rPr lang="en-US" b="1" dirty="0" err="1">
                <a:solidFill>
                  <a:srgbClr val="C00000"/>
                </a:solidFill>
              </a:rPr>
              <a:t>presenta</a:t>
            </a:r>
            <a:r>
              <a:rPr lang="en-US" b="1" dirty="0">
                <a:solidFill>
                  <a:srgbClr val="C00000"/>
                </a:solidFill>
              </a:rPr>
              <a:t> la </a:t>
            </a:r>
            <a:r>
              <a:rPr lang="en-US" b="1" dirty="0" err="1">
                <a:solidFill>
                  <a:srgbClr val="C00000"/>
                </a:solidFill>
              </a:rPr>
              <a:t>domanda</a:t>
            </a:r>
            <a:endParaRPr lang="en-US" b="1" dirty="0">
              <a:solidFill>
                <a:srgbClr val="C00000"/>
              </a:solidFill>
            </a:endParaRPr>
          </a:p>
        </p:txBody>
      </p:sp>
      <p:sp>
        <p:nvSpPr>
          <p:cNvPr id="4" name="Text Placeholder 3"/>
          <p:cNvSpPr>
            <a:spLocks noGrp="1"/>
          </p:cNvSpPr>
          <p:nvPr>
            <p:ph type="body" sz="quarter" idx="14"/>
          </p:nvPr>
        </p:nvSpPr>
        <p:spPr>
          <a:xfrm>
            <a:off x="2978512" y="2040446"/>
            <a:ext cx="8981872" cy="4351338"/>
          </a:xfrm>
        </p:spPr>
        <p:txBody>
          <a:bodyPr vert="horz" lIns="91440" tIns="45720" rIns="91440" bIns="45720" rtlCol="0">
            <a:normAutofit fontScale="92500"/>
          </a:bodyPr>
          <a:lstStyle/>
          <a:p>
            <a:pPr marL="571500" defTabSz="914400">
              <a:lnSpc>
                <a:spcPct val="90000"/>
              </a:lnSpc>
            </a:pPr>
            <a:r>
              <a:rPr lang="en-US" sz="2400" dirty="0">
                <a:solidFill>
                  <a:schemeClr val="accent1">
                    <a:lumMod val="75000"/>
                  </a:schemeClr>
                </a:solidFill>
              </a:rPr>
              <a:t>La </a:t>
            </a:r>
            <a:r>
              <a:rPr lang="en-US" sz="2400" dirty="0" err="1">
                <a:solidFill>
                  <a:schemeClr val="accent1">
                    <a:lumMod val="75000"/>
                  </a:schemeClr>
                </a:solidFill>
              </a:rPr>
              <a:t>domanda</a:t>
            </a:r>
            <a:r>
              <a:rPr lang="en-US" sz="2400" dirty="0">
                <a:solidFill>
                  <a:schemeClr val="accent1">
                    <a:lumMod val="75000"/>
                  </a:schemeClr>
                </a:solidFill>
              </a:rPr>
              <a:t> </a:t>
            </a:r>
            <a:r>
              <a:rPr lang="en-US" sz="2400" dirty="0" err="1">
                <a:solidFill>
                  <a:schemeClr val="accent1">
                    <a:lumMod val="75000"/>
                  </a:schemeClr>
                </a:solidFill>
              </a:rPr>
              <a:t>si</a:t>
            </a:r>
            <a:r>
              <a:rPr lang="en-US" sz="2400" dirty="0">
                <a:solidFill>
                  <a:schemeClr val="accent1">
                    <a:lumMod val="75000"/>
                  </a:schemeClr>
                </a:solidFill>
              </a:rPr>
              <a:t> </a:t>
            </a:r>
            <a:r>
              <a:rPr lang="en-US" sz="2400" dirty="0" err="1">
                <a:solidFill>
                  <a:schemeClr val="accent1">
                    <a:lumMod val="75000"/>
                  </a:schemeClr>
                </a:solidFill>
              </a:rPr>
              <a:t>presenta</a:t>
            </a:r>
            <a:r>
              <a:rPr lang="en-US" sz="2400" dirty="0">
                <a:solidFill>
                  <a:schemeClr val="accent1">
                    <a:lumMod val="75000"/>
                  </a:schemeClr>
                </a:solidFill>
              </a:rPr>
              <a:t> </a:t>
            </a:r>
            <a:r>
              <a:rPr lang="en-US" sz="2400" dirty="0" err="1">
                <a:solidFill>
                  <a:schemeClr val="accent1">
                    <a:lumMod val="75000"/>
                  </a:schemeClr>
                </a:solidFill>
              </a:rPr>
              <a:t>tramite</a:t>
            </a:r>
            <a:r>
              <a:rPr lang="en-US" sz="2400" dirty="0">
                <a:solidFill>
                  <a:schemeClr val="accent1">
                    <a:lumMod val="75000"/>
                  </a:schemeClr>
                </a:solidFill>
              </a:rPr>
              <a:t> </a:t>
            </a:r>
            <a:r>
              <a:rPr lang="en-US" sz="2400" dirty="0" err="1">
                <a:solidFill>
                  <a:schemeClr val="accent1">
                    <a:lumMod val="75000"/>
                  </a:schemeClr>
                </a:solidFill>
              </a:rPr>
              <a:t>l’OCC</a:t>
            </a:r>
            <a:r>
              <a:rPr lang="en-US" sz="2400" dirty="0">
                <a:solidFill>
                  <a:schemeClr val="accent1">
                    <a:lumMod val="75000"/>
                  </a:schemeClr>
                </a:solidFill>
              </a:rPr>
              <a:t> al </a:t>
            </a:r>
            <a:r>
              <a:rPr lang="en-US" sz="2400" dirty="0" err="1">
                <a:solidFill>
                  <a:schemeClr val="accent1">
                    <a:lumMod val="75000"/>
                  </a:schemeClr>
                </a:solidFill>
              </a:rPr>
              <a:t>giudice</a:t>
            </a:r>
            <a:r>
              <a:rPr lang="en-US" sz="2400" dirty="0">
                <a:solidFill>
                  <a:schemeClr val="accent1">
                    <a:lumMod val="75000"/>
                  </a:schemeClr>
                </a:solidFill>
              </a:rPr>
              <a:t> </a:t>
            </a:r>
            <a:r>
              <a:rPr lang="en-US" sz="2400" dirty="0" err="1">
                <a:solidFill>
                  <a:schemeClr val="accent1">
                    <a:lumMod val="75000"/>
                  </a:schemeClr>
                </a:solidFill>
              </a:rPr>
              <a:t>competente</a:t>
            </a:r>
            <a:r>
              <a:rPr lang="en-US" sz="2400" dirty="0">
                <a:solidFill>
                  <a:schemeClr val="accent1">
                    <a:lumMod val="75000"/>
                  </a:schemeClr>
                </a:solidFill>
              </a:rPr>
              <a:t> e </a:t>
            </a:r>
            <a:r>
              <a:rPr lang="en-US" sz="2400" dirty="0" err="1">
                <a:solidFill>
                  <a:schemeClr val="accent1">
                    <a:lumMod val="75000"/>
                  </a:schemeClr>
                </a:solidFill>
              </a:rPr>
              <a:t>deve</a:t>
            </a:r>
            <a:r>
              <a:rPr lang="en-US" sz="2400" dirty="0">
                <a:solidFill>
                  <a:schemeClr val="accent1">
                    <a:lumMod val="75000"/>
                  </a:schemeClr>
                </a:solidFill>
              </a:rPr>
              <a:t> </a:t>
            </a:r>
            <a:r>
              <a:rPr lang="en-US" sz="2400" dirty="0" err="1">
                <a:solidFill>
                  <a:schemeClr val="accent1">
                    <a:lumMod val="75000"/>
                  </a:schemeClr>
                </a:solidFill>
              </a:rPr>
              <a:t>essere</a:t>
            </a:r>
            <a:r>
              <a:rPr lang="en-US" sz="2400" dirty="0">
                <a:solidFill>
                  <a:schemeClr val="accent1">
                    <a:lumMod val="75000"/>
                  </a:schemeClr>
                </a:solidFill>
              </a:rPr>
              <a:t> </a:t>
            </a:r>
            <a:r>
              <a:rPr lang="en-US" sz="2400" dirty="0" err="1">
                <a:solidFill>
                  <a:schemeClr val="accent1">
                    <a:lumMod val="75000"/>
                  </a:schemeClr>
                </a:solidFill>
              </a:rPr>
              <a:t>accompagnata</a:t>
            </a:r>
            <a:r>
              <a:rPr lang="en-US" sz="2400" dirty="0">
                <a:solidFill>
                  <a:schemeClr val="accent1">
                    <a:lumMod val="75000"/>
                  </a:schemeClr>
                </a:solidFill>
              </a:rPr>
              <a:t> da:</a:t>
            </a:r>
          </a:p>
          <a:p>
            <a:pPr marL="1191600" lvl="1" indent="-342900">
              <a:buFont typeface="Wingdings" pitchFamily="2" charset="2"/>
              <a:buChar char="ü"/>
            </a:pPr>
            <a:r>
              <a:rPr lang="en-US" sz="2000" dirty="0" err="1">
                <a:solidFill>
                  <a:schemeClr val="accent1">
                    <a:lumMod val="75000"/>
                  </a:schemeClr>
                </a:solidFill>
              </a:rPr>
              <a:t>elenco</a:t>
            </a:r>
            <a:r>
              <a:rPr lang="en-US" sz="2000" dirty="0">
                <a:solidFill>
                  <a:schemeClr val="accent1">
                    <a:lumMod val="75000"/>
                  </a:schemeClr>
                </a:solidFill>
              </a:rPr>
              <a:t> </a:t>
            </a:r>
            <a:r>
              <a:rPr lang="en-US" sz="2000" dirty="0" err="1">
                <a:solidFill>
                  <a:schemeClr val="accent1">
                    <a:lumMod val="75000"/>
                  </a:schemeClr>
                </a:solidFill>
              </a:rPr>
              <a:t>creditori</a:t>
            </a:r>
            <a:r>
              <a:rPr lang="en-US" sz="2000" dirty="0">
                <a:solidFill>
                  <a:schemeClr val="accent1">
                    <a:lumMod val="75000"/>
                  </a:schemeClr>
                </a:solidFill>
              </a:rPr>
              <a:t> con </a:t>
            </a:r>
            <a:r>
              <a:rPr lang="en-US" sz="2000" dirty="0" err="1">
                <a:solidFill>
                  <a:schemeClr val="accent1">
                    <a:lumMod val="75000"/>
                  </a:schemeClr>
                </a:solidFill>
              </a:rPr>
              <a:t>importi</a:t>
            </a:r>
            <a:r>
              <a:rPr lang="en-US" sz="2000" dirty="0">
                <a:solidFill>
                  <a:schemeClr val="accent1">
                    <a:lumMod val="75000"/>
                  </a:schemeClr>
                </a:solidFill>
              </a:rPr>
              <a:t> </a:t>
            </a:r>
            <a:r>
              <a:rPr lang="en-US" sz="2000" dirty="0" err="1">
                <a:solidFill>
                  <a:schemeClr val="accent1">
                    <a:lumMod val="75000"/>
                  </a:schemeClr>
                </a:solidFill>
              </a:rPr>
              <a:t>dovuti</a:t>
            </a:r>
            <a:r>
              <a:rPr lang="en-US" sz="2000" dirty="0">
                <a:solidFill>
                  <a:schemeClr val="accent1">
                    <a:lumMod val="75000"/>
                  </a:schemeClr>
                </a:solidFill>
              </a:rPr>
              <a:t> e </a:t>
            </a:r>
            <a:r>
              <a:rPr lang="en-US" sz="2000" dirty="0" err="1">
                <a:solidFill>
                  <a:schemeClr val="accent1">
                    <a:lumMod val="75000"/>
                  </a:schemeClr>
                </a:solidFill>
              </a:rPr>
              <a:t>indirizzi</a:t>
            </a:r>
            <a:r>
              <a:rPr lang="en-US" sz="2000" dirty="0">
                <a:solidFill>
                  <a:schemeClr val="accent1">
                    <a:lumMod val="75000"/>
                  </a:schemeClr>
                </a:solidFill>
              </a:rPr>
              <a:t> mail;</a:t>
            </a:r>
          </a:p>
          <a:p>
            <a:pPr marL="1191600" lvl="1" indent="-342900">
              <a:buFont typeface="Wingdings" pitchFamily="2" charset="2"/>
              <a:buChar char="ü"/>
            </a:pPr>
            <a:r>
              <a:rPr lang="en-US" sz="2000" dirty="0" err="1">
                <a:solidFill>
                  <a:schemeClr val="accent1">
                    <a:lumMod val="75000"/>
                  </a:schemeClr>
                </a:solidFill>
              </a:rPr>
              <a:t>elenco</a:t>
            </a:r>
            <a:r>
              <a:rPr lang="en-US" sz="2000" dirty="0">
                <a:solidFill>
                  <a:schemeClr val="accent1">
                    <a:lumMod val="75000"/>
                  </a:schemeClr>
                </a:solidFill>
              </a:rPr>
              <a:t> </a:t>
            </a:r>
            <a:r>
              <a:rPr lang="en-US" sz="2000" dirty="0" err="1">
                <a:solidFill>
                  <a:schemeClr val="accent1">
                    <a:lumMod val="75000"/>
                  </a:schemeClr>
                </a:solidFill>
              </a:rPr>
              <a:t>atti</a:t>
            </a:r>
            <a:r>
              <a:rPr lang="en-US" sz="2000" dirty="0">
                <a:solidFill>
                  <a:schemeClr val="accent1">
                    <a:lumMod val="75000"/>
                  </a:schemeClr>
                </a:solidFill>
              </a:rPr>
              <a:t> di </a:t>
            </a:r>
            <a:r>
              <a:rPr lang="en-US" sz="2000" dirty="0" err="1">
                <a:solidFill>
                  <a:schemeClr val="accent1">
                    <a:lumMod val="75000"/>
                  </a:schemeClr>
                </a:solidFill>
              </a:rPr>
              <a:t>straordinaria</a:t>
            </a:r>
            <a:r>
              <a:rPr lang="en-US" sz="2000" dirty="0">
                <a:solidFill>
                  <a:schemeClr val="accent1">
                    <a:lumMod val="75000"/>
                  </a:schemeClr>
                </a:solidFill>
              </a:rPr>
              <a:t> </a:t>
            </a:r>
            <a:r>
              <a:rPr lang="en-US" sz="2000" dirty="0" err="1">
                <a:solidFill>
                  <a:schemeClr val="accent1">
                    <a:lumMod val="75000"/>
                  </a:schemeClr>
                </a:solidFill>
              </a:rPr>
              <a:t>amministrazione</a:t>
            </a:r>
            <a:r>
              <a:rPr lang="en-US" sz="2000" dirty="0">
                <a:solidFill>
                  <a:schemeClr val="accent1">
                    <a:lumMod val="75000"/>
                  </a:schemeClr>
                </a:solidFill>
              </a:rPr>
              <a:t> </a:t>
            </a:r>
            <a:r>
              <a:rPr lang="en-US" sz="2000" dirty="0" err="1">
                <a:solidFill>
                  <a:schemeClr val="accent1">
                    <a:lumMod val="75000"/>
                  </a:schemeClr>
                </a:solidFill>
              </a:rPr>
              <a:t>degli</a:t>
            </a:r>
            <a:r>
              <a:rPr lang="en-US" sz="2000" dirty="0">
                <a:solidFill>
                  <a:schemeClr val="accent1">
                    <a:lumMod val="75000"/>
                  </a:schemeClr>
                </a:solidFill>
              </a:rPr>
              <a:t> </a:t>
            </a:r>
            <a:r>
              <a:rPr lang="en-US" sz="2000" dirty="0" err="1">
                <a:solidFill>
                  <a:schemeClr val="accent1">
                    <a:lumMod val="75000"/>
                  </a:schemeClr>
                </a:solidFill>
              </a:rPr>
              <a:t>ultimi</a:t>
            </a:r>
            <a:r>
              <a:rPr lang="en-US" sz="2000" dirty="0">
                <a:solidFill>
                  <a:schemeClr val="accent1">
                    <a:lumMod val="75000"/>
                  </a:schemeClr>
                </a:solidFill>
              </a:rPr>
              <a:t> 5 anni;</a:t>
            </a:r>
          </a:p>
          <a:p>
            <a:pPr marL="1191600" lvl="1" indent="-342900">
              <a:buFont typeface="Wingdings" pitchFamily="2" charset="2"/>
              <a:buChar char="ü"/>
            </a:pPr>
            <a:r>
              <a:rPr lang="en-US" sz="2000" dirty="0" err="1">
                <a:solidFill>
                  <a:schemeClr val="accent1">
                    <a:lumMod val="75000"/>
                  </a:schemeClr>
                </a:solidFill>
              </a:rPr>
              <a:t>copie</a:t>
            </a:r>
            <a:r>
              <a:rPr lang="en-US" sz="2000" dirty="0">
                <a:solidFill>
                  <a:schemeClr val="accent1">
                    <a:lumMod val="75000"/>
                  </a:schemeClr>
                </a:solidFill>
              </a:rPr>
              <a:t> </a:t>
            </a:r>
            <a:r>
              <a:rPr lang="en-US" sz="2000" dirty="0" err="1">
                <a:solidFill>
                  <a:schemeClr val="accent1">
                    <a:lumMod val="75000"/>
                  </a:schemeClr>
                </a:solidFill>
              </a:rPr>
              <a:t>delle</a:t>
            </a:r>
            <a:r>
              <a:rPr lang="en-US" sz="2000" dirty="0">
                <a:solidFill>
                  <a:schemeClr val="accent1">
                    <a:lumMod val="75000"/>
                  </a:schemeClr>
                </a:solidFill>
              </a:rPr>
              <a:t> </a:t>
            </a:r>
            <a:r>
              <a:rPr lang="en-US" sz="2000" dirty="0" err="1">
                <a:solidFill>
                  <a:schemeClr val="accent1">
                    <a:lumMod val="75000"/>
                  </a:schemeClr>
                </a:solidFill>
              </a:rPr>
              <a:t>dichiarazioni</a:t>
            </a:r>
            <a:r>
              <a:rPr lang="en-US" sz="2000" dirty="0">
                <a:solidFill>
                  <a:schemeClr val="accent1">
                    <a:lumMod val="75000"/>
                  </a:schemeClr>
                </a:solidFill>
              </a:rPr>
              <a:t> </a:t>
            </a:r>
            <a:r>
              <a:rPr lang="en-US" sz="2000" dirty="0" err="1">
                <a:solidFill>
                  <a:schemeClr val="accent1">
                    <a:lumMod val="75000"/>
                  </a:schemeClr>
                </a:solidFill>
              </a:rPr>
              <a:t>dei</a:t>
            </a:r>
            <a:r>
              <a:rPr lang="en-US" sz="2000" dirty="0">
                <a:solidFill>
                  <a:schemeClr val="accent1">
                    <a:lumMod val="75000"/>
                  </a:schemeClr>
                </a:solidFill>
              </a:rPr>
              <a:t> </a:t>
            </a:r>
            <a:r>
              <a:rPr lang="en-US" sz="2000" dirty="0" err="1">
                <a:solidFill>
                  <a:schemeClr val="accent1">
                    <a:lumMod val="75000"/>
                  </a:schemeClr>
                </a:solidFill>
              </a:rPr>
              <a:t>redditi</a:t>
            </a:r>
            <a:r>
              <a:rPr lang="en-US" sz="2000" dirty="0">
                <a:solidFill>
                  <a:schemeClr val="accent1">
                    <a:lumMod val="75000"/>
                  </a:schemeClr>
                </a:solidFill>
              </a:rPr>
              <a:t> </a:t>
            </a:r>
            <a:r>
              <a:rPr lang="en-US" sz="2000" dirty="0" err="1">
                <a:solidFill>
                  <a:schemeClr val="accent1">
                    <a:lumMod val="75000"/>
                  </a:schemeClr>
                </a:solidFill>
              </a:rPr>
              <a:t>degli</a:t>
            </a:r>
            <a:r>
              <a:rPr lang="en-US" sz="2000" dirty="0">
                <a:solidFill>
                  <a:schemeClr val="accent1">
                    <a:lumMod val="75000"/>
                  </a:schemeClr>
                </a:solidFill>
              </a:rPr>
              <a:t> </a:t>
            </a:r>
            <a:r>
              <a:rPr lang="en-US" sz="2000" dirty="0" err="1">
                <a:solidFill>
                  <a:schemeClr val="accent1">
                    <a:lumMod val="75000"/>
                  </a:schemeClr>
                </a:solidFill>
              </a:rPr>
              <a:t>ultimi</a:t>
            </a:r>
            <a:r>
              <a:rPr lang="en-US" sz="2000" dirty="0">
                <a:solidFill>
                  <a:schemeClr val="accent1">
                    <a:lumMod val="75000"/>
                  </a:schemeClr>
                </a:solidFill>
              </a:rPr>
              <a:t> 3 anni;</a:t>
            </a:r>
          </a:p>
          <a:p>
            <a:pPr marL="1191600" lvl="1" indent="-342900">
              <a:buFont typeface="Wingdings" pitchFamily="2" charset="2"/>
              <a:buChar char="ü"/>
            </a:pPr>
            <a:r>
              <a:rPr lang="en-US" sz="2000" dirty="0" err="1">
                <a:solidFill>
                  <a:schemeClr val="accent1">
                    <a:lumMod val="75000"/>
                  </a:schemeClr>
                </a:solidFill>
              </a:rPr>
              <a:t>indicazione</a:t>
            </a:r>
            <a:r>
              <a:rPr lang="en-US" sz="2000" dirty="0">
                <a:solidFill>
                  <a:schemeClr val="accent1">
                    <a:lumMod val="75000"/>
                  </a:schemeClr>
                </a:solidFill>
              </a:rPr>
              <a:t> di </a:t>
            </a:r>
            <a:r>
              <a:rPr lang="en-US" sz="2000" dirty="0" err="1">
                <a:solidFill>
                  <a:schemeClr val="accent1">
                    <a:lumMod val="75000"/>
                  </a:schemeClr>
                </a:solidFill>
              </a:rPr>
              <a:t>stipendi</a:t>
            </a:r>
            <a:r>
              <a:rPr lang="en-US" sz="2000" dirty="0">
                <a:solidFill>
                  <a:schemeClr val="accent1">
                    <a:lumMod val="75000"/>
                  </a:schemeClr>
                </a:solidFill>
              </a:rPr>
              <a:t>, pensioni, </a:t>
            </a:r>
            <a:r>
              <a:rPr lang="en-US" sz="2000" dirty="0" err="1">
                <a:solidFill>
                  <a:schemeClr val="accent1">
                    <a:lumMod val="75000"/>
                  </a:schemeClr>
                </a:solidFill>
              </a:rPr>
              <a:t>salari</a:t>
            </a:r>
            <a:r>
              <a:rPr lang="en-US" sz="2000" dirty="0">
                <a:solidFill>
                  <a:schemeClr val="accent1">
                    <a:lumMod val="75000"/>
                  </a:schemeClr>
                </a:solidFill>
              </a:rPr>
              <a:t> e </a:t>
            </a:r>
            <a:r>
              <a:rPr lang="en-US" sz="2000" dirty="0" err="1">
                <a:solidFill>
                  <a:schemeClr val="accent1">
                    <a:lumMod val="75000"/>
                  </a:schemeClr>
                </a:solidFill>
              </a:rPr>
              <a:t>altre</a:t>
            </a:r>
            <a:r>
              <a:rPr lang="en-US" sz="2000" dirty="0">
                <a:solidFill>
                  <a:schemeClr val="accent1">
                    <a:lumMod val="75000"/>
                  </a:schemeClr>
                </a:solidFill>
              </a:rPr>
              <a:t> </a:t>
            </a:r>
            <a:r>
              <a:rPr lang="en-US" sz="2000" dirty="0" err="1">
                <a:solidFill>
                  <a:schemeClr val="accent1">
                    <a:lumMod val="75000"/>
                  </a:schemeClr>
                </a:solidFill>
              </a:rPr>
              <a:t>entrate</a:t>
            </a:r>
            <a:r>
              <a:rPr lang="en-US" sz="2000" dirty="0">
                <a:solidFill>
                  <a:schemeClr val="accent1">
                    <a:lumMod val="75000"/>
                  </a:schemeClr>
                </a:solidFill>
              </a:rPr>
              <a:t> del </a:t>
            </a:r>
            <a:r>
              <a:rPr lang="en-US" sz="2000" dirty="0" err="1">
                <a:solidFill>
                  <a:schemeClr val="accent1">
                    <a:lumMod val="75000"/>
                  </a:schemeClr>
                </a:solidFill>
              </a:rPr>
              <a:t>nucleo</a:t>
            </a:r>
            <a:r>
              <a:rPr lang="en-US" sz="2000" dirty="0">
                <a:solidFill>
                  <a:schemeClr val="accent1">
                    <a:lumMod val="75000"/>
                  </a:schemeClr>
                </a:solidFill>
              </a:rPr>
              <a:t> </a:t>
            </a:r>
            <a:r>
              <a:rPr lang="en-US" sz="2000" dirty="0" err="1">
                <a:solidFill>
                  <a:schemeClr val="accent1">
                    <a:lumMod val="75000"/>
                  </a:schemeClr>
                </a:solidFill>
              </a:rPr>
              <a:t>familiare</a:t>
            </a:r>
            <a:r>
              <a:rPr lang="en-US" sz="2000" dirty="0">
                <a:solidFill>
                  <a:schemeClr val="accent1">
                    <a:lumMod val="75000"/>
                  </a:schemeClr>
                </a:solidFill>
              </a:rPr>
              <a:t>.</a:t>
            </a:r>
          </a:p>
          <a:p>
            <a:pPr marL="571500" defTabSz="914400">
              <a:lnSpc>
                <a:spcPct val="90000"/>
              </a:lnSpc>
            </a:pPr>
            <a:r>
              <a:rPr lang="en-US" sz="2400" dirty="0" err="1">
                <a:solidFill>
                  <a:schemeClr val="accent1">
                    <a:lumMod val="75000"/>
                  </a:schemeClr>
                </a:solidFill>
              </a:rPr>
              <a:t>Va</a:t>
            </a:r>
            <a:r>
              <a:rPr lang="en-US" sz="2400" dirty="0">
                <a:solidFill>
                  <a:schemeClr val="accent1">
                    <a:lumMod val="75000"/>
                  </a:schemeClr>
                </a:solidFill>
              </a:rPr>
              <a:t> </a:t>
            </a:r>
            <a:r>
              <a:rPr lang="en-US" sz="2400" dirty="0" err="1">
                <a:solidFill>
                  <a:schemeClr val="accent1">
                    <a:lumMod val="75000"/>
                  </a:schemeClr>
                </a:solidFill>
              </a:rPr>
              <a:t>allegata</a:t>
            </a:r>
            <a:r>
              <a:rPr lang="en-US" sz="2400" dirty="0">
                <a:solidFill>
                  <a:schemeClr val="accent1">
                    <a:lumMod val="75000"/>
                  </a:schemeClr>
                </a:solidFill>
              </a:rPr>
              <a:t> </a:t>
            </a:r>
            <a:r>
              <a:rPr lang="en-US" sz="2400" dirty="0" err="1">
                <a:solidFill>
                  <a:schemeClr val="accent1">
                    <a:lumMod val="75000"/>
                  </a:schemeClr>
                </a:solidFill>
              </a:rPr>
              <a:t>una</a:t>
            </a:r>
            <a:r>
              <a:rPr lang="en-US" sz="2400" dirty="0">
                <a:solidFill>
                  <a:schemeClr val="accent1">
                    <a:lumMod val="75000"/>
                  </a:schemeClr>
                </a:solidFill>
              </a:rPr>
              <a:t> </a:t>
            </a:r>
            <a:r>
              <a:rPr lang="en-US" sz="2400" dirty="0" err="1">
                <a:solidFill>
                  <a:schemeClr val="accent1">
                    <a:lumMod val="75000"/>
                  </a:schemeClr>
                </a:solidFill>
              </a:rPr>
              <a:t>relazione</a:t>
            </a:r>
            <a:r>
              <a:rPr lang="en-US" sz="2400" dirty="0">
                <a:solidFill>
                  <a:schemeClr val="accent1">
                    <a:lumMod val="75000"/>
                  </a:schemeClr>
                </a:solidFill>
              </a:rPr>
              <a:t> </a:t>
            </a:r>
            <a:r>
              <a:rPr lang="en-US" sz="2400" dirty="0" err="1">
                <a:solidFill>
                  <a:schemeClr val="accent1">
                    <a:lumMod val="75000"/>
                  </a:schemeClr>
                </a:solidFill>
              </a:rPr>
              <a:t>dettagliata</a:t>
            </a:r>
            <a:r>
              <a:rPr lang="en-US" sz="2400" dirty="0">
                <a:solidFill>
                  <a:schemeClr val="accent1">
                    <a:lumMod val="75000"/>
                  </a:schemeClr>
                </a:solidFill>
              </a:rPr>
              <a:t> </a:t>
            </a:r>
            <a:r>
              <a:rPr lang="en-US" sz="2400" dirty="0" err="1">
                <a:solidFill>
                  <a:schemeClr val="accent1">
                    <a:lumMod val="75000"/>
                  </a:schemeClr>
                </a:solidFill>
              </a:rPr>
              <a:t>dell’OCC</a:t>
            </a:r>
            <a:r>
              <a:rPr lang="en-US" sz="2400" dirty="0">
                <a:solidFill>
                  <a:schemeClr val="accent1">
                    <a:lumMod val="75000"/>
                  </a:schemeClr>
                </a:solidFill>
              </a:rPr>
              <a:t> </a:t>
            </a:r>
            <a:r>
              <a:rPr lang="en-US" sz="2400" dirty="0" err="1">
                <a:solidFill>
                  <a:schemeClr val="accent1">
                    <a:lumMod val="75000"/>
                  </a:schemeClr>
                </a:solidFill>
              </a:rPr>
              <a:t>che</a:t>
            </a:r>
            <a:r>
              <a:rPr lang="en-US" sz="2400" dirty="0">
                <a:solidFill>
                  <a:schemeClr val="accent1">
                    <a:lumMod val="75000"/>
                  </a:schemeClr>
                </a:solidFill>
              </a:rPr>
              <a:t> </a:t>
            </a:r>
            <a:r>
              <a:rPr lang="en-US" sz="2400" dirty="0" err="1">
                <a:solidFill>
                  <a:schemeClr val="accent1">
                    <a:lumMod val="75000"/>
                  </a:schemeClr>
                </a:solidFill>
              </a:rPr>
              <a:t>spiega</a:t>
            </a:r>
            <a:r>
              <a:rPr lang="en-US" sz="2400" dirty="0">
                <a:solidFill>
                  <a:schemeClr val="accent1">
                    <a:lumMod val="75000"/>
                  </a:schemeClr>
                </a:solidFill>
              </a:rPr>
              <a:t>:</a:t>
            </a:r>
          </a:p>
          <a:p>
            <a:pPr marL="1077300" lvl="1">
              <a:buFont typeface="Wingdings" pitchFamily="2" charset="2"/>
              <a:buChar char="ü"/>
            </a:pPr>
            <a:r>
              <a:rPr lang="en-US" sz="2000" dirty="0">
                <a:solidFill>
                  <a:schemeClr val="accent1">
                    <a:lumMod val="75000"/>
                  </a:schemeClr>
                </a:solidFill>
              </a:rPr>
              <a:t>cause </a:t>
            </a:r>
            <a:r>
              <a:rPr lang="en-US" sz="2000" dirty="0" err="1">
                <a:solidFill>
                  <a:schemeClr val="accent1">
                    <a:lumMod val="75000"/>
                  </a:schemeClr>
                </a:solidFill>
              </a:rPr>
              <a:t>dell’indebitamento</a:t>
            </a:r>
            <a:r>
              <a:rPr lang="en-US" sz="2000" dirty="0">
                <a:solidFill>
                  <a:schemeClr val="accent1">
                    <a:lumMod val="75000"/>
                  </a:schemeClr>
                </a:solidFill>
              </a:rPr>
              <a:t> e </a:t>
            </a:r>
            <a:r>
              <a:rPr lang="en-US" sz="2000" dirty="0" err="1">
                <a:solidFill>
                  <a:schemeClr val="accent1">
                    <a:lumMod val="75000"/>
                  </a:schemeClr>
                </a:solidFill>
              </a:rPr>
              <a:t>diligenza</a:t>
            </a:r>
            <a:r>
              <a:rPr lang="en-US" sz="2000" dirty="0">
                <a:solidFill>
                  <a:schemeClr val="accent1">
                    <a:lumMod val="75000"/>
                  </a:schemeClr>
                </a:solidFill>
              </a:rPr>
              <a:t> del </a:t>
            </a:r>
            <a:r>
              <a:rPr lang="en-US" sz="2000" dirty="0" err="1">
                <a:solidFill>
                  <a:schemeClr val="accent1">
                    <a:lumMod val="75000"/>
                  </a:schemeClr>
                </a:solidFill>
              </a:rPr>
              <a:t>debitore</a:t>
            </a:r>
            <a:r>
              <a:rPr lang="en-US" sz="2000" dirty="0">
                <a:solidFill>
                  <a:schemeClr val="accent1">
                    <a:lumMod val="75000"/>
                  </a:schemeClr>
                </a:solidFill>
              </a:rPr>
              <a:t>;</a:t>
            </a:r>
          </a:p>
          <a:p>
            <a:pPr marL="1077300" lvl="1">
              <a:buFont typeface="Wingdings" pitchFamily="2" charset="2"/>
              <a:buChar char="ü"/>
            </a:pPr>
            <a:r>
              <a:rPr lang="en-US" sz="2000" dirty="0" err="1">
                <a:solidFill>
                  <a:schemeClr val="accent1">
                    <a:lumMod val="75000"/>
                  </a:schemeClr>
                </a:solidFill>
              </a:rPr>
              <a:t>motivi</a:t>
            </a:r>
            <a:r>
              <a:rPr lang="en-US" sz="2000" dirty="0">
                <a:solidFill>
                  <a:schemeClr val="accent1">
                    <a:lumMod val="75000"/>
                  </a:schemeClr>
                </a:solidFill>
              </a:rPr>
              <a:t> di </a:t>
            </a:r>
            <a:r>
              <a:rPr lang="en-US" sz="2000" dirty="0" err="1">
                <a:solidFill>
                  <a:schemeClr val="accent1">
                    <a:lumMod val="75000"/>
                  </a:schemeClr>
                </a:solidFill>
              </a:rPr>
              <a:t>incapacità</a:t>
            </a:r>
            <a:r>
              <a:rPr lang="en-US" sz="2000" dirty="0">
                <a:solidFill>
                  <a:schemeClr val="accent1">
                    <a:lumMod val="75000"/>
                  </a:schemeClr>
                </a:solidFill>
              </a:rPr>
              <a:t> di </a:t>
            </a:r>
            <a:r>
              <a:rPr lang="en-US" sz="2000" dirty="0" err="1">
                <a:solidFill>
                  <a:schemeClr val="accent1">
                    <a:lumMod val="75000"/>
                  </a:schemeClr>
                </a:solidFill>
              </a:rPr>
              <a:t>adempiere</a:t>
            </a:r>
            <a:r>
              <a:rPr lang="en-US" sz="2000" dirty="0">
                <a:solidFill>
                  <a:schemeClr val="accent1">
                    <a:lumMod val="75000"/>
                  </a:schemeClr>
                </a:solidFill>
              </a:rPr>
              <a:t>;</a:t>
            </a:r>
          </a:p>
          <a:p>
            <a:pPr marL="1077300" lvl="1">
              <a:buFont typeface="Wingdings" pitchFamily="2" charset="2"/>
              <a:buChar char="ü"/>
            </a:pPr>
            <a:r>
              <a:rPr lang="en-US" sz="2000" dirty="0" err="1">
                <a:solidFill>
                  <a:schemeClr val="accent1">
                    <a:lumMod val="75000"/>
                  </a:schemeClr>
                </a:solidFill>
              </a:rPr>
              <a:t>eventuali</a:t>
            </a:r>
            <a:r>
              <a:rPr lang="en-US" sz="2000" dirty="0">
                <a:solidFill>
                  <a:schemeClr val="accent1">
                    <a:lumMod val="75000"/>
                  </a:schemeClr>
                </a:solidFill>
              </a:rPr>
              <a:t> </a:t>
            </a:r>
            <a:r>
              <a:rPr lang="en-US" sz="2000" dirty="0" err="1">
                <a:solidFill>
                  <a:schemeClr val="accent1">
                    <a:lumMod val="75000"/>
                  </a:schemeClr>
                </a:solidFill>
              </a:rPr>
              <a:t>atti</a:t>
            </a:r>
            <a:r>
              <a:rPr lang="en-US" sz="2000" dirty="0">
                <a:solidFill>
                  <a:schemeClr val="accent1">
                    <a:lumMod val="75000"/>
                  </a:schemeClr>
                </a:solidFill>
              </a:rPr>
              <a:t> </a:t>
            </a:r>
            <a:r>
              <a:rPr lang="en-US" sz="2000" dirty="0" err="1">
                <a:solidFill>
                  <a:schemeClr val="accent1">
                    <a:lumMod val="75000"/>
                  </a:schemeClr>
                </a:solidFill>
              </a:rPr>
              <a:t>impugnati</a:t>
            </a:r>
            <a:r>
              <a:rPr lang="en-US" sz="2000" dirty="0">
                <a:solidFill>
                  <a:schemeClr val="accent1">
                    <a:lumMod val="75000"/>
                  </a:schemeClr>
                </a:solidFill>
              </a:rPr>
              <a:t> </a:t>
            </a:r>
            <a:r>
              <a:rPr lang="en-US" sz="2000" dirty="0" err="1">
                <a:solidFill>
                  <a:schemeClr val="accent1">
                    <a:lumMod val="75000"/>
                  </a:schemeClr>
                </a:solidFill>
              </a:rPr>
              <a:t>dai</a:t>
            </a:r>
            <a:r>
              <a:rPr lang="en-US" sz="2000" dirty="0">
                <a:solidFill>
                  <a:schemeClr val="accent1">
                    <a:lumMod val="75000"/>
                  </a:schemeClr>
                </a:solidFill>
              </a:rPr>
              <a:t> </a:t>
            </a:r>
            <a:r>
              <a:rPr lang="en-US" sz="2000" dirty="0" err="1">
                <a:solidFill>
                  <a:schemeClr val="accent1">
                    <a:lumMod val="75000"/>
                  </a:schemeClr>
                </a:solidFill>
              </a:rPr>
              <a:t>creditori</a:t>
            </a:r>
            <a:r>
              <a:rPr lang="en-US" sz="2000" dirty="0">
                <a:solidFill>
                  <a:schemeClr val="accent1">
                    <a:lumMod val="75000"/>
                  </a:schemeClr>
                </a:solidFill>
              </a:rPr>
              <a:t>;</a:t>
            </a:r>
          </a:p>
          <a:p>
            <a:pPr marL="1191600" lvl="1" indent="-342900">
              <a:buFont typeface="Wingdings" pitchFamily="2" charset="2"/>
              <a:buChar char="ü"/>
            </a:pPr>
            <a:r>
              <a:rPr lang="en-US" sz="2000" dirty="0" err="1">
                <a:solidFill>
                  <a:schemeClr val="accent1">
                    <a:lumMod val="75000"/>
                  </a:schemeClr>
                </a:solidFill>
              </a:rPr>
              <a:t>valutazione</a:t>
            </a:r>
            <a:r>
              <a:rPr lang="en-US" sz="2000" dirty="0">
                <a:solidFill>
                  <a:schemeClr val="accent1">
                    <a:lumMod val="75000"/>
                  </a:schemeClr>
                </a:solidFill>
              </a:rPr>
              <a:t> </a:t>
            </a:r>
            <a:r>
              <a:rPr lang="en-US" sz="2000" dirty="0" err="1">
                <a:solidFill>
                  <a:schemeClr val="accent1">
                    <a:lumMod val="75000"/>
                  </a:schemeClr>
                </a:solidFill>
              </a:rPr>
              <a:t>su</a:t>
            </a:r>
            <a:r>
              <a:rPr lang="en-US" sz="2000" dirty="0">
                <a:solidFill>
                  <a:schemeClr val="accent1">
                    <a:lumMod val="75000"/>
                  </a:schemeClr>
                </a:solidFill>
              </a:rPr>
              <a:t> </a:t>
            </a:r>
            <a:r>
              <a:rPr lang="en-US" sz="2000" dirty="0" err="1">
                <a:solidFill>
                  <a:schemeClr val="accent1">
                    <a:lumMod val="75000"/>
                  </a:schemeClr>
                </a:solidFill>
              </a:rPr>
              <a:t>completezza</a:t>
            </a:r>
            <a:r>
              <a:rPr lang="en-US" sz="2000" dirty="0">
                <a:solidFill>
                  <a:schemeClr val="accent1">
                    <a:lumMod val="75000"/>
                  </a:schemeClr>
                </a:solidFill>
              </a:rPr>
              <a:t> e </a:t>
            </a:r>
            <a:r>
              <a:rPr lang="en-US" sz="2000" dirty="0" err="1">
                <a:solidFill>
                  <a:schemeClr val="accent1">
                    <a:lumMod val="75000"/>
                  </a:schemeClr>
                </a:solidFill>
              </a:rPr>
              <a:t>attendibilità</a:t>
            </a:r>
            <a:r>
              <a:rPr lang="en-US" sz="2000" dirty="0">
                <a:solidFill>
                  <a:schemeClr val="accent1">
                    <a:lumMod val="75000"/>
                  </a:schemeClr>
                </a:solidFill>
              </a:rPr>
              <a:t> </a:t>
            </a:r>
            <a:r>
              <a:rPr lang="en-US" sz="2000" dirty="0" err="1">
                <a:solidFill>
                  <a:schemeClr val="accent1">
                    <a:lumMod val="75000"/>
                  </a:schemeClr>
                </a:solidFill>
              </a:rPr>
              <a:t>della</a:t>
            </a:r>
            <a:r>
              <a:rPr lang="en-US" sz="2000" dirty="0">
                <a:solidFill>
                  <a:schemeClr val="accent1">
                    <a:lumMod val="75000"/>
                  </a:schemeClr>
                </a:solidFill>
              </a:rPr>
              <a:t> </a:t>
            </a:r>
            <a:r>
              <a:rPr lang="en-US" sz="2000" dirty="0" err="1">
                <a:solidFill>
                  <a:schemeClr val="accent1">
                    <a:lumMod val="75000"/>
                  </a:schemeClr>
                </a:solidFill>
              </a:rPr>
              <a:t>documentazione</a:t>
            </a:r>
            <a:r>
              <a:rPr lang="en-US" sz="2000" dirty="0">
                <a:solidFill>
                  <a:schemeClr val="accent1">
                    <a:lumMod val="75000"/>
                  </a:schemeClr>
                </a:solidFill>
              </a:rPr>
              <a:t>;</a:t>
            </a:r>
          </a:p>
          <a:p>
            <a:pPr marL="1191600" lvl="1" indent="-342900">
              <a:buFont typeface="Wingdings" pitchFamily="2" charset="2"/>
              <a:buChar char="ü"/>
            </a:pPr>
            <a:r>
              <a:rPr lang="en-US" sz="2000" dirty="0" err="1">
                <a:solidFill>
                  <a:schemeClr val="accent1">
                    <a:lumMod val="75000"/>
                  </a:schemeClr>
                </a:solidFill>
              </a:rPr>
              <a:t>verifica</a:t>
            </a:r>
            <a:r>
              <a:rPr lang="en-US" sz="2000" dirty="0">
                <a:solidFill>
                  <a:schemeClr val="accent1">
                    <a:lumMod val="75000"/>
                  </a:schemeClr>
                </a:solidFill>
              </a:rPr>
              <a:t> </a:t>
            </a:r>
            <a:r>
              <a:rPr lang="en-US" sz="2000" dirty="0" err="1">
                <a:solidFill>
                  <a:schemeClr val="accent1">
                    <a:lumMod val="75000"/>
                  </a:schemeClr>
                </a:solidFill>
              </a:rPr>
              <a:t>sul</a:t>
            </a:r>
            <a:r>
              <a:rPr lang="en-US" sz="2000" dirty="0">
                <a:solidFill>
                  <a:schemeClr val="accent1">
                    <a:lumMod val="75000"/>
                  </a:schemeClr>
                </a:solidFill>
              </a:rPr>
              <a:t> </a:t>
            </a:r>
            <a:r>
              <a:rPr lang="en-US" sz="2000" dirty="0" err="1">
                <a:solidFill>
                  <a:schemeClr val="accent1">
                    <a:lumMod val="75000"/>
                  </a:schemeClr>
                </a:solidFill>
              </a:rPr>
              <a:t>merito</a:t>
            </a:r>
            <a:r>
              <a:rPr lang="en-US" sz="2000" dirty="0">
                <a:solidFill>
                  <a:schemeClr val="accent1">
                    <a:lumMod val="75000"/>
                  </a:schemeClr>
                </a:solidFill>
              </a:rPr>
              <a:t> </a:t>
            </a:r>
            <a:r>
              <a:rPr lang="en-US" sz="2000" dirty="0" err="1">
                <a:solidFill>
                  <a:schemeClr val="accent1">
                    <a:lumMod val="75000"/>
                  </a:schemeClr>
                </a:solidFill>
              </a:rPr>
              <a:t>creditizio</a:t>
            </a:r>
            <a:r>
              <a:rPr lang="en-US" sz="2000" dirty="0">
                <a:solidFill>
                  <a:schemeClr val="accent1">
                    <a:lumMod val="75000"/>
                  </a:schemeClr>
                </a:solidFill>
              </a:rPr>
              <a:t> </a:t>
            </a:r>
            <a:r>
              <a:rPr lang="en-US" sz="2000" dirty="0" err="1">
                <a:solidFill>
                  <a:schemeClr val="accent1">
                    <a:lumMod val="75000"/>
                  </a:schemeClr>
                </a:solidFill>
              </a:rPr>
              <a:t>considerato</a:t>
            </a:r>
            <a:r>
              <a:rPr lang="en-US" sz="2000" dirty="0">
                <a:solidFill>
                  <a:schemeClr val="accent1">
                    <a:lumMod val="75000"/>
                  </a:schemeClr>
                </a:solidFill>
              </a:rPr>
              <a:t> </a:t>
            </a:r>
            <a:r>
              <a:rPr lang="en-US" sz="2000" dirty="0" err="1">
                <a:solidFill>
                  <a:schemeClr val="accent1">
                    <a:lumMod val="75000"/>
                  </a:schemeClr>
                </a:solidFill>
              </a:rPr>
              <a:t>dai</a:t>
            </a:r>
            <a:r>
              <a:rPr lang="en-US" sz="2000" dirty="0">
                <a:solidFill>
                  <a:schemeClr val="accent1">
                    <a:lumMod val="75000"/>
                  </a:schemeClr>
                </a:solidFill>
              </a:rPr>
              <a:t> </a:t>
            </a:r>
            <a:r>
              <a:rPr lang="en-US" sz="2000" dirty="0" err="1">
                <a:solidFill>
                  <a:schemeClr val="accent1">
                    <a:lumMod val="75000"/>
                  </a:schemeClr>
                </a:solidFill>
              </a:rPr>
              <a:t>finanziatori</a:t>
            </a:r>
            <a:r>
              <a:rPr lang="en-US" sz="2000" dirty="0">
                <a:solidFill>
                  <a:schemeClr val="accent1">
                    <a:lumMod val="75000"/>
                  </a:schemeClr>
                </a:solidFill>
              </a:rPr>
              <a:t>.</a:t>
            </a:r>
          </a:p>
          <a:p>
            <a:pPr marL="571500" defTabSz="914400">
              <a:lnSpc>
                <a:spcPct val="90000"/>
              </a:lnSpc>
            </a:pPr>
            <a:r>
              <a:rPr lang="en-US" sz="2400" dirty="0">
                <a:solidFill>
                  <a:schemeClr val="accent1">
                    <a:lumMod val="75000"/>
                  </a:schemeClr>
                </a:solidFill>
              </a:rPr>
              <a:t>I </a:t>
            </a:r>
            <a:r>
              <a:rPr lang="en-US" sz="2400" dirty="0" err="1">
                <a:solidFill>
                  <a:schemeClr val="accent1">
                    <a:lumMod val="75000"/>
                  </a:schemeClr>
                </a:solidFill>
              </a:rPr>
              <a:t>compensi</a:t>
            </a:r>
            <a:r>
              <a:rPr lang="en-US" sz="2400" dirty="0">
                <a:solidFill>
                  <a:schemeClr val="accent1">
                    <a:lumMod val="75000"/>
                  </a:schemeClr>
                </a:solidFill>
              </a:rPr>
              <a:t> </a:t>
            </a:r>
            <a:r>
              <a:rPr lang="en-US" sz="2400" dirty="0" err="1">
                <a:solidFill>
                  <a:schemeClr val="accent1">
                    <a:lumMod val="75000"/>
                  </a:schemeClr>
                </a:solidFill>
              </a:rPr>
              <a:t>dell’OCC</a:t>
            </a:r>
            <a:r>
              <a:rPr lang="en-US" sz="2400" dirty="0">
                <a:solidFill>
                  <a:schemeClr val="accent1">
                    <a:lumMod val="75000"/>
                  </a:schemeClr>
                </a:solidFill>
              </a:rPr>
              <a:t> </a:t>
            </a:r>
            <a:r>
              <a:rPr lang="en-US" sz="2400" dirty="0" err="1">
                <a:solidFill>
                  <a:schemeClr val="accent1">
                    <a:lumMod val="75000"/>
                  </a:schemeClr>
                </a:solidFill>
              </a:rPr>
              <a:t>sono</a:t>
            </a:r>
            <a:r>
              <a:rPr lang="en-US" sz="2400" dirty="0">
                <a:solidFill>
                  <a:schemeClr val="accent1">
                    <a:lumMod val="75000"/>
                  </a:schemeClr>
                </a:solidFill>
              </a:rPr>
              <a:t> </a:t>
            </a:r>
            <a:r>
              <a:rPr lang="en-US" sz="2400" dirty="0" err="1">
                <a:solidFill>
                  <a:schemeClr val="accent1">
                    <a:lumMod val="75000"/>
                  </a:schemeClr>
                </a:solidFill>
              </a:rPr>
              <a:t>ridotti</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metà</a:t>
            </a:r>
            <a:r>
              <a:rPr lang="en-US" sz="2400" dirty="0">
                <a:solidFill>
                  <a:schemeClr val="accent1">
                    <a:lumMod val="75000"/>
                  </a:schemeClr>
                </a:solidFill>
              </a:rPr>
              <a:t>.</a:t>
            </a:r>
            <a:endParaRPr lang="en-US" dirty="0">
              <a:solidFill>
                <a:schemeClr val="accent1">
                  <a:lumMod val="75000"/>
                </a:schemeClr>
              </a:solidFill>
            </a:endParaRPr>
          </a:p>
        </p:txBody>
      </p:sp>
      <p:sp>
        <p:nvSpPr>
          <p:cNvPr id="3" name="Slide Number Placeholder 2"/>
          <p:cNvSpPr>
            <a:spLocks noGrp="1"/>
          </p:cNvSpPr>
          <p:nvPr>
            <p:ph type="sldNum" sz="quarter" idx="12"/>
          </p:nvPr>
        </p:nvSpPr>
        <p:spPr>
          <a:xfrm>
            <a:off x="10238342" y="6356350"/>
            <a:ext cx="1115458"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31</a:t>
            </a:fld>
            <a:endParaRPr lang="en-US">
              <a:solidFill>
                <a:prstClr val="black">
                  <a:tint val="75000"/>
                </a:prstClr>
              </a:solidFill>
              <a:latin typeface="Calibri" panose="020F0502020204030204"/>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61272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2847423" y="359982"/>
            <a:ext cx="83545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kern="1200" dirty="0">
                <a:solidFill>
                  <a:srgbClr val="C00000"/>
                </a:solidFill>
                <a:latin typeface="+mj-lt"/>
                <a:ea typeface="+mj-ea"/>
                <a:cs typeface="+mj-cs"/>
              </a:rPr>
              <a:t>LA RELAZIONE DELL’OCC</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1297A8CF-AB9C-1949-F3FF-8D382EC7EFC2}"/>
              </a:ext>
            </a:extLst>
          </p:cNvPr>
          <p:cNvPicPr>
            <a:picLocks noChangeAspect="1"/>
          </p:cNvPicPr>
          <p:nvPr/>
        </p:nvPicPr>
        <p:blipFill>
          <a:blip r:embed="rId2"/>
          <a:srcRect r="3" b="3"/>
          <a:stretch>
            <a:fillRect/>
          </a:stretch>
        </p:blipFill>
        <p:spPr>
          <a:xfrm>
            <a:off x="0" y="13597"/>
            <a:ext cx="1960639" cy="196063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4910843" y="1529016"/>
            <a:ext cx="6586662" cy="4192520"/>
          </a:xfrm>
        </p:spPr>
        <p:txBody>
          <a:bodyPr vert="horz" lIns="91440" tIns="45720" rIns="91440" bIns="45720" rtlCol="0">
            <a:noAutofit/>
          </a:bodyPr>
          <a:lstStyle/>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Il </a:t>
            </a:r>
            <a:r>
              <a:rPr lang="en-US" sz="2200" dirty="0" err="1">
                <a:solidFill>
                  <a:schemeClr val="accent1">
                    <a:lumMod val="75000"/>
                  </a:schemeClr>
                </a:solidFill>
              </a:rPr>
              <a:t>giudice</a:t>
            </a:r>
            <a:r>
              <a:rPr lang="en-US" sz="2200" dirty="0">
                <a:solidFill>
                  <a:schemeClr val="accent1">
                    <a:lumMod val="75000"/>
                  </a:schemeClr>
                </a:solidFill>
              </a:rPr>
              <a:t>, </a:t>
            </a:r>
            <a:r>
              <a:rPr lang="en-US" sz="2200" dirty="0" err="1">
                <a:solidFill>
                  <a:schemeClr val="accent1">
                    <a:lumMod val="75000"/>
                  </a:schemeClr>
                </a:solidFill>
              </a:rPr>
              <a:t>assunte</a:t>
            </a:r>
            <a:r>
              <a:rPr lang="en-US" sz="2200" dirty="0">
                <a:solidFill>
                  <a:schemeClr val="accent1">
                    <a:lumMod val="75000"/>
                  </a:schemeClr>
                </a:solidFill>
              </a:rPr>
              <a:t> le </a:t>
            </a:r>
            <a:r>
              <a:rPr lang="en-US" sz="2200" dirty="0" err="1">
                <a:solidFill>
                  <a:schemeClr val="accent1">
                    <a:lumMod val="75000"/>
                  </a:schemeClr>
                </a:solidFill>
              </a:rPr>
              <a:t>formalità</a:t>
            </a:r>
            <a:r>
              <a:rPr lang="en-US" sz="2200" dirty="0">
                <a:solidFill>
                  <a:schemeClr val="accent1">
                    <a:lumMod val="75000"/>
                  </a:schemeClr>
                </a:solidFill>
              </a:rPr>
              <a:t> di </a:t>
            </a:r>
            <a:r>
              <a:rPr lang="en-US" sz="2200" dirty="0" err="1">
                <a:solidFill>
                  <a:schemeClr val="accent1">
                    <a:lumMod val="75000"/>
                  </a:schemeClr>
                </a:solidFill>
              </a:rPr>
              <a:t>rito</a:t>
            </a:r>
            <a:r>
              <a:rPr lang="en-US" sz="2200" dirty="0">
                <a:solidFill>
                  <a:schemeClr val="accent1">
                    <a:lumMod val="75000"/>
                  </a:schemeClr>
                </a:solidFill>
              </a:rPr>
              <a:t> e </a:t>
            </a:r>
            <a:r>
              <a:rPr lang="en-US" sz="2200" dirty="0" err="1">
                <a:solidFill>
                  <a:schemeClr val="accent1">
                    <a:lumMod val="75000"/>
                  </a:schemeClr>
                </a:solidFill>
              </a:rPr>
              <a:t>valutata</a:t>
            </a:r>
            <a:r>
              <a:rPr lang="en-US" sz="2200" dirty="0">
                <a:solidFill>
                  <a:schemeClr val="accent1">
                    <a:lumMod val="75000"/>
                  </a:schemeClr>
                </a:solidFill>
              </a:rPr>
              <a:t> la </a:t>
            </a:r>
            <a:r>
              <a:rPr lang="en-US" sz="2200" dirty="0" err="1">
                <a:solidFill>
                  <a:schemeClr val="accent1">
                    <a:lumMod val="75000"/>
                  </a:schemeClr>
                </a:solidFill>
              </a:rPr>
              <a:t>meritevolezza</a:t>
            </a:r>
            <a:r>
              <a:rPr lang="en-US" sz="2200" dirty="0">
                <a:solidFill>
                  <a:schemeClr val="accent1">
                    <a:lumMod val="75000"/>
                  </a:schemeClr>
                </a:solidFill>
              </a:rPr>
              <a:t> del </a:t>
            </a:r>
            <a:r>
              <a:rPr lang="en-US" sz="2200" dirty="0" err="1">
                <a:solidFill>
                  <a:schemeClr val="accent1">
                    <a:lumMod val="75000"/>
                  </a:schemeClr>
                </a:solidFill>
              </a:rPr>
              <a:t>debitore</a:t>
            </a:r>
            <a:r>
              <a:rPr lang="en-US" sz="2200" dirty="0">
                <a:solidFill>
                  <a:schemeClr val="accent1">
                    <a:lumMod val="75000"/>
                  </a:schemeClr>
                </a:solidFill>
              </a:rPr>
              <a:t> concede con </a:t>
            </a:r>
            <a:r>
              <a:rPr lang="en-US" sz="2200" dirty="0" err="1">
                <a:solidFill>
                  <a:schemeClr val="accent1">
                    <a:lumMod val="75000"/>
                  </a:schemeClr>
                </a:solidFill>
              </a:rPr>
              <a:t>decreto</a:t>
            </a:r>
            <a:r>
              <a:rPr lang="en-US" sz="2200" dirty="0">
                <a:solidFill>
                  <a:schemeClr val="accent1">
                    <a:lumMod val="75000"/>
                  </a:schemeClr>
                </a:solidFill>
              </a:rPr>
              <a:t> </a:t>
            </a:r>
            <a:r>
              <a:rPr lang="en-US" sz="2200" dirty="0" err="1">
                <a:solidFill>
                  <a:schemeClr val="accent1">
                    <a:lumMod val="75000"/>
                  </a:schemeClr>
                </a:solidFill>
              </a:rPr>
              <a:t>l'esdebitazione</a:t>
            </a:r>
            <a:r>
              <a:rPr lang="en-US" sz="2200" dirty="0">
                <a:solidFill>
                  <a:schemeClr val="accent1">
                    <a:lumMod val="75000"/>
                  </a:schemeClr>
                </a:solidFill>
              </a:rPr>
              <a:t>, </a:t>
            </a:r>
            <a:r>
              <a:rPr lang="en-US" sz="2200" dirty="0" err="1">
                <a:solidFill>
                  <a:schemeClr val="accent1">
                    <a:lumMod val="75000"/>
                  </a:schemeClr>
                </a:solidFill>
              </a:rPr>
              <a:t>indicando</a:t>
            </a:r>
            <a:r>
              <a:rPr lang="en-US" sz="2200" dirty="0">
                <a:solidFill>
                  <a:schemeClr val="accent1">
                    <a:lumMod val="75000"/>
                  </a:schemeClr>
                </a:solidFill>
              </a:rPr>
              <a:t> </a:t>
            </a:r>
            <a:r>
              <a:rPr lang="en-US" sz="2200" dirty="0" err="1">
                <a:solidFill>
                  <a:schemeClr val="accent1">
                    <a:lumMod val="75000"/>
                  </a:schemeClr>
                </a:solidFill>
              </a:rPr>
              <a:t>modi</a:t>
            </a:r>
            <a:r>
              <a:rPr lang="en-US" sz="2200" dirty="0">
                <a:solidFill>
                  <a:schemeClr val="accent1">
                    <a:lumMod val="75000"/>
                  </a:schemeClr>
                </a:solidFill>
              </a:rPr>
              <a:t> e tempi </a:t>
            </a:r>
            <a:r>
              <a:rPr lang="en-US" sz="2200" dirty="0" err="1">
                <a:solidFill>
                  <a:schemeClr val="accent1">
                    <a:lumMod val="75000"/>
                  </a:schemeClr>
                </a:solidFill>
              </a:rPr>
              <a:t>entro</a:t>
            </a:r>
            <a:r>
              <a:rPr lang="en-US" sz="2200" dirty="0">
                <a:solidFill>
                  <a:schemeClr val="accent1">
                    <a:lumMod val="75000"/>
                  </a:schemeClr>
                </a:solidFill>
              </a:rPr>
              <a:t> il quale il </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deve</a:t>
            </a:r>
            <a:r>
              <a:rPr lang="en-US" sz="2200" dirty="0">
                <a:solidFill>
                  <a:schemeClr val="accent1">
                    <a:lumMod val="75000"/>
                  </a:schemeClr>
                </a:solidFill>
              </a:rPr>
              <a:t>, a </a:t>
            </a:r>
            <a:r>
              <a:rPr lang="en-US" sz="2200" dirty="0" err="1">
                <a:solidFill>
                  <a:schemeClr val="accent1">
                    <a:lumMod val="75000"/>
                  </a:schemeClr>
                </a:solidFill>
              </a:rPr>
              <a:t>pena</a:t>
            </a:r>
            <a:r>
              <a:rPr lang="en-US" sz="2200" dirty="0">
                <a:solidFill>
                  <a:schemeClr val="accent1">
                    <a:lumMod val="75000"/>
                  </a:schemeClr>
                </a:solidFill>
              </a:rPr>
              <a:t> di </a:t>
            </a:r>
            <a:r>
              <a:rPr lang="en-US" sz="2200" dirty="0" err="1">
                <a:solidFill>
                  <a:schemeClr val="accent1">
                    <a:lumMod val="75000"/>
                  </a:schemeClr>
                </a:solidFill>
              </a:rPr>
              <a:t>revoca</a:t>
            </a:r>
            <a:r>
              <a:rPr lang="en-US" sz="2200" dirty="0">
                <a:solidFill>
                  <a:schemeClr val="accent1">
                    <a:lumMod val="75000"/>
                  </a:schemeClr>
                </a:solidFill>
              </a:rPr>
              <a:t> del </a:t>
            </a:r>
            <a:r>
              <a:rPr lang="en-US" sz="2200" dirty="0" err="1">
                <a:solidFill>
                  <a:schemeClr val="accent1">
                    <a:lumMod val="75000"/>
                  </a:schemeClr>
                </a:solidFill>
              </a:rPr>
              <a:t>beneficio</a:t>
            </a:r>
            <a:r>
              <a:rPr lang="en-US" sz="2200" dirty="0">
                <a:solidFill>
                  <a:schemeClr val="accent1">
                    <a:lumMod val="75000"/>
                  </a:schemeClr>
                </a:solidFill>
              </a:rPr>
              <a:t>, la </a:t>
            </a:r>
            <a:r>
              <a:rPr lang="en-US" sz="2200" dirty="0" err="1">
                <a:solidFill>
                  <a:schemeClr val="accent1">
                    <a:lumMod val="75000"/>
                  </a:schemeClr>
                </a:solidFill>
              </a:rPr>
              <a:t>dichiarazione</a:t>
            </a:r>
            <a:r>
              <a:rPr lang="en-US" sz="2200" dirty="0">
                <a:solidFill>
                  <a:schemeClr val="accent1">
                    <a:lumMod val="75000"/>
                  </a:schemeClr>
                </a:solidFill>
              </a:rPr>
              <a:t> </a:t>
            </a:r>
            <a:r>
              <a:rPr lang="en-US" sz="2200" dirty="0" err="1">
                <a:solidFill>
                  <a:schemeClr val="accent1">
                    <a:lumMod val="75000"/>
                  </a:schemeClr>
                </a:solidFill>
              </a:rPr>
              <a:t>annuale</a:t>
            </a:r>
            <a:r>
              <a:rPr lang="en-US" sz="2200" dirty="0">
                <a:solidFill>
                  <a:schemeClr val="accent1">
                    <a:lumMod val="75000"/>
                  </a:schemeClr>
                </a:solidFill>
              </a:rPr>
              <a:t> </a:t>
            </a:r>
            <a:r>
              <a:rPr lang="en-US" sz="2200" dirty="0" err="1">
                <a:solidFill>
                  <a:schemeClr val="accent1">
                    <a:lumMod val="75000"/>
                  </a:schemeClr>
                </a:solidFill>
              </a:rPr>
              <a:t>relativa</a:t>
            </a:r>
            <a:r>
              <a:rPr lang="en-US" sz="2200" dirty="0">
                <a:solidFill>
                  <a:schemeClr val="accent1">
                    <a:lumMod val="75000"/>
                  </a:schemeClr>
                </a:solidFill>
              </a:rPr>
              <a:t> alle </a:t>
            </a:r>
            <a:r>
              <a:rPr lang="en-US" sz="2200" dirty="0" err="1">
                <a:solidFill>
                  <a:schemeClr val="accent1">
                    <a:lumMod val="75000"/>
                  </a:schemeClr>
                </a:solidFill>
              </a:rPr>
              <a:t>sopravvenienze</a:t>
            </a:r>
            <a:r>
              <a:rPr lang="en-US" sz="2200" dirty="0">
                <a:solidFill>
                  <a:schemeClr val="accent1">
                    <a:lumMod val="75000"/>
                  </a:schemeClr>
                </a:solidFill>
              </a:rPr>
              <a:t> </a:t>
            </a:r>
            <a:r>
              <a:rPr lang="en-US" sz="2200" dirty="0" err="1">
                <a:solidFill>
                  <a:schemeClr val="accent1">
                    <a:lumMod val="75000"/>
                  </a:schemeClr>
                </a:solidFill>
              </a:rPr>
              <a:t>attive</a:t>
            </a:r>
            <a:r>
              <a:rPr lang="en-US" sz="22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Il </a:t>
            </a:r>
            <a:r>
              <a:rPr lang="en-US" sz="2200" dirty="0" err="1">
                <a:solidFill>
                  <a:schemeClr val="accent1">
                    <a:lumMod val="75000"/>
                  </a:schemeClr>
                </a:solidFill>
              </a:rPr>
              <a:t>decreto</a:t>
            </a:r>
            <a:r>
              <a:rPr lang="en-US" sz="2200" dirty="0">
                <a:solidFill>
                  <a:schemeClr val="accent1">
                    <a:lumMod val="75000"/>
                  </a:schemeClr>
                </a:solidFill>
              </a:rPr>
              <a:t> </a:t>
            </a:r>
            <a:r>
              <a:rPr lang="en-US" sz="2200" dirty="0" err="1">
                <a:solidFill>
                  <a:schemeClr val="accent1">
                    <a:lumMod val="75000"/>
                  </a:schemeClr>
                </a:solidFill>
              </a:rPr>
              <a:t>così</a:t>
            </a:r>
            <a:r>
              <a:rPr lang="en-US" sz="2200" dirty="0">
                <a:solidFill>
                  <a:schemeClr val="accent1">
                    <a:lumMod val="75000"/>
                  </a:schemeClr>
                </a:solidFill>
              </a:rPr>
              <a:t> è </a:t>
            </a:r>
            <a:r>
              <a:rPr lang="en-US" sz="2200" dirty="0" err="1">
                <a:solidFill>
                  <a:schemeClr val="accent1">
                    <a:lumMod val="75000"/>
                  </a:schemeClr>
                </a:solidFill>
              </a:rPr>
              <a:t>comunicato</a:t>
            </a:r>
            <a:r>
              <a:rPr lang="en-US" sz="2200" dirty="0">
                <a:solidFill>
                  <a:schemeClr val="accent1">
                    <a:lumMod val="75000"/>
                  </a:schemeClr>
                </a:solidFill>
              </a:rPr>
              <a:t> al </a:t>
            </a:r>
            <a:r>
              <a:rPr lang="en-US" sz="2200" dirty="0" err="1">
                <a:solidFill>
                  <a:schemeClr val="accent1">
                    <a:lumMod val="75000"/>
                  </a:schemeClr>
                </a:solidFill>
              </a:rPr>
              <a:t>debitore</a:t>
            </a:r>
            <a:r>
              <a:rPr lang="en-US" sz="2200" dirty="0">
                <a:solidFill>
                  <a:schemeClr val="accent1">
                    <a:lumMod val="75000"/>
                  </a:schemeClr>
                </a:solidFill>
              </a:rPr>
              <a:t> e ai </a:t>
            </a:r>
            <a:r>
              <a:rPr lang="en-US" sz="2200" dirty="0" err="1">
                <a:solidFill>
                  <a:schemeClr val="accent1">
                    <a:lumMod val="75000"/>
                  </a:schemeClr>
                </a:solidFill>
              </a:rPr>
              <a:t>creditori</a:t>
            </a:r>
            <a:r>
              <a:rPr lang="en-US" sz="2200" dirty="0">
                <a:solidFill>
                  <a:schemeClr val="accent1">
                    <a:lumMod val="75000"/>
                  </a:schemeClr>
                </a:solidFill>
              </a:rPr>
              <a:t> </a:t>
            </a:r>
            <a:r>
              <a:rPr lang="en-US" sz="2200" dirty="0" err="1">
                <a:solidFill>
                  <a:schemeClr val="accent1">
                    <a:lumMod val="75000"/>
                  </a:schemeClr>
                </a:solidFill>
              </a:rPr>
              <a:t>i</a:t>
            </a:r>
            <a:r>
              <a:rPr lang="en-US" sz="2200" dirty="0">
                <a:solidFill>
                  <a:schemeClr val="accent1">
                    <a:lumMod val="75000"/>
                  </a:schemeClr>
                </a:solidFill>
              </a:rPr>
              <a:t> </a:t>
            </a:r>
            <a:r>
              <a:rPr lang="en-US" sz="2200" dirty="0" err="1">
                <a:solidFill>
                  <a:schemeClr val="accent1">
                    <a:lumMod val="75000"/>
                  </a:schemeClr>
                </a:solidFill>
              </a:rPr>
              <a:t>quali</a:t>
            </a:r>
            <a:r>
              <a:rPr lang="en-US" sz="2200" dirty="0">
                <a:solidFill>
                  <a:schemeClr val="accent1">
                    <a:lumMod val="75000"/>
                  </a:schemeClr>
                </a:solidFill>
              </a:rPr>
              <a:t> </a:t>
            </a:r>
            <a:r>
              <a:rPr lang="en-US" sz="2200" dirty="0" err="1">
                <a:solidFill>
                  <a:schemeClr val="accent1">
                    <a:lumMod val="75000"/>
                  </a:schemeClr>
                </a:solidFill>
              </a:rPr>
              <a:t>possono</a:t>
            </a:r>
            <a:r>
              <a:rPr lang="en-US" sz="2200" dirty="0">
                <a:solidFill>
                  <a:schemeClr val="accent1">
                    <a:lumMod val="75000"/>
                  </a:schemeClr>
                </a:solidFill>
              </a:rPr>
              <a:t> </a:t>
            </a:r>
            <a:r>
              <a:rPr lang="en-US" sz="2200" dirty="0" err="1">
                <a:solidFill>
                  <a:schemeClr val="accent1">
                    <a:lumMod val="75000"/>
                  </a:schemeClr>
                </a:solidFill>
              </a:rPr>
              <a:t>proporre</a:t>
            </a:r>
            <a:r>
              <a:rPr lang="en-US" sz="2200" dirty="0">
                <a:solidFill>
                  <a:schemeClr val="accent1">
                    <a:lumMod val="75000"/>
                  </a:schemeClr>
                </a:solidFill>
              </a:rPr>
              <a:t> </a:t>
            </a:r>
            <a:r>
              <a:rPr lang="en-US" sz="2200" dirty="0" err="1">
                <a:solidFill>
                  <a:schemeClr val="accent1">
                    <a:lumMod val="75000"/>
                  </a:schemeClr>
                </a:solidFill>
              </a:rPr>
              <a:t>opposizione</a:t>
            </a:r>
            <a:r>
              <a:rPr lang="en-US" sz="2200" dirty="0">
                <a:solidFill>
                  <a:schemeClr val="accent1">
                    <a:lumMod val="75000"/>
                  </a:schemeClr>
                </a:solidFill>
              </a:rPr>
              <a:t> </a:t>
            </a:r>
            <a:r>
              <a:rPr lang="en-US" sz="2200" dirty="0" err="1">
                <a:solidFill>
                  <a:schemeClr val="accent1">
                    <a:lumMod val="75000"/>
                  </a:schemeClr>
                </a:solidFill>
              </a:rPr>
              <a:t>nel</a:t>
            </a:r>
            <a:r>
              <a:rPr lang="en-US" sz="2200" dirty="0">
                <a:solidFill>
                  <a:schemeClr val="accent1">
                    <a:lumMod val="75000"/>
                  </a:schemeClr>
                </a:solidFill>
              </a:rPr>
              <a:t> </a:t>
            </a:r>
            <a:r>
              <a:rPr lang="en-US" sz="2200" dirty="0" err="1">
                <a:solidFill>
                  <a:schemeClr val="accent1">
                    <a:lumMod val="75000"/>
                  </a:schemeClr>
                </a:solidFill>
              </a:rPr>
              <a:t>termine</a:t>
            </a:r>
            <a:r>
              <a:rPr lang="en-US" sz="2200" dirty="0">
                <a:solidFill>
                  <a:schemeClr val="accent1">
                    <a:lumMod val="75000"/>
                  </a:schemeClr>
                </a:solidFill>
              </a:rPr>
              <a:t> di </a:t>
            </a:r>
            <a:r>
              <a:rPr lang="en-US" sz="2200" dirty="0" err="1">
                <a:solidFill>
                  <a:schemeClr val="accent1">
                    <a:lumMod val="75000"/>
                  </a:schemeClr>
                </a:solidFill>
              </a:rPr>
              <a:t>trenta</a:t>
            </a:r>
            <a:r>
              <a:rPr lang="en-US" sz="2200" dirty="0">
                <a:solidFill>
                  <a:schemeClr val="accent1">
                    <a:lumMod val="75000"/>
                  </a:schemeClr>
                </a:solidFill>
              </a:rPr>
              <a:t> </a:t>
            </a:r>
            <a:r>
              <a:rPr lang="en-US" sz="2200" dirty="0" err="1">
                <a:solidFill>
                  <a:schemeClr val="accent1">
                    <a:lumMod val="75000"/>
                  </a:schemeClr>
                </a:solidFill>
              </a:rPr>
              <a:t>giorni</a:t>
            </a:r>
            <a:r>
              <a:rPr lang="en-US" sz="2200" dirty="0">
                <a:solidFill>
                  <a:schemeClr val="accent1">
                    <a:lumMod val="75000"/>
                  </a:schemeClr>
                </a:solidFill>
              </a:rPr>
              <a:t>  </a:t>
            </a:r>
            <a:r>
              <a:rPr lang="en-US" sz="2200" dirty="0" err="1">
                <a:solidFill>
                  <a:schemeClr val="accent1">
                    <a:lumMod val="75000"/>
                  </a:schemeClr>
                </a:solidFill>
              </a:rPr>
              <a:t>All’esito</a:t>
            </a:r>
            <a:r>
              <a:rPr lang="en-US" sz="2200" dirty="0">
                <a:solidFill>
                  <a:schemeClr val="accent1">
                    <a:lumMod val="75000"/>
                  </a:schemeClr>
                </a:solidFill>
              </a:rPr>
              <a:t> di </a:t>
            </a:r>
            <a:r>
              <a:rPr lang="en-US" sz="2200" dirty="0" err="1">
                <a:solidFill>
                  <a:schemeClr val="accent1">
                    <a:lumMod val="75000"/>
                  </a:schemeClr>
                </a:solidFill>
              </a:rPr>
              <a:t>eventuali</a:t>
            </a:r>
            <a:r>
              <a:rPr lang="en-US" sz="2200" dirty="0">
                <a:solidFill>
                  <a:schemeClr val="accent1">
                    <a:lumMod val="75000"/>
                  </a:schemeClr>
                </a:solidFill>
              </a:rPr>
              <a:t> </a:t>
            </a:r>
            <a:r>
              <a:rPr lang="en-US" sz="2200" dirty="0" err="1">
                <a:solidFill>
                  <a:schemeClr val="accent1">
                    <a:lumMod val="75000"/>
                  </a:schemeClr>
                </a:solidFill>
              </a:rPr>
              <a:t>opposizioni</a:t>
            </a:r>
            <a:r>
              <a:rPr lang="en-US" sz="2200" dirty="0">
                <a:solidFill>
                  <a:schemeClr val="accent1">
                    <a:lumMod val="75000"/>
                  </a:schemeClr>
                </a:solidFill>
              </a:rPr>
              <a:t> il </a:t>
            </a:r>
            <a:r>
              <a:rPr lang="en-US" sz="2200" dirty="0" err="1">
                <a:solidFill>
                  <a:schemeClr val="accent1">
                    <a:lumMod val="75000"/>
                  </a:schemeClr>
                </a:solidFill>
              </a:rPr>
              <a:t>giudice</a:t>
            </a:r>
            <a:r>
              <a:rPr lang="en-US" sz="2200" dirty="0">
                <a:solidFill>
                  <a:schemeClr val="accent1">
                    <a:lumMod val="75000"/>
                  </a:schemeClr>
                </a:solidFill>
              </a:rPr>
              <a:t> </a:t>
            </a:r>
            <a:r>
              <a:rPr lang="en-US" sz="2200" dirty="0" err="1">
                <a:solidFill>
                  <a:schemeClr val="accent1">
                    <a:lumMod val="75000"/>
                  </a:schemeClr>
                </a:solidFill>
              </a:rPr>
              <a:t>previo</a:t>
            </a:r>
            <a:r>
              <a:rPr lang="en-US" sz="2200" dirty="0">
                <a:solidFill>
                  <a:schemeClr val="accent1">
                    <a:lumMod val="75000"/>
                  </a:schemeClr>
                </a:solidFill>
              </a:rPr>
              <a:t> </a:t>
            </a:r>
            <a:r>
              <a:rPr lang="en-US" sz="2200" dirty="0" err="1">
                <a:solidFill>
                  <a:schemeClr val="accent1">
                    <a:lumMod val="75000"/>
                  </a:schemeClr>
                </a:solidFill>
              </a:rPr>
              <a:t>contraddittorio</a:t>
            </a:r>
            <a:r>
              <a:rPr lang="en-US" sz="2200" dirty="0">
                <a:solidFill>
                  <a:schemeClr val="accent1">
                    <a:lumMod val="75000"/>
                  </a:schemeClr>
                </a:solidFill>
              </a:rPr>
              <a:t> </a:t>
            </a:r>
            <a:r>
              <a:rPr lang="en-US" sz="2200" dirty="0" err="1">
                <a:solidFill>
                  <a:schemeClr val="accent1">
                    <a:lumMod val="75000"/>
                  </a:schemeClr>
                </a:solidFill>
              </a:rPr>
              <a:t>opponenti</a:t>
            </a:r>
            <a:r>
              <a:rPr lang="en-US" sz="2200" dirty="0">
                <a:solidFill>
                  <a:schemeClr val="accent1">
                    <a:lumMod val="75000"/>
                  </a:schemeClr>
                </a:solidFill>
              </a:rPr>
              <a:t>/</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conferma</a:t>
            </a:r>
            <a:r>
              <a:rPr lang="en-US" sz="2200" dirty="0">
                <a:solidFill>
                  <a:schemeClr val="accent1">
                    <a:lumMod val="75000"/>
                  </a:schemeClr>
                </a:solidFill>
              </a:rPr>
              <a:t> o </a:t>
            </a:r>
            <a:r>
              <a:rPr lang="en-US" sz="2200" dirty="0" err="1">
                <a:solidFill>
                  <a:schemeClr val="accent1">
                    <a:lumMod val="75000"/>
                  </a:schemeClr>
                </a:solidFill>
              </a:rPr>
              <a:t>revoca</a:t>
            </a:r>
            <a:r>
              <a:rPr lang="en-US" sz="2200" dirty="0">
                <a:solidFill>
                  <a:schemeClr val="accent1">
                    <a:lumMod val="75000"/>
                  </a:schemeClr>
                </a:solidFill>
              </a:rPr>
              <a:t> il </a:t>
            </a:r>
            <a:r>
              <a:rPr lang="en-US" sz="2200" dirty="0" err="1">
                <a:solidFill>
                  <a:schemeClr val="accent1">
                    <a:lumMod val="75000"/>
                  </a:schemeClr>
                </a:solidFill>
              </a:rPr>
              <a:t>decreto</a:t>
            </a:r>
            <a:r>
              <a:rPr lang="en-US" sz="2200" dirty="0">
                <a:solidFill>
                  <a:schemeClr val="accent1">
                    <a:lumMod val="75000"/>
                  </a:schemeClr>
                </a:solidFill>
              </a:rPr>
              <a:t>. </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La </a:t>
            </a:r>
            <a:r>
              <a:rPr lang="en-US" sz="2200" dirty="0" err="1">
                <a:solidFill>
                  <a:schemeClr val="accent1">
                    <a:lumMod val="75000"/>
                  </a:schemeClr>
                </a:solidFill>
              </a:rPr>
              <a:t>decisione</a:t>
            </a:r>
            <a:r>
              <a:rPr lang="en-US" sz="2200" dirty="0">
                <a:solidFill>
                  <a:schemeClr val="accent1">
                    <a:lumMod val="75000"/>
                  </a:schemeClr>
                </a:solidFill>
              </a:rPr>
              <a:t> e' </a:t>
            </a:r>
            <a:r>
              <a:rPr lang="en-US" sz="2200" dirty="0" err="1">
                <a:solidFill>
                  <a:schemeClr val="accent1">
                    <a:lumMod val="75000"/>
                  </a:schemeClr>
                </a:solidFill>
              </a:rPr>
              <a:t>soggetta</a:t>
            </a:r>
            <a:r>
              <a:rPr lang="en-US" sz="2200" dirty="0">
                <a:solidFill>
                  <a:schemeClr val="accent1">
                    <a:lumMod val="75000"/>
                  </a:schemeClr>
                </a:solidFill>
              </a:rPr>
              <a:t> a </a:t>
            </a:r>
            <a:r>
              <a:rPr lang="en-US" sz="2200" dirty="0" err="1">
                <a:solidFill>
                  <a:schemeClr val="accent1">
                    <a:lumMod val="75000"/>
                  </a:schemeClr>
                </a:solidFill>
              </a:rPr>
              <a:t>reclamo</a:t>
            </a:r>
            <a:r>
              <a:rPr lang="en-US" sz="2200" dirty="0">
                <a:solidFill>
                  <a:schemeClr val="accent1">
                    <a:lumMod val="75000"/>
                  </a:schemeClr>
                </a:solidFill>
              </a:rPr>
              <a:t> </a:t>
            </a:r>
            <a:r>
              <a:rPr lang="en-US" sz="2200" dirty="0" err="1">
                <a:solidFill>
                  <a:schemeClr val="accent1">
                    <a:lumMod val="75000"/>
                  </a:schemeClr>
                </a:solidFill>
              </a:rPr>
              <a:t>dinanzi</a:t>
            </a:r>
            <a:r>
              <a:rPr lang="en-US" sz="2200" dirty="0">
                <a:solidFill>
                  <a:schemeClr val="accent1">
                    <a:lumMod val="75000"/>
                  </a:schemeClr>
                </a:solidFill>
              </a:rPr>
              <a:t> </a:t>
            </a:r>
            <a:r>
              <a:rPr lang="en-US" sz="2200" dirty="0" err="1">
                <a:solidFill>
                  <a:schemeClr val="accent1">
                    <a:lumMod val="75000"/>
                  </a:schemeClr>
                </a:solidFill>
              </a:rPr>
              <a:t>alla</a:t>
            </a:r>
            <a:r>
              <a:rPr lang="en-US" sz="2200" dirty="0">
                <a:solidFill>
                  <a:schemeClr val="accent1">
                    <a:lumMod val="75000"/>
                  </a:schemeClr>
                </a:solidFill>
              </a:rPr>
              <a:t> Corte di Appello.</a:t>
            </a:r>
          </a:p>
          <a:p>
            <a:pPr marL="457200" indent="-228600" defTabSz="914400">
              <a:lnSpc>
                <a:spcPct val="90000"/>
              </a:lnSpc>
              <a:buFont typeface="Arial" panose="020B0604020202020204" pitchFamily="34" charset="0"/>
              <a:buChar char="•"/>
            </a:pPr>
            <a:r>
              <a:rPr lang="en-US" sz="2200" dirty="0">
                <a:solidFill>
                  <a:schemeClr val="accent1">
                    <a:lumMod val="75000"/>
                  </a:schemeClr>
                </a:solidFill>
              </a:rPr>
              <a:t>L’OCC </a:t>
            </a:r>
            <a:r>
              <a:rPr lang="en-US" sz="2200" dirty="0" err="1">
                <a:solidFill>
                  <a:schemeClr val="accent1">
                    <a:lumMod val="75000"/>
                  </a:schemeClr>
                </a:solidFill>
              </a:rPr>
              <a:t>nei</a:t>
            </a:r>
            <a:r>
              <a:rPr lang="en-US" sz="2200" dirty="0">
                <a:solidFill>
                  <a:schemeClr val="accent1">
                    <a:lumMod val="75000"/>
                  </a:schemeClr>
                </a:solidFill>
              </a:rPr>
              <a:t> 4 anni </a:t>
            </a:r>
            <a:r>
              <a:rPr lang="en-US" sz="2200" dirty="0" err="1">
                <a:solidFill>
                  <a:schemeClr val="accent1">
                    <a:lumMod val="75000"/>
                  </a:schemeClr>
                </a:solidFill>
              </a:rPr>
              <a:t>successivi</a:t>
            </a:r>
            <a:r>
              <a:rPr lang="en-US" sz="2200" dirty="0">
                <a:solidFill>
                  <a:schemeClr val="accent1">
                    <a:lumMod val="75000"/>
                  </a:schemeClr>
                </a:solidFill>
              </a:rPr>
              <a:t> al </a:t>
            </a:r>
            <a:r>
              <a:rPr lang="en-US" sz="2200" dirty="0" err="1">
                <a:solidFill>
                  <a:schemeClr val="accent1">
                    <a:lumMod val="75000"/>
                  </a:schemeClr>
                </a:solidFill>
              </a:rPr>
              <a:t>decreto</a:t>
            </a:r>
            <a:r>
              <a:rPr lang="en-US" sz="2200" dirty="0">
                <a:solidFill>
                  <a:schemeClr val="accent1">
                    <a:lumMod val="75000"/>
                  </a:schemeClr>
                </a:solidFill>
              </a:rPr>
              <a:t> di </a:t>
            </a:r>
            <a:r>
              <a:rPr lang="en-US" sz="2200" dirty="0" err="1">
                <a:solidFill>
                  <a:schemeClr val="accent1">
                    <a:lumMod val="75000"/>
                  </a:schemeClr>
                </a:solidFill>
              </a:rPr>
              <a:t>esdebitazione</a:t>
            </a:r>
            <a:r>
              <a:rPr lang="en-US" sz="2200" dirty="0">
                <a:solidFill>
                  <a:schemeClr val="accent1">
                    <a:lumMod val="75000"/>
                  </a:schemeClr>
                </a:solidFill>
              </a:rPr>
              <a:t> </a:t>
            </a:r>
            <a:r>
              <a:rPr lang="en-US" sz="2200" dirty="0" err="1">
                <a:solidFill>
                  <a:schemeClr val="accent1">
                    <a:lumMod val="75000"/>
                  </a:schemeClr>
                </a:solidFill>
              </a:rPr>
              <a:t>vigila</a:t>
            </a:r>
            <a:r>
              <a:rPr lang="en-US" sz="2200" dirty="0">
                <a:solidFill>
                  <a:schemeClr val="accent1">
                    <a:lumMod val="75000"/>
                  </a:schemeClr>
                </a:solidFill>
              </a:rPr>
              <a:t> </a:t>
            </a:r>
            <a:r>
              <a:rPr lang="en-US" sz="2200" dirty="0" err="1">
                <a:solidFill>
                  <a:schemeClr val="accent1">
                    <a:lumMod val="75000"/>
                  </a:schemeClr>
                </a:solidFill>
              </a:rPr>
              <a:t>sulle</a:t>
            </a:r>
            <a:r>
              <a:rPr lang="en-US" sz="2200" dirty="0">
                <a:solidFill>
                  <a:schemeClr val="accent1">
                    <a:lumMod val="75000"/>
                  </a:schemeClr>
                </a:solidFill>
              </a:rPr>
              <a:t> </a:t>
            </a:r>
            <a:r>
              <a:rPr lang="en-US" sz="2200" dirty="0" err="1">
                <a:solidFill>
                  <a:schemeClr val="accent1">
                    <a:lumMod val="75000"/>
                  </a:schemeClr>
                </a:solidFill>
              </a:rPr>
              <a:t>dichiarazioni</a:t>
            </a:r>
            <a:r>
              <a:rPr lang="en-US" sz="2200" dirty="0">
                <a:solidFill>
                  <a:schemeClr val="accent1">
                    <a:lumMod val="75000"/>
                  </a:schemeClr>
                </a:solidFill>
              </a:rPr>
              <a:t> </a:t>
            </a:r>
            <a:r>
              <a:rPr lang="en-US" sz="2200" dirty="0" err="1">
                <a:solidFill>
                  <a:schemeClr val="accent1">
                    <a:lumMod val="75000"/>
                  </a:schemeClr>
                </a:solidFill>
              </a:rPr>
              <a:t>annuali</a:t>
            </a:r>
            <a:r>
              <a:rPr lang="en-US" sz="2200" dirty="0">
                <a:solidFill>
                  <a:schemeClr val="accent1">
                    <a:lumMod val="75000"/>
                  </a:schemeClr>
                </a:solidFill>
              </a:rPr>
              <a:t> di </a:t>
            </a:r>
            <a:r>
              <a:rPr lang="en-US" sz="2200" dirty="0" err="1">
                <a:solidFill>
                  <a:schemeClr val="accent1">
                    <a:lumMod val="75000"/>
                  </a:schemeClr>
                </a:solidFill>
              </a:rPr>
              <a:t>sopravvenienze</a:t>
            </a:r>
            <a:r>
              <a:rPr lang="en-US" sz="2200" dirty="0">
                <a:solidFill>
                  <a:schemeClr val="accent1">
                    <a:lumMod val="75000"/>
                  </a:schemeClr>
                </a:solidFill>
              </a:rPr>
              <a:t> </a:t>
            </a:r>
            <a:r>
              <a:rPr lang="en-US" sz="2200" dirty="0" err="1">
                <a:solidFill>
                  <a:schemeClr val="accent1">
                    <a:lumMod val="75000"/>
                  </a:schemeClr>
                </a:solidFill>
              </a:rPr>
              <a:t>attive</a:t>
            </a:r>
            <a:endParaRPr lang="en-US" sz="2200" dirty="0">
              <a:solidFill>
                <a:schemeClr val="accent1">
                  <a:lumMod val="75000"/>
                </a:schemeClr>
              </a:solidFill>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32</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pic>
        <p:nvPicPr>
          <p:cNvPr id="13314" name="Picture 2" descr="OCC - Organismo di composizione delle crisi da sovraindebitamento | CCIAA  Firenze">
            <a:extLst>
              <a:ext uri="{FF2B5EF4-FFF2-40B4-BE49-F238E27FC236}">
                <a16:creationId xmlns:a16="http://schemas.microsoft.com/office/drawing/2014/main" id="{FE85BEB3-A8AD-9ADB-10FC-88F6274E8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88" y="1974236"/>
            <a:ext cx="4962144" cy="330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01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624821" y="276501"/>
            <a:ext cx="77724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dirty="0">
                <a:solidFill>
                  <a:srgbClr val="C00000"/>
                </a:solidFill>
              </a:rPr>
              <a:t>LA CHECK LIST PER I CONSULENTI SUL SOVRAINDEBITAMENTO  (1)</a:t>
            </a:r>
          </a:p>
        </p:txBody>
      </p:sp>
      <p:sp>
        <p:nvSpPr>
          <p:cNvPr id="4" name="Text Placeholder 3"/>
          <p:cNvSpPr>
            <a:spLocks noGrp="1"/>
          </p:cNvSpPr>
          <p:nvPr>
            <p:ph type="body" sz="quarter" idx="14"/>
          </p:nvPr>
        </p:nvSpPr>
        <p:spPr>
          <a:xfrm>
            <a:off x="292608" y="1746612"/>
            <a:ext cx="7936992" cy="4663043"/>
          </a:xfrm>
        </p:spPr>
        <p:txBody>
          <a:bodyPr vert="horz" lIns="91440" tIns="45720" rIns="91440" bIns="45720" rtlCol="0">
            <a:noAutofit/>
          </a:bodyPr>
          <a:lstStyle/>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verifica</a:t>
            </a:r>
            <a:r>
              <a:rPr lang="en-US" sz="2200" dirty="0">
                <a:solidFill>
                  <a:schemeClr val="accent1">
                    <a:lumMod val="75000"/>
                  </a:schemeClr>
                </a:solidFill>
              </a:rPr>
              <a:t> </a:t>
            </a:r>
            <a:r>
              <a:rPr lang="en-US" sz="2200" dirty="0" err="1">
                <a:solidFill>
                  <a:schemeClr val="accent1">
                    <a:lumMod val="75000"/>
                  </a:schemeClr>
                </a:solidFill>
              </a:rPr>
              <a:t>presupposti</a:t>
            </a:r>
            <a:r>
              <a:rPr lang="en-US" sz="2200" dirty="0">
                <a:solidFill>
                  <a:schemeClr val="accent1">
                    <a:lumMod val="75000"/>
                  </a:schemeClr>
                </a:solidFill>
              </a:rPr>
              <a:t> </a:t>
            </a:r>
            <a:r>
              <a:rPr lang="en-US" sz="2200" dirty="0" err="1">
                <a:solidFill>
                  <a:schemeClr val="accent1">
                    <a:lumMod val="75000"/>
                  </a:schemeClr>
                </a:solidFill>
              </a:rPr>
              <a:t>ammissibilita</a:t>
            </a:r>
            <a:r>
              <a:rPr lang="en-US" sz="2200" dirty="0">
                <a:solidFill>
                  <a:schemeClr val="accent1">
                    <a:lumMod val="75000"/>
                  </a:schemeClr>
                </a:solidFill>
              </a:rPr>
              <a:t>̀: </a:t>
            </a:r>
            <a:r>
              <a:rPr lang="en-US" sz="2200" dirty="0" err="1">
                <a:solidFill>
                  <a:schemeClr val="accent1">
                    <a:lumMod val="75000"/>
                  </a:schemeClr>
                </a:solidFill>
              </a:rPr>
              <a:t>residenza</a:t>
            </a:r>
            <a:r>
              <a:rPr lang="en-US" sz="2200" dirty="0">
                <a:solidFill>
                  <a:schemeClr val="accent1">
                    <a:lumMod val="75000"/>
                  </a:schemeClr>
                </a:solidFill>
              </a:rPr>
              <a:t>, no </a:t>
            </a:r>
            <a:r>
              <a:rPr lang="en-US" sz="2200" dirty="0" err="1">
                <a:solidFill>
                  <a:schemeClr val="accent1">
                    <a:lumMod val="75000"/>
                  </a:schemeClr>
                </a:solidFill>
              </a:rPr>
              <a:t>fallibilita</a:t>
            </a:r>
            <a:r>
              <a:rPr lang="en-US" sz="2200" dirty="0">
                <a:solidFill>
                  <a:schemeClr val="accent1">
                    <a:lumMod val="75000"/>
                  </a:schemeClr>
                </a:solidFill>
              </a:rPr>
              <a:t>̀, no </a:t>
            </a:r>
            <a:r>
              <a:rPr lang="en-US" sz="2200" dirty="0" err="1">
                <a:solidFill>
                  <a:schemeClr val="accent1">
                    <a:lumMod val="75000"/>
                  </a:schemeClr>
                </a:solidFill>
              </a:rPr>
              <a:t>ricorso</a:t>
            </a:r>
            <a:r>
              <a:rPr lang="en-US" sz="2200" dirty="0">
                <a:solidFill>
                  <a:schemeClr val="accent1">
                    <a:lumMod val="75000"/>
                  </a:schemeClr>
                </a:solidFill>
              </a:rPr>
              <a:t> 5 anni </a:t>
            </a:r>
            <a:r>
              <a:rPr lang="en-US" sz="2200" dirty="0" err="1">
                <a:solidFill>
                  <a:schemeClr val="accent1">
                    <a:lumMod val="75000"/>
                  </a:schemeClr>
                </a:solidFill>
              </a:rPr>
              <a:t>precedenti</a:t>
            </a:r>
            <a:r>
              <a:rPr lang="en-US" sz="2200" dirty="0">
                <a:solidFill>
                  <a:schemeClr val="accent1">
                    <a:lumMod val="75000"/>
                  </a:schemeClr>
                </a:solidFill>
              </a:rPr>
              <a:t> </a:t>
            </a:r>
            <a:r>
              <a:rPr lang="en-US" sz="2200" dirty="0" err="1">
                <a:solidFill>
                  <a:schemeClr val="accent1">
                    <a:lumMod val="75000"/>
                  </a:schemeClr>
                </a:solidFill>
              </a:rPr>
              <a:t>altre</a:t>
            </a:r>
            <a:r>
              <a:rPr lang="en-US" sz="2200" dirty="0">
                <a:solidFill>
                  <a:schemeClr val="accent1">
                    <a:lumMod val="75000"/>
                  </a:schemeClr>
                </a:solidFill>
              </a:rPr>
              <a:t> procedure;</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chiede</a:t>
            </a:r>
            <a:r>
              <a:rPr lang="en-US" sz="2200" dirty="0">
                <a:solidFill>
                  <a:schemeClr val="accent1">
                    <a:lumMod val="75000"/>
                  </a:schemeClr>
                </a:solidFill>
              </a:rPr>
              <a:t> al </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cosa</a:t>
            </a:r>
            <a:r>
              <a:rPr lang="en-US" sz="2200" dirty="0">
                <a:solidFill>
                  <a:schemeClr val="accent1">
                    <a:lumMod val="75000"/>
                  </a:schemeClr>
                </a:solidFill>
              </a:rPr>
              <a:t> </a:t>
            </a:r>
            <a:r>
              <a:rPr lang="en-US" sz="2200" dirty="0" err="1">
                <a:solidFill>
                  <a:schemeClr val="accent1">
                    <a:lumMod val="75000"/>
                  </a:schemeClr>
                </a:solidFill>
              </a:rPr>
              <a:t>si</a:t>
            </a:r>
            <a:r>
              <a:rPr lang="en-US" sz="2200" dirty="0">
                <a:solidFill>
                  <a:schemeClr val="accent1">
                    <a:lumMod val="75000"/>
                  </a:schemeClr>
                </a:solidFill>
              </a:rPr>
              <a:t> </a:t>
            </a:r>
            <a:r>
              <a:rPr lang="en-US" sz="2200" dirty="0" err="1">
                <a:solidFill>
                  <a:schemeClr val="accent1">
                    <a:lumMod val="75000"/>
                  </a:schemeClr>
                </a:solidFill>
              </a:rPr>
              <a:t>aspetta</a:t>
            </a:r>
            <a:r>
              <a:rPr lang="en-US" sz="2200" dirty="0">
                <a:solidFill>
                  <a:schemeClr val="accent1">
                    <a:lumMod val="75000"/>
                  </a:schemeClr>
                </a:solidFill>
              </a:rPr>
              <a:t>, </a:t>
            </a:r>
            <a:r>
              <a:rPr lang="en-US" sz="2200" dirty="0" err="1">
                <a:solidFill>
                  <a:schemeClr val="accent1">
                    <a:lumMod val="75000"/>
                  </a:schemeClr>
                </a:solidFill>
              </a:rPr>
              <a:t>cosa</a:t>
            </a:r>
            <a:r>
              <a:rPr lang="en-US" sz="2200" dirty="0">
                <a:solidFill>
                  <a:schemeClr val="accent1">
                    <a:lumMod val="75000"/>
                  </a:schemeClr>
                </a:solidFill>
              </a:rPr>
              <a:t> </a:t>
            </a:r>
            <a:r>
              <a:rPr lang="en-US" sz="2200" dirty="0" err="1">
                <a:solidFill>
                  <a:schemeClr val="accent1">
                    <a:lumMod val="75000"/>
                  </a:schemeClr>
                </a:solidFill>
              </a:rPr>
              <a:t>teme</a:t>
            </a:r>
            <a:r>
              <a:rPr lang="en-US" sz="2200" dirty="0">
                <a:solidFill>
                  <a:schemeClr val="accent1">
                    <a:lumMod val="75000"/>
                  </a:schemeClr>
                </a:solidFill>
              </a:rPr>
              <a:t>, il </a:t>
            </a:r>
            <a:r>
              <a:rPr lang="en-US" sz="2200" dirty="0" err="1">
                <a:solidFill>
                  <a:schemeClr val="accent1">
                    <a:lumMod val="75000"/>
                  </a:schemeClr>
                </a:solidFill>
              </a:rPr>
              <a:t>perche</a:t>
            </a:r>
            <a:r>
              <a:rPr lang="en-US" sz="2200" dirty="0">
                <a:solidFill>
                  <a:schemeClr val="accent1">
                    <a:lumMod val="75000"/>
                  </a:schemeClr>
                </a:solidFill>
              </a:rPr>
              <a:t>́ </a:t>
            </a:r>
            <a:r>
              <a:rPr lang="en-US" sz="2200" dirty="0" err="1">
                <a:solidFill>
                  <a:schemeClr val="accent1">
                    <a:lumMod val="75000"/>
                  </a:schemeClr>
                </a:solidFill>
              </a:rPr>
              <a:t>delle</a:t>
            </a:r>
            <a:r>
              <a:rPr lang="en-US" sz="2200" dirty="0">
                <a:solidFill>
                  <a:schemeClr val="accent1">
                    <a:lumMod val="75000"/>
                  </a:schemeClr>
                </a:solidFill>
              </a:rPr>
              <a:t> sue </a:t>
            </a:r>
            <a:r>
              <a:rPr lang="en-US" sz="2200" dirty="0" err="1">
                <a:solidFill>
                  <a:schemeClr val="accent1">
                    <a:lumMod val="75000"/>
                  </a:schemeClr>
                </a:solidFill>
              </a:rPr>
              <a:t>azioni</a:t>
            </a:r>
            <a:r>
              <a:rPr lang="en-US" sz="22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assicura</a:t>
            </a:r>
            <a:r>
              <a:rPr lang="en-US" sz="2200" dirty="0">
                <a:solidFill>
                  <a:schemeClr val="accent1">
                    <a:lumMod val="75000"/>
                  </a:schemeClr>
                </a:solidFill>
              </a:rPr>
              <a:t> al </a:t>
            </a:r>
            <a:r>
              <a:rPr lang="en-US" sz="2200" dirty="0" err="1">
                <a:solidFill>
                  <a:schemeClr val="accent1">
                    <a:lumMod val="75000"/>
                  </a:schemeClr>
                </a:solidFill>
              </a:rPr>
              <a:t>debitore</a:t>
            </a:r>
            <a:r>
              <a:rPr lang="en-US" sz="2200" dirty="0">
                <a:solidFill>
                  <a:schemeClr val="accent1">
                    <a:lumMod val="75000"/>
                  </a:schemeClr>
                </a:solidFill>
              </a:rPr>
              <a:t>: </a:t>
            </a:r>
            <a:r>
              <a:rPr lang="en-US" sz="2200" dirty="0" err="1">
                <a:solidFill>
                  <a:schemeClr val="accent1">
                    <a:lumMod val="75000"/>
                  </a:schemeClr>
                </a:solidFill>
              </a:rPr>
              <a:t>disponibilita</a:t>
            </a:r>
            <a:r>
              <a:rPr lang="en-US" sz="2200" dirty="0">
                <a:solidFill>
                  <a:schemeClr val="accent1">
                    <a:lumMod val="75000"/>
                  </a:schemeClr>
                </a:solidFill>
              </a:rPr>
              <a:t>̀, spirito di </a:t>
            </a:r>
            <a:r>
              <a:rPr lang="en-US" sz="2200" dirty="0" err="1">
                <a:solidFill>
                  <a:schemeClr val="accent1">
                    <a:lumMod val="75000"/>
                  </a:schemeClr>
                </a:solidFill>
              </a:rPr>
              <a:t>iniziativa</a:t>
            </a:r>
            <a:r>
              <a:rPr lang="en-US" sz="2200" dirty="0">
                <a:solidFill>
                  <a:schemeClr val="accent1">
                    <a:lumMod val="75000"/>
                  </a:schemeClr>
                </a:solidFill>
              </a:rPr>
              <a:t>, </a:t>
            </a:r>
            <a:r>
              <a:rPr lang="en-US" sz="2200" dirty="0" err="1">
                <a:solidFill>
                  <a:schemeClr val="accent1">
                    <a:lumMod val="75000"/>
                  </a:schemeClr>
                </a:solidFill>
              </a:rPr>
              <a:t>opzioni</a:t>
            </a:r>
            <a:r>
              <a:rPr lang="en-US" sz="2200" dirty="0">
                <a:solidFill>
                  <a:schemeClr val="accent1">
                    <a:lumMod val="75000"/>
                  </a:schemeClr>
                </a:solidFill>
              </a:rPr>
              <a:t>, </a:t>
            </a:r>
            <a:r>
              <a:rPr lang="en-US" sz="2200" dirty="0" err="1">
                <a:solidFill>
                  <a:schemeClr val="accent1">
                    <a:lumMod val="75000"/>
                  </a:schemeClr>
                </a:solidFill>
              </a:rPr>
              <a:t>chiarezza</a:t>
            </a:r>
            <a:r>
              <a:rPr lang="en-US" sz="2200" dirty="0">
                <a:solidFill>
                  <a:schemeClr val="accent1">
                    <a:lumMod val="75000"/>
                  </a:schemeClr>
                </a:solidFill>
              </a:rPr>
              <a:t> </a:t>
            </a:r>
            <a:r>
              <a:rPr lang="en-US" sz="2200" dirty="0" err="1">
                <a:solidFill>
                  <a:schemeClr val="accent1">
                    <a:lumMod val="75000"/>
                  </a:schemeClr>
                </a:solidFill>
              </a:rPr>
              <a:t>nell’esposizione</a:t>
            </a:r>
            <a:r>
              <a:rPr lang="en-US" sz="2200" dirty="0">
                <a:solidFill>
                  <a:schemeClr val="accent1">
                    <a:lumMod val="75000"/>
                  </a:schemeClr>
                </a:solidFill>
              </a:rPr>
              <a:t> </a:t>
            </a:r>
            <a:r>
              <a:rPr lang="en-US" sz="2200" dirty="0" err="1">
                <a:solidFill>
                  <a:schemeClr val="accent1">
                    <a:lumMod val="75000"/>
                  </a:schemeClr>
                </a:solidFill>
              </a:rPr>
              <a:t>delle</a:t>
            </a:r>
            <a:r>
              <a:rPr lang="en-US" sz="2200" dirty="0">
                <a:solidFill>
                  <a:schemeClr val="accent1">
                    <a:lumMod val="75000"/>
                  </a:schemeClr>
                </a:solidFill>
              </a:rPr>
              <a:t> </a:t>
            </a:r>
            <a:r>
              <a:rPr lang="en-US" sz="2200" dirty="0" err="1">
                <a:solidFill>
                  <a:schemeClr val="accent1">
                    <a:lumMod val="75000"/>
                  </a:schemeClr>
                </a:solidFill>
              </a:rPr>
              <a:t>soluzioni</a:t>
            </a:r>
            <a:r>
              <a:rPr lang="en-US" sz="22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circolarizza</a:t>
            </a:r>
            <a:r>
              <a:rPr lang="en-US" sz="2200" dirty="0">
                <a:solidFill>
                  <a:schemeClr val="accent1">
                    <a:lumMod val="75000"/>
                  </a:schemeClr>
                </a:solidFill>
              </a:rPr>
              <a:t> </a:t>
            </a:r>
            <a:r>
              <a:rPr lang="en-US" sz="2200" dirty="0" err="1">
                <a:solidFill>
                  <a:schemeClr val="accent1">
                    <a:lumMod val="75000"/>
                  </a:schemeClr>
                </a:solidFill>
              </a:rPr>
              <a:t>debiti</a:t>
            </a:r>
            <a:r>
              <a:rPr lang="en-US" sz="2200" dirty="0">
                <a:solidFill>
                  <a:schemeClr val="accent1">
                    <a:lumMod val="75000"/>
                  </a:schemeClr>
                </a:solidFill>
              </a:rPr>
              <a:t> e </a:t>
            </a:r>
            <a:r>
              <a:rPr lang="en-US" sz="2200" dirty="0" err="1">
                <a:solidFill>
                  <a:schemeClr val="accent1">
                    <a:lumMod val="75000"/>
                  </a:schemeClr>
                </a:solidFill>
              </a:rPr>
              <a:t>crediti</a:t>
            </a:r>
            <a:r>
              <a:rPr lang="en-US" sz="2200" dirty="0">
                <a:solidFill>
                  <a:schemeClr val="accent1">
                    <a:lumMod val="75000"/>
                  </a:schemeClr>
                </a:solidFill>
              </a:rPr>
              <a:t> </a:t>
            </a:r>
            <a:r>
              <a:rPr lang="en-US" sz="2200" dirty="0" err="1">
                <a:solidFill>
                  <a:schemeClr val="accent1">
                    <a:lumMod val="75000"/>
                  </a:schemeClr>
                </a:solidFill>
              </a:rPr>
              <a:t>evidenziando</a:t>
            </a:r>
            <a:r>
              <a:rPr lang="en-US" sz="2200" dirty="0">
                <a:solidFill>
                  <a:schemeClr val="accent1">
                    <a:lumMod val="75000"/>
                  </a:schemeClr>
                </a:solidFill>
              </a:rPr>
              <a:t> le </a:t>
            </a:r>
            <a:r>
              <a:rPr lang="en-US" sz="2200" dirty="0" err="1">
                <a:solidFill>
                  <a:schemeClr val="accent1">
                    <a:lumMod val="75000"/>
                  </a:schemeClr>
                </a:solidFill>
              </a:rPr>
              <a:t>risultanze</a:t>
            </a:r>
            <a:r>
              <a:rPr lang="en-US" sz="2200" dirty="0">
                <a:solidFill>
                  <a:schemeClr val="accent1">
                    <a:lumMod val="75000"/>
                  </a:schemeClr>
                </a:solidFill>
              </a:rPr>
              <a:t> positive e/o negative;</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esegue</a:t>
            </a:r>
            <a:r>
              <a:rPr lang="en-US" sz="2200" dirty="0">
                <a:solidFill>
                  <a:schemeClr val="accent1">
                    <a:lumMod val="75000"/>
                  </a:schemeClr>
                </a:solidFill>
              </a:rPr>
              <a:t> le </a:t>
            </a:r>
            <a:r>
              <a:rPr lang="en-US" sz="2200" dirty="0" err="1">
                <a:solidFill>
                  <a:schemeClr val="accent1">
                    <a:lumMod val="75000"/>
                  </a:schemeClr>
                </a:solidFill>
              </a:rPr>
              <a:t>visure</a:t>
            </a:r>
            <a:r>
              <a:rPr lang="en-US" sz="2200" dirty="0">
                <a:solidFill>
                  <a:schemeClr val="accent1">
                    <a:lumMod val="75000"/>
                  </a:schemeClr>
                </a:solidFill>
              </a:rPr>
              <a:t>: </a:t>
            </a:r>
            <a:r>
              <a:rPr lang="en-US" sz="2200" dirty="0" err="1">
                <a:solidFill>
                  <a:schemeClr val="accent1">
                    <a:lumMod val="75000"/>
                  </a:schemeClr>
                </a:solidFill>
              </a:rPr>
              <a:t>Agenzia</a:t>
            </a:r>
            <a:r>
              <a:rPr lang="en-US" sz="2200" dirty="0">
                <a:solidFill>
                  <a:schemeClr val="accent1">
                    <a:lumMod val="75000"/>
                  </a:schemeClr>
                </a:solidFill>
              </a:rPr>
              <a:t> </a:t>
            </a:r>
            <a:r>
              <a:rPr lang="en-US" sz="2200" dirty="0" err="1">
                <a:solidFill>
                  <a:schemeClr val="accent1">
                    <a:lumMod val="75000"/>
                  </a:schemeClr>
                </a:solidFill>
              </a:rPr>
              <a:t>delle</a:t>
            </a:r>
            <a:r>
              <a:rPr lang="en-US" sz="2200" dirty="0">
                <a:solidFill>
                  <a:schemeClr val="accent1">
                    <a:lumMod val="75000"/>
                  </a:schemeClr>
                </a:solidFill>
              </a:rPr>
              <a:t> </a:t>
            </a:r>
            <a:r>
              <a:rPr lang="en-US" sz="2200" dirty="0" err="1">
                <a:solidFill>
                  <a:schemeClr val="accent1">
                    <a:lumMod val="75000"/>
                  </a:schemeClr>
                </a:solidFill>
              </a:rPr>
              <a:t>Entrate-Riscossione</a:t>
            </a:r>
            <a:r>
              <a:rPr lang="en-US" sz="2200" dirty="0">
                <a:solidFill>
                  <a:schemeClr val="accent1">
                    <a:lumMod val="75000"/>
                  </a:schemeClr>
                </a:solidFill>
              </a:rPr>
              <a:t> (</a:t>
            </a:r>
            <a:r>
              <a:rPr lang="en-US" sz="2200" dirty="0" err="1">
                <a:solidFill>
                  <a:schemeClr val="accent1">
                    <a:lumMod val="75000"/>
                  </a:schemeClr>
                </a:solidFill>
              </a:rPr>
              <a:t>visure</a:t>
            </a:r>
            <a:r>
              <a:rPr lang="en-US" sz="2200" dirty="0">
                <a:solidFill>
                  <a:schemeClr val="accent1">
                    <a:lumMod val="75000"/>
                  </a:schemeClr>
                </a:solidFill>
              </a:rPr>
              <a:t> </a:t>
            </a:r>
            <a:r>
              <a:rPr lang="en-US" sz="2200" dirty="0" err="1">
                <a:solidFill>
                  <a:schemeClr val="accent1">
                    <a:lumMod val="75000"/>
                  </a:schemeClr>
                </a:solidFill>
              </a:rPr>
              <a:t>catastali</a:t>
            </a:r>
            <a:r>
              <a:rPr lang="en-US" sz="2200" dirty="0">
                <a:solidFill>
                  <a:schemeClr val="accent1">
                    <a:lumMod val="75000"/>
                  </a:schemeClr>
                </a:solidFill>
              </a:rPr>
              <a:t>, </a:t>
            </a:r>
            <a:r>
              <a:rPr lang="en-US" sz="2200" dirty="0" err="1">
                <a:solidFill>
                  <a:schemeClr val="accent1">
                    <a:lumMod val="75000"/>
                  </a:schemeClr>
                </a:solidFill>
              </a:rPr>
              <a:t>visura</a:t>
            </a:r>
            <a:r>
              <a:rPr lang="en-US" sz="2200" dirty="0">
                <a:solidFill>
                  <a:schemeClr val="accent1">
                    <a:lumMod val="75000"/>
                  </a:schemeClr>
                </a:solidFill>
              </a:rPr>
              <a:t> </a:t>
            </a:r>
            <a:r>
              <a:rPr lang="en-US" sz="2200" dirty="0" err="1">
                <a:solidFill>
                  <a:schemeClr val="accent1">
                    <a:lumMod val="75000"/>
                  </a:schemeClr>
                </a:solidFill>
              </a:rPr>
              <a:t>cassetto</a:t>
            </a:r>
            <a:r>
              <a:rPr lang="en-US" sz="2200" dirty="0">
                <a:solidFill>
                  <a:schemeClr val="accent1">
                    <a:lumMod val="75000"/>
                  </a:schemeClr>
                </a:solidFill>
              </a:rPr>
              <a:t> </a:t>
            </a:r>
            <a:r>
              <a:rPr lang="en-US" sz="2200" dirty="0" err="1">
                <a:solidFill>
                  <a:schemeClr val="accent1">
                    <a:lumMod val="75000"/>
                  </a:schemeClr>
                </a:solidFill>
              </a:rPr>
              <a:t>fiscale</a:t>
            </a:r>
            <a:r>
              <a:rPr lang="en-US" sz="2200" dirty="0">
                <a:solidFill>
                  <a:schemeClr val="accent1">
                    <a:lumMod val="75000"/>
                  </a:schemeClr>
                </a:solidFill>
              </a:rPr>
              <a:t>), Conservatoria </a:t>
            </a:r>
            <a:r>
              <a:rPr lang="en-US" sz="2200" dirty="0" err="1">
                <a:solidFill>
                  <a:schemeClr val="accent1">
                    <a:lumMod val="75000"/>
                  </a:schemeClr>
                </a:solidFill>
              </a:rPr>
              <a:t>dei</a:t>
            </a:r>
            <a:r>
              <a:rPr lang="en-US" sz="2200" dirty="0">
                <a:solidFill>
                  <a:schemeClr val="accent1">
                    <a:lumMod val="75000"/>
                  </a:schemeClr>
                </a:solidFill>
              </a:rPr>
              <a:t> RR.II., </a:t>
            </a:r>
            <a:r>
              <a:rPr lang="en-US" sz="2200" dirty="0" err="1">
                <a:solidFill>
                  <a:schemeClr val="accent1">
                    <a:lumMod val="75000"/>
                  </a:schemeClr>
                </a:solidFill>
              </a:rPr>
              <a:t>Registro</a:t>
            </a:r>
            <a:r>
              <a:rPr lang="en-US" sz="2200" dirty="0">
                <a:solidFill>
                  <a:schemeClr val="accent1">
                    <a:lumMod val="75000"/>
                  </a:schemeClr>
                </a:solidFill>
              </a:rPr>
              <a:t> </a:t>
            </a:r>
            <a:r>
              <a:rPr lang="en-US" sz="2200" dirty="0" err="1">
                <a:solidFill>
                  <a:schemeClr val="accent1">
                    <a:lumMod val="75000"/>
                  </a:schemeClr>
                </a:solidFill>
              </a:rPr>
              <a:t>Imprese</a:t>
            </a:r>
            <a:r>
              <a:rPr lang="en-US" sz="2200" dirty="0">
                <a:solidFill>
                  <a:schemeClr val="accent1">
                    <a:lumMod val="75000"/>
                  </a:schemeClr>
                </a:solidFill>
              </a:rPr>
              <a:t> (</a:t>
            </a:r>
            <a:r>
              <a:rPr lang="en-US" sz="2200" dirty="0" err="1">
                <a:solidFill>
                  <a:schemeClr val="accent1">
                    <a:lumMod val="75000"/>
                  </a:schemeClr>
                </a:solidFill>
              </a:rPr>
              <a:t>visura</a:t>
            </a:r>
            <a:r>
              <a:rPr lang="en-US" sz="2200" dirty="0">
                <a:solidFill>
                  <a:schemeClr val="accent1">
                    <a:lumMod val="75000"/>
                  </a:schemeClr>
                </a:solidFill>
              </a:rPr>
              <a:t> </a:t>
            </a:r>
            <a:r>
              <a:rPr lang="en-US" sz="2200" dirty="0" err="1">
                <a:solidFill>
                  <a:schemeClr val="accent1">
                    <a:lumMod val="75000"/>
                  </a:schemeClr>
                </a:solidFill>
              </a:rPr>
              <a:t>camerale</a:t>
            </a:r>
            <a:r>
              <a:rPr lang="en-US" sz="2200" dirty="0">
                <a:solidFill>
                  <a:schemeClr val="accent1">
                    <a:lumMod val="75000"/>
                  </a:schemeClr>
                </a:solidFill>
              </a:rPr>
              <a:t> </a:t>
            </a:r>
            <a:r>
              <a:rPr lang="en-US" sz="2200" dirty="0" err="1">
                <a:solidFill>
                  <a:schemeClr val="accent1">
                    <a:lumMod val="75000"/>
                  </a:schemeClr>
                </a:solidFill>
              </a:rPr>
              <a:t>storica</a:t>
            </a:r>
            <a:r>
              <a:rPr lang="en-US" sz="2200" dirty="0">
                <a:solidFill>
                  <a:schemeClr val="accent1">
                    <a:lumMod val="75000"/>
                  </a:schemeClr>
                </a:solidFill>
              </a:rPr>
              <a:t>, </a:t>
            </a:r>
            <a:r>
              <a:rPr lang="en-US" sz="2200" dirty="0" err="1">
                <a:solidFill>
                  <a:schemeClr val="accent1">
                    <a:lumMod val="75000"/>
                  </a:schemeClr>
                </a:solidFill>
              </a:rPr>
              <a:t>visura</a:t>
            </a:r>
            <a:r>
              <a:rPr lang="en-US" sz="2200" dirty="0">
                <a:solidFill>
                  <a:schemeClr val="accent1">
                    <a:lumMod val="75000"/>
                  </a:schemeClr>
                </a:solidFill>
              </a:rPr>
              <a:t> </a:t>
            </a:r>
            <a:r>
              <a:rPr lang="en-US" sz="2200" dirty="0" err="1">
                <a:solidFill>
                  <a:schemeClr val="accent1">
                    <a:lumMod val="75000"/>
                  </a:schemeClr>
                </a:solidFill>
              </a:rPr>
              <a:t>protesti</a:t>
            </a:r>
            <a:r>
              <a:rPr lang="en-US" sz="2200" dirty="0">
                <a:solidFill>
                  <a:schemeClr val="accent1">
                    <a:lumMod val="75000"/>
                  </a:schemeClr>
                </a:solidFill>
              </a:rPr>
              <a:t>), P.R.A. (</a:t>
            </a:r>
            <a:r>
              <a:rPr lang="en-US" sz="2200" dirty="0" err="1">
                <a:solidFill>
                  <a:schemeClr val="accent1">
                    <a:lumMod val="75000"/>
                  </a:schemeClr>
                </a:solidFill>
              </a:rPr>
              <a:t>visura</a:t>
            </a:r>
            <a:r>
              <a:rPr lang="en-US" sz="2200" dirty="0">
                <a:solidFill>
                  <a:schemeClr val="accent1">
                    <a:lumMod val="75000"/>
                  </a:schemeClr>
                </a:solidFill>
              </a:rPr>
              <a:t> </a:t>
            </a:r>
            <a:r>
              <a:rPr lang="en-US" sz="2200" dirty="0" err="1">
                <a:solidFill>
                  <a:schemeClr val="accent1">
                    <a:lumMod val="75000"/>
                  </a:schemeClr>
                </a:solidFill>
              </a:rPr>
              <a:t>storica</a:t>
            </a:r>
            <a:r>
              <a:rPr lang="en-US" sz="2200" dirty="0">
                <a:solidFill>
                  <a:schemeClr val="accent1">
                    <a:lumMod val="75000"/>
                  </a:schemeClr>
                </a:solidFill>
              </a:rPr>
              <a:t>), </a:t>
            </a:r>
            <a:r>
              <a:rPr lang="en-US" sz="2200" dirty="0" err="1">
                <a:solidFill>
                  <a:schemeClr val="accent1">
                    <a:lumMod val="75000"/>
                  </a:schemeClr>
                </a:solidFill>
              </a:rPr>
              <a:t>Tribunale</a:t>
            </a:r>
            <a:r>
              <a:rPr lang="en-US" sz="2200" dirty="0">
                <a:solidFill>
                  <a:schemeClr val="accent1">
                    <a:lumMod val="75000"/>
                  </a:schemeClr>
                </a:solidFill>
              </a:rPr>
              <a:t> (</a:t>
            </a:r>
            <a:r>
              <a:rPr lang="en-US" sz="2200" dirty="0" err="1">
                <a:solidFill>
                  <a:schemeClr val="accent1">
                    <a:lumMod val="75000"/>
                  </a:schemeClr>
                </a:solidFill>
              </a:rPr>
              <a:t>protesti</a:t>
            </a:r>
            <a:r>
              <a:rPr lang="en-US" sz="2200" dirty="0">
                <a:solidFill>
                  <a:schemeClr val="accent1">
                    <a:lumMod val="75000"/>
                  </a:schemeClr>
                </a:solidFill>
              </a:rPr>
              <a:t>, </a:t>
            </a:r>
            <a:r>
              <a:rPr lang="en-US" sz="2200" dirty="0" err="1">
                <a:solidFill>
                  <a:schemeClr val="accent1">
                    <a:lumMod val="75000"/>
                  </a:schemeClr>
                </a:solidFill>
              </a:rPr>
              <a:t>carichi</a:t>
            </a:r>
            <a:r>
              <a:rPr lang="en-US" sz="2200" dirty="0">
                <a:solidFill>
                  <a:schemeClr val="accent1">
                    <a:lumMod val="75000"/>
                  </a:schemeClr>
                </a:solidFill>
              </a:rPr>
              <a:t> </a:t>
            </a:r>
            <a:r>
              <a:rPr lang="en-US" sz="2200" dirty="0" err="1">
                <a:solidFill>
                  <a:schemeClr val="accent1">
                    <a:lumMod val="75000"/>
                  </a:schemeClr>
                </a:solidFill>
              </a:rPr>
              <a:t>pendenti</a:t>
            </a:r>
            <a:r>
              <a:rPr lang="en-US" sz="2200" dirty="0">
                <a:solidFill>
                  <a:schemeClr val="accent1">
                    <a:lumMod val="75000"/>
                  </a:schemeClr>
                </a:solidFill>
              </a:rPr>
              <a:t>, procedure </a:t>
            </a:r>
            <a:r>
              <a:rPr lang="en-US" sz="2200" dirty="0" err="1">
                <a:solidFill>
                  <a:schemeClr val="accent1">
                    <a:lumMod val="75000"/>
                  </a:schemeClr>
                </a:solidFill>
              </a:rPr>
              <a:t>esecutive</a:t>
            </a:r>
            <a:r>
              <a:rPr lang="en-US" sz="2200" dirty="0">
                <a:solidFill>
                  <a:schemeClr val="accent1">
                    <a:lumMod val="75000"/>
                  </a:schemeClr>
                </a:solidFill>
              </a:rPr>
              <a:t> </a:t>
            </a:r>
            <a:r>
              <a:rPr lang="en-US" sz="2200" dirty="0" err="1">
                <a:solidFill>
                  <a:schemeClr val="accent1">
                    <a:lumMod val="75000"/>
                  </a:schemeClr>
                </a:solidFill>
              </a:rPr>
              <a:t>mobiliari</a:t>
            </a:r>
            <a:r>
              <a:rPr lang="en-US" sz="2200" dirty="0">
                <a:solidFill>
                  <a:schemeClr val="accent1">
                    <a:lumMod val="75000"/>
                  </a:schemeClr>
                </a:solidFill>
              </a:rPr>
              <a:t> ed </a:t>
            </a:r>
            <a:r>
              <a:rPr lang="en-US" sz="2200" dirty="0" err="1">
                <a:solidFill>
                  <a:schemeClr val="accent1">
                    <a:lumMod val="75000"/>
                  </a:schemeClr>
                </a:solidFill>
              </a:rPr>
              <a:t>immobiliari</a:t>
            </a:r>
            <a:r>
              <a:rPr lang="en-US" sz="2200" dirty="0">
                <a:solidFill>
                  <a:schemeClr val="accent1">
                    <a:lumMod val="75000"/>
                  </a:schemeClr>
                </a:solidFill>
              </a:rPr>
              <a:t>), </a:t>
            </a:r>
            <a:r>
              <a:rPr lang="en-US" sz="2200" dirty="0" err="1">
                <a:solidFill>
                  <a:schemeClr val="accent1">
                    <a:lumMod val="75000"/>
                  </a:schemeClr>
                </a:solidFill>
              </a:rPr>
              <a:t>Comune</a:t>
            </a:r>
            <a:r>
              <a:rPr lang="en-US" sz="2200" dirty="0">
                <a:solidFill>
                  <a:schemeClr val="accent1">
                    <a:lumMod val="75000"/>
                  </a:schemeClr>
                </a:solidFill>
              </a:rPr>
              <a:t> (</a:t>
            </a:r>
            <a:r>
              <a:rPr lang="en-US" sz="2200" dirty="0" err="1">
                <a:solidFill>
                  <a:schemeClr val="accent1">
                    <a:lumMod val="75000"/>
                  </a:schemeClr>
                </a:solidFill>
              </a:rPr>
              <a:t>ufficio</a:t>
            </a:r>
            <a:r>
              <a:rPr lang="en-US" sz="2200" dirty="0">
                <a:solidFill>
                  <a:schemeClr val="accent1">
                    <a:lumMod val="75000"/>
                  </a:schemeClr>
                </a:solidFill>
              </a:rPr>
              <a:t> </a:t>
            </a:r>
            <a:r>
              <a:rPr lang="en-US" sz="2200" dirty="0" err="1">
                <a:solidFill>
                  <a:schemeClr val="accent1">
                    <a:lumMod val="75000"/>
                  </a:schemeClr>
                </a:solidFill>
              </a:rPr>
              <a:t>tributi</a:t>
            </a:r>
            <a:r>
              <a:rPr lang="en-US" sz="2200" dirty="0">
                <a:solidFill>
                  <a:schemeClr val="accent1">
                    <a:lumMod val="75000"/>
                  </a:schemeClr>
                </a:solidFill>
              </a:rPr>
              <a:t>, </a:t>
            </a:r>
            <a:r>
              <a:rPr lang="en-US" sz="2200" dirty="0" err="1">
                <a:solidFill>
                  <a:schemeClr val="accent1">
                    <a:lumMod val="75000"/>
                  </a:schemeClr>
                </a:solidFill>
              </a:rPr>
              <a:t>residenza</a:t>
            </a:r>
            <a:r>
              <a:rPr lang="en-US" sz="2200" dirty="0">
                <a:solidFill>
                  <a:schemeClr val="accent1">
                    <a:lumMod val="75000"/>
                  </a:schemeClr>
                </a:solidFill>
              </a:rPr>
              <a:t>, </a:t>
            </a:r>
            <a:r>
              <a:rPr lang="en-US" sz="2200" dirty="0" err="1">
                <a:solidFill>
                  <a:schemeClr val="accent1">
                    <a:lumMod val="75000"/>
                  </a:schemeClr>
                </a:solidFill>
              </a:rPr>
              <a:t>stato</a:t>
            </a:r>
            <a:r>
              <a:rPr lang="en-US" sz="2200" dirty="0">
                <a:solidFill>
                  <a:schemeClr val="accent1">
                    <a:lumMod val="75000"/>
                  </a:schemeClr>
                </a:solidFill>
              </a:rPr>
              <a:t> di </a:t>
            </a:r>
            <a:r>
              <a:rPr lang="en-US" sz="2200" dirty="0" err="1">
                <a:solidFill>
                  <a:schemeClr val="accent1">
                    <a:lumMod val="75000"/>
                  </a:schemeClr>
                </a:solidFill>
              </a:rPr>
              <a:t>famiglia</a:t>
            </a:r>
            <a:r>
              <a:rPr lang="en-US" sz="2200" dirty="0">
                <a:solidFill>
                  <a:schemeClr val="accent1">
                    <a:lumMod val="75000"/>
                  </a:schemeClr>
                </a:solidFill>
              </a:rPr>
              <a:t> e </a:t>
            </a:r>
            <a:r>
              <a:rPr lang="en-US" sz="2200" dirty="0" err="1">
                <a:solidFill>
                  <a:schemeClr val="accent1">
                    <a:lumMod val="75000"/>
                  </a:schemeClr>
                </a:solidFill>
              </a:rPr>
              <a:t>matrimonio</a:t>
            </a:r>
            <a:r>
              <a:rPr lang="en-US" sz="2200" dirty="0">
                <a:solidFill>
                  <a:schemeClr val="accent1">
                    <a:lumMod val="75000"/>
                  </a:schemeClr>
                </a:solidFill>
              </a:rPr>
              <a:t>), Banca </a:t>
            </a:r>
            <a:r>
              <a:rPr lang="en-US" sz="2200" dirty="0" err="1">
                <a:solidFill>
                  <a:schemeClr val="accent1">
                    <a:lumMod val="75000"/>
                  </a:schemeClr>
                </a:solidFill>
              </a:rPr>
              <a:t>d’Italia</a:t>
            </a:r>
            <a:r>
              <a:rPr lang="en-US" sz="2200" dirty="0">
                <a:solidFill>
                  <a:schemeClr val="accent1">
                    <a:lumMod val="75000"/>
                  </a:schemeClr>
                </a:solidFill>
              </a:rPr>
              <a:t> (centrale </a:t>
            </a:r>
            <a:r>
              <a:rPr lang="en-US" sz="2200" dirty="0" err="1">
                <a:solidFill>
                  <a:schemeClr val="accent1">
                    <a:lumMod val="75000"/>
                  </a:schemeClr>
                </a:solidFill>
              </a:rPr>
              <a:t>rischi</a:t>
            </a:r>
            <a:r>
              <a:rPr lang="en-US" sz="2200" dirty="0">
                <a:solidFill>
                  <a:schemeClr val="accent1">
                    <a:lumMod val="75000"/>
                  </a:schemeClr>
                </a:solidFill>
              </a:rPr>
              <a:t> e </a:t>
            </a:r>
            <a:r>
              <a:rPr lang="en-US" sz="2200" dirty="0" err="1">
                <a:solidFill>
                  <a:schemeClr val="accent1">
                    <a:lumMod val="75000"/>
                  </a:schemeClr>
                </a:solidFill>
              </a:rPr>
              <a:t>allarme</a:t>
            </a:r>
            <a:r>
              <a:rPr lang="en-US" sz="2200" dirty="0">
                <a:solidFill>
                  <a:schemeClr val="accent1">
                    <a:lumMod val="75000"/>
                  </a:schemeClr>
                </a:solidFill>
              </a:rPr>
              <a:t>), </a:t>
            </a:r>
            <a:r>
              <a:rPr lang="en-US" sz="2200" dirty="0" err="1">
                <a:solidFill>
                  <a:schemeClr val="accent1">
                    <a:lumMod val="75000"/>
                  </a:schemeClr>
                </a:solidFill>
              </a:rPr>
              <a:t>Inps</a:t>
            </a:r>
            <a:r>
              <a:rPr lang="en-US" sz="2200" dirty="0">
                <a:solidFill>
                  <a:schemeClr val="accent1">
                    <a:lumMod val="75000"/>
                  </a:schemeClr>
                </a:solidFill>
              </a:rPr>
              <a:t> (</a:t>
            </a:r>
            <a:r>
              <a:rPr lang="en-US" sz="2200" dirty="0" err="1">
                <a:solidFill>
                  <a:schemeClr val="accent1">
                    <a:lumMod val="75000"/>
                  </a:schemeClr>
                </a:solidFill>
              </a:rPr>
              <a:t>cassetto</a:t>
            </a:r>
            <a:r>
              <a:rPr lang="en-US" sz="2200" dirty="0">
                <a:solidFill>
                  <a:schemeClr val="accent1">
                    <a:lumMod val="75000"/>
                  </a:schemeClr>
                </a:solidFill>
              </a:rPr>
              <a:t> </a:t>
            </a:r>
            <a:r>
              <a:rPr lang="en-US" sz="2200" dirty="0" err="1">
                <a:solidFill>
                  <a:schemeClr val="accent1">
                    <a:lumMod val="75000"/>
                  </a:schemeClr>
                </a:solidFill>
              </a:rPr>
              <a:t>previdenziale</a:t>
            </a:r>
            <a:endParaRPr lang="en-US" sz="2200" dirty="0">
              <a:solidFill>
                <a:schemeClr val="accent1">
                  <a:lumMod val="75000"/>
                </a:schemeClr>
              </a:solidFill>
            </a:endParaRPr>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A7BCC2AE-CAD3-8367-6D0C-A0B4ABF03D40}"/>
              </a:ext>
            </a:extLst>
          </p:cNvPr>
          <p:cNvPicPr>
            <a:picLocks noChangeAspect="1"/>
          </p:cNvPicPr>
          <p:nvPr/>
        </p:nvPicPr>
        <p:blipFill>
          <a:blip r:embed="rId2"/>
          <a:srcRect r="3" b="3"/>
          <a:stretch>
            <a:fillRect/>
          </a:stretch>
        </p:blipFill>
        <p:spPr>
          <a:xfrm>
            <a:off x="7145943" y="1097585"/>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33</a:t>
            </a:fld>
            <a:endParaRPr lang="en-US">
              <a:solidFill>
                <a:prstClr val="black">
                  <a:tint val="75000"/>
                </a:prstClr>
              </a:solidFill>
              <a:latin typeface="Calibri" panose="020F0502020204030204"/>
            </a:endParaRPr>
          </a:p>
        </p:txBody>
      </p:sp>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858404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958596" y="600275"/>
            <a:ext cx="102748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dirty="0">
                <a:solidFill>
                  <a:srgbClr val="C00000"/>
                </a:solidFill>
                <a:ea typeface="+mj-ea"/>
                <a:cs typeface="+mj-cs"/>
              </a:rPr>
              <a:t>LA CHECK LIST PER I CONSULENTI DEGLI SPORTELLI CONTRO IL SOVRAINDEBITAMENTO  (2)</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70FD89B2-B703-CAD9-5C0E-041F659D7117}"/>
              </a:ext>
            </a:extLst>
          </p:cNvPr>
          <p:cNvPicPr>
            <a:picLocks noChangeAspect="1"/>
          </p:cNvPicPr>
          <p:nvPr/>
        </p:nvPicPr>
        <p:blipFill>
          <a:blip r:embed="rId2"/>
          <a:srcRect r="3" b="3"/>
          <a:stretch>
            <a:fillRect/>
          </a:stretch>
        </p:blipFill>
        <p:spPr>
          <a:xfrm>
            <a:off x="-104933" y="1399582"/>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4099015" y="2296148"/>
            <a:ext cx="7316251" cy="4192520"/>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esamina</a:t>
            </a:r>
            <a:r>
              <a:rPr lang="en-US" sz="2200" dirty="0">
                <a:solidFill>
                  <a:schemeClr val="accent1">
                    <a:lumMod val="75000"/>
                  </a:schemeClr>
                </a:solidFill>
              </a:rPr>
              <a:t>, </a:t>
            </a:r>
            <a:r>
              <a:rPr lang="en-US" sz="2200" dirty="0" err="1">
                <a:solidFill>
                  <a:schemeClr val="accent1">
                    <a:lumMod val="75000"/>
                  </a:schemeClr>
                </a:solidFill>
              </a:rPr>
              <a:t>verifica</a:t>
            </a:r>
            <a:r>
              <a:rPr lang="en-US" sz="2200" dirty="0">
                <a:solidFill>
                  <a:schemeClr val="accent1">
                    <a:lumMod val="75000"/>
                  </a:schemeClr>
                </a:solidFill>
              </a:rPr>
              <a:t> e </a:t>
            </a:r>
            <a:r>
              <a:rPr lang="en-US" sz="2200" dirty="0" err="1">
                <a:solidFill>
                  <a:schemeClr val="accent1">
                    <a:lumMod val="75000"/>
                  </a:schemeClr>
                </a:solidFill>
              </a:rPr>
              <a:t>quantifica</a:t>
            </a:r>
            <a:r>
              <a:rPr lang="en-US" sz="2200" dirty="0">
                <a:solidFill>
                  <a:schemeClr val="accent1">
                    <a:lumMod val="75000"/>
                  </a:schemeClr>
                </a:solidFill>
              </a:rPr>
              <a:t> </a:t>
            </a:r>
            <a:r>
              <a:rPr lang="en-US" sz="2200" dirty="0" err="1">
                <a:solidFill>
                  <a:schemeClr val="accent1">
                    <a:lumMod val="75000"/>
                  </a:schemeClr>
                </a:solidFill>
              </a:rPr>
              <a:t>i</a:t>
            </a:r>
            <a:r>
              <a:rPr lang="en-US" sz="2200" dirty="0">
                <a:solidFill>
                  <a:schemeClr val="accent1">
                    <a:lumMod val="75000"/>
                  </a:schemeClr>
                </a:solidFill>
              </a:rPr>
              <a:t> </a:t>
            </a:r>
            <a:r>
              <a:rPr lang="en-US" sz="2200" dirty="0" err="1">
                <a:solidFill>
                  <a:schemeClr val="accent1">
                    <a:lumMod val="75000"/>
                  </a:schemeClr>
                </a:solidFill>
              </a:rPr>
              <a:t>debiti</a:t>
            </a:r>
            <a:r>
              <a:rPr lang="en-US" sz="2200" dirty="0">
                <a:solidFill>
                  <a:schemeClr val="accent1">
                    <a:lumMod val="75000"/>
                  </a:schemeClr>
                </a:solidFill>
              </a:rPr>
              <a:t> </a:t>
            </a:r>
            <a:r>
              <a:rPr lang="en-US" sz="2200" dirty="0" err="1">
                <a:solidFill>
                  <a:schemeClr val="accent1">
                    <a:lumMod val="75000"/>
                  </a:schemeClr>
                </a:solidFill>
              </a:rPr>
              <a:t>evidenziando</a:t>
            </a:r>
            <a:r>
              <a:rPr lang="en-US" sz="2200" dirty="0">
                <a:solidFill>
                  <a:schemeClr val="accent1">
                    <a:lumMod val="75000"/>
                  </a:schemeClr>
                </a:solidFill>
              </a:rPr>
              <a:t> </a:t>
            </a:r>
            <a:r>
              <a:rPr lang="en-US" sz="2200" dirty="0" err="1">
                <a:solidFill>
                  <a:schemeClr val="accent1">
                    <a:lumMod val="75000"/>
                  </a:schemeClr>
                </a:solidFill>
              </a:rPr>
              <a:t>importi</a:t>
            </a:r>
            <a:r>
              <a:rPr lang="en-US" sz="2200" dirty="0">
                <a:solidFill>
                  <a:schemeClr val="accent1">
                    <a:lumMod val="75000"/>
                  </a:schemeClr>
                </a:solidFill>
              </a:rPr>
              <a:t>, </a:t>
            </a:r>
            <a:r>
              <a:rPr lang="en-US" sz="2200" dirty="0" err="1">
                <a:solidFill>
                  <a:schemeClr val="accent1">
                    <a:lumMod val="75000"/>
                  </a:schemeClr>
                </a:solidFill>
              </a:rPr>
              <a:t>garanzie</a:t>
            </a:r>
            <a:r>
              <a:rPr lang="en-US" sz="2200" dirty="0">
                <a:solidFill>
                  <a:schemeClr val="accent1">
                    <a:lumMod val="75000"/>
                  </a:schemeClr>
                </a:solidFill>
              </a:rPr>
              <a:t>, </a:t>
            </a:r>
            <a:r>
              <a:rPr lang="en-US" sz="2200" dirty="0" err="1">
                <a:solidFill>
                  <a:schemeClr val="accent1">
                    <a:lumMod val="75000"/>
                  </a:schemeClr>
                </a:solidFill>
              </a:rPr>
              <a:t>privilegi</a:t>
            </a:r>
            <a:r>
              <a:rPr lang="en-US" sz="2200" dirty="0">
                <a:solidFill>
                  <a:schemeClr val="accent1">
                    <a:lumMod val="75000"/>
                  </a:schemeClr>
                </a:solidFill>
              </a:rPr>
              <a:t>, </a:t>
            </a:r>
            <a:r>
              <a:rPr lang="en-US" sz="2200" dirty="0" err="1">
                <a:solidFill>
                  <a:schemeClr val="accent1">
                    <a:lumMod val="75000"/>
                  </a:schemeClr>
                </a:solidFill>
              </a:rPr>
              <a:t>ipoteche</a:t>
            </a:r>
            <a:r>
              <a:rPr lang="en-US" sz="2200" dirty="0">
                <a:solidFill>
                  <a:schemeClr val="accent1">
                    <a:lumMod val="75000"/>
                  </a:schemeClr>
                </a:solidFill>
              </a:rPr>
              <a:t> e </a:t>
            </a:r>
            <a:r>
              <a:rPr lang="en-US" sz="2200" dirty="0" err="1">
                <a:solidFill>
                  <a:schemeClr val="accent1">
                    <a:lumMod val="75000"/>
                  </a:schemeClr>
                </a:solidFill>
              </a:rPr>
              <a:t>calcolo</a:t>
            </a:r>
            <a:r>
              <a:rPr lang="en-US" sz="2200" dirty="0">
                <a:solidFill>
                  <a:schemeClr val="accent1">
                    <a:lumMod val="75000"/>
                  </a:schemeClr>
                </a:solidFill>
              </a:rPr>
              <a:t> </a:t>
            </a:r>
            <a:r>
              <a:rPr lang="en-US" sz="2200" dirty="0" err="1">
                <a:solidFill>
                  <a:schemeClr val="accent1">
                    <a:lumMod val="75000"/>
                  </a:schemeClr>
                </a:solidFill>
              </a:rPr>
              <a:t>interessi</a:t>
            </a:r>
            <a:r>
              <a:rPr lang="en-US" sz="22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predispone</a:t>
            </a:r>
            <a:r>
              <a:rPr lang="en-US" sz="2200" dirty="0">
                <a:solidFill>
                  <a:schemeClr val="accent1">
                    <a:lumMod val="75000"/>
                  </a:schemeClr>
                </a:solidFill>
              </a:rPr>
              <a:t> </a:t>
            </a:r>
            <a:r>
              <a:rPr lang="en-US" sz="2200" dirty="0" err="1">
                <a:solidFill>
                  <a:schemeClr val="accent1">
                    <a:lumMod val="75000"/>
                  </a:schemeClr>
                </a:solidFill>
              </a:rPr>
              <a:t>l’elenco</a:t>
            </a:r>
            <a:r>
              <a:rPr lang="en-US" sz="2200" dirty="0">
                <a:solidFill>
                  <a:schemeClr val="accent1">
                    <a:lumMod val="75000"/>
                  </a:schemeClr>
                </a:solidFill>
              </a:rPr>
              <a:t> </a:t>
            </a:r>
            <a:r>
              <a:rPr lang="en-US" sz="2200" dirty="0" err="1">
                <a:solidFill>
                  <a:schemeClr val="accent1">
                    <a:lumMod val="75000"/>
                  </a:schemeClr>
                </a:solidFill>
              </a:rPr>
              <a:t>creditori</a:t>
            </a:r>
            <a:r>
              <a:rPr lang="en-US" sz="2200" dirty="0">
                <a:solidFill>
                  <a:schemeClr val="accent1">
                    <a:lumMod val="75000"/>
                  </a:schemeClr>
                </a:solidFill>
              </a:rPr>
              <a:t> con </a:t>
            </a:r>
            <a:r>
              <a:rPr lang="en-US" sz="2200" dirty="0" err="1">
                <a:solidFill>
                  <a:schemeClr val="accent1">
                    <a:lumMod val="75000"/>
                  </a:schemeClr>
                </a:solidFill>
              </a:rPr>
              <a:t>importi</a:t>
            </a:r>
            <a:r>
              <a:rPr lang="en-US" sz="2200" dirty="0">
                <a:solidFill>
                  <a:schemeClr val="accent1">
                    <a:lumMod val="75000"/>
                  </a:schemeClr>
                </a:solidFill>
              </a:rPr>
              <a:t>, </a:t>
            </a:r>
            <a:r>
              <a:rPr lang="en-US" sz="2200" dirty="0" err="1">
                <a:solidFill>
                  <a:schemeClr val="accent1">
                    <a:lumMod val="75000"/>
                  </a:schemeClr>
                </a:solidFill>
              </a:rPr>
              <a:t>anagrafiche</a:t>
            </a:r>
            <a:r>
              <a:rPr lang="en-US" sz="2200" dirty="0">
                <a:solidFill>
                  <a:schemeClr val="accent1">
                    <a:lumMod val="75000"/>
                  </a:schemeClr>
                </a:solidFill>
              </a:rPr>
              <a:t>, </a:t>
            </a:r>
            <a:r>
              <a:rPr lang="en-US" sz="2200" dirty="0" err="1">
                <a:solidFill>
                  <a:schemeClr val="accent1">
                    <a:lumMod val="75000"/>
                  </a:schemeClr>
                </a:solidFill>
              </a:rPr>
              <a:t>indirizzi</a:t>
            </a:r>
            <a:r>
              <a:rPr lang="en-US" sz="2200" dirty="0">
                <a:solidFill>
                  <a:schemeClr val="accent1">
                    <a:lumMod val="75000"/>
                  </a:schemeClr>
                </a:solidFill>
              </a:rPr>
              <a:t> (</a:t>
            </a:r>
            <a:r>
              <a:rPr lang="en-US" sz="2200" dirty="0" err="1">
                <a:solidFill>
                  <a:schemeClr val="accent1">
                    <a:lumMod val="75000"/>
                  </a:schemeClr>
                </a:solidFill>
              </a:rPr>
              <a:t>anche</a:t>
            </a:r>
            <a:r>
              <a:rPr lang="en-US" sz="2200" dirty="0">
                <a:solidFill>
                  <a:schemeClr val="accent1">
                    <a:lumMod val="75000"/>
                  </a:schemeClr>
                </a:solidFill>
              </a:rPr>
              <a:t> email e pec);</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predispone</a:t>
            </a:r>
            <a:r>
              <a:rPr lang="en-US" sz="2200" dirty="0">
                <a:solidFill>
                  <a:schemeClr val="accent1">
                    <a:lumMod val="75000"/>
                  </a:schemeClr>
                </a:solidFill>
              </a:rPr>
              <a:t> </a:t>
            </a:r>
            <a:r>
              <a:rPr lang="en-US" sz="2200" dirty="0" err="1">
                <a:solidFill>
                  <a:schemeClr val="accent1">
                    <a:lumMod val="75000"/>
                  </a:schemeClr>
                </a:solidFill>
              </a:rPr>
              <a:t>elenco</a:t>
            </a:r>
            <a:r>
              <a:rPr lang="en-US" sz="2200" dirty="0">
                <a:solidFill>
                  <a:schemeClr val="accent1">
                    <a:lumMod val="75000"/>
                  </a:schemeClr>
                </a:solidFill>
              </a:rPr>
              <a:t> </a:t>
            </a:r>
            <a:r>
              <a:rPr lang="en-US" sz="2200" dirty="0" err="1">
                <a:solidFill>
                  <a:schemeClr val="accent1">
                    <a:lumMod val="75000"/>
                  </a:schemeClr>
                </a:solidFill>
              </a:rPr>
              <a:t>debitori</a:t>
            </a:r>
            <a:r>
              <a:rPr lang="en-US" sz="2200" dirty="0">
                <a:solidFill>
                  <a:schemeClr val="accent1">
                    <a:lumMod val="75000"/>
                  </a:schemeClr>
                </a:solidFill>
              </a:rPr>
              <a:t> con </a:t>
            </a:r>
            <a:r>
              <a:rPr lang="en-US" sz="2200" dirty="0" err="1">
                <a:solidFill>
                  <a:schemeClr val="accent1">
                    <a:lumMod val="75000"/>
                  </a:schemeClr>
                </a:solidFill>
              </a:rPr>
              <a:t>importi</a:t>
            </a:r>
            <a:r>
              <a:rPr lang="en-US" sz="2200" dirty="0">
                <a:solidFill>
                  <a:schemeClr val="accent1">
                    <a:lumMod val="75000"/>
                  </a:schemeClr>
                </a:solidFill>
              </a:rPr>
              <a:t>, </a:t>
            </a:r>
            <a:r>
              <a:rPr lang="en-US" sz="2200" dirty="0" err="1">
                <a:solidFill>
                  <a:schemeClr val="accent1">
                    <a:lumMod val="75000"/>
                  </a:schemeClr>
                </a:solidFill>
              </a:rPr>
              <a:t>anagrafiche</a:t>
            </a:r>
            <a:r>
              <a:rPr lang="en-US" sz="2200" dirty="0">
                <a:solidFill>
                  <a:schemeClr val="accent1">
                    <a:lumMod val="75000"/>
                  </a:schemeClr>
                </a:solidFill>
              </a:rPr>
              <a:t>, </a:t>
            </a:r>
            <a:r>
              <a:rPr lang="en-US" sz="2200" dirty="0" err="1">
                <a:solidFill>
                  <a:schemeClr val="accent1">
                    <a:lumMod val="75000"/>
                  </a:schemeClr>
                </a:solidFill>
              </a:rPr>
              <a:t>indirizzi</a:t>
            </a:r>
            <a:r>
              <a:rPr lang="en-US" sz="2200" dirty="0">
                <a:solidFill>
                  <a:schemeClr val="accent1">
                    <a:lumMod val="75000"/>
                  </a:schemeClr>
                </a:solidFill>
              </a:rPr>
              <a:t> (</a:t>
            </a:r>
            <a:r>
              <a:rPr lang="en-US" sz="2200" dirty="0" err="1">
                <a:solidFill>
                  <a:schemeClr val="accent1">
                    <a:lumMod val="75000"/>
                  </a:schemeClr>
                </a:solidFill>
              </a:rPr>
              <a:t>anche</a:t>
            </a:r>
            <a:r>
              <a:rPr lang="en-US" sz="2200" dirty="0">
                <a:solidFill>
                  <a:schemeClr val="accent1">
                    <a:lumMod val="75000"/>
                  </a:schemeClr>
                </a:solidFill>
              </a:rPr>
              <a:t> email e pec);</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esamina</a:t>
            </a:r>
            <a:r>
              <a:rPr lang="en-US" sz="2200" dirty="0">
                <a:solidFill>
                  <a:schemeClr val="accent1">
                    <a:lumMod val="75000"/>
                  </a:schemeClr>
                </a:solidFill>
              </a:rPr>
              <a:t> e </a:t>
            </a:r>
            <a:r>
              <a:rPr lang="en-US" sz="2200" dirty="0" err="1">
                <a:solidFill>
                  <a:schemeClr val="accent1">
                    <a:lumMod val="75000"/>
                  </a:schemeClr>
                </a:solidFill>
              </a:rPr>
              <a:t>verifica</a:t>
            </a:r>
            <a:r>
              <a:rPr lang="en-US" sz="2200" dirty="0">
                <a:solidFill>
                  <a:schemeClr val="accent1">
                    <a:lumMod val="75000"/>
                  </a:schemeClr>
                </a:solidFill>
              </a:rPr>
              <a:t> </a:t>
            </a:r>
            <a:r>
              <a:rPr lang="en-US" sz="2200" dirty="0" err="1">
                <a:solidFill>
                  <a:schemeClr val="accent1">
                    <a:lumMod val="75000"/>
                  </a:schemeClr>
                </a:solidFill>
              </a:rPr>
              <a:t>l’eventuale</a:t>
            </a:r>
            <a:r>
              <a:rPr lang="en-US" sz="2200" dirty="0">
                <a:solidFill>
                  <a:schemeClr val="accent1">
                    <a:lumMod val="75000"/>
                  </a:schemeClr>
                </a:solidFill>
              </a:rPr>
              <a:t> </a:t>
            </a:r>
            <a:r>
              <a:rPr lang="en-US" sz="2200" dirty="0" err="1">
                <a:solidFill>
                  <a:schemeClr val="accent1">
                    <a:lumMod val="75000"/>
                  </a:schemeClr>
                </a:solidFill>
              </a:rPr>
              <a:t>contenzioso</a:t>
            </a:r>
            <a:r>
              <a:rPr lang="en-US" sz="2200" dirty="0">
                <a:solidFill>
                  <a:schemeClr val="accent1">
                    <a:lumMod val="75000"/>
                  </a:schemeClr>
                </a:solidFill>
              </a:rPr>
              <a:t> civile pendente;</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esamina</a:t>
            </a:r>
            <a:r>
              <a:rPr lang="en-US" sz="2200" dirty="0">
                <a:solidFill>
                  <a:schemeClr val="accent1">
                    <a:lumMod val="75000"/>
                  </a:schemeClr>
                </a:solidFill>
              </a:rPr>
              <a:t> e </a:t>
            </a:r>
            <a:r>
              <a:rPr lang="en-US" sz="2200" dirty="0" err="1">
                <a:solidFill>
                  <a:schemeClr val="accent1">
                    <a:lumMod val="75000"/>
                  </a:schemeClr>
                </a:solidFill>
              </a:rPr>
              <a:t>verifica</a:t>
            </a:r>
            <a:r>
              <a:rPr lang="en-US" sz="2200" dirty="0">
                <a:solidFill>
                  <a:schemeClr val="accent1">
                    <a:lumMod val="75000"/>
                  </a:schemeClr>
                </a:solidFill>
              </a:rPr>
              <a:t> </a:t>
            </a:r>
            <a:r>
              <a:rPr lang="en-US" sz="2200" dirty="0" err="1">
                <a:solidFill>
                  <a:schemeClr val="accent1">
                    <a:lumMod val="75000"/>
                  </a:schemeClr>
                </a:solidFill>
              </a:rPr>
              <a:t>l’eventuale</a:t>
            </a:r>
            <a:r>
              <a:rPr lang="en-US" sz="2200" dirty="0">
                <a:solidFill>
                  <a:schemeClr val="accent1">
                    <a:lumMod val="75000"/>
                  </a:schemeClr>
                </a:solidFill>
              </a:rPr>
              <a:t> </a:t>
            </a:r>
            <a:r>
              <a:rPr lang="en-US" sz="2200" dirty="0" err="1">
                <a:solidFill>
                  <a:schemeClr val="accent1">
                    <a:lumMod val="75000"/>
                  </a:schemeClr>
                </a:solidFill>
              </a:rPr>
              <a:t>contenzioso</a:t>
            </a:r>
            <a:r>
              <a:rPr lang="en-US" sz="2200" dirty="0">
                <a:solidFill>
                  <a:schemeClr val="accent1">
                    <a:lumMod val="75000"/>
                  </a:schemeClr>
                </a:solidFill>
              </a:rPr>
              <a:t> </a:t>
            </a:r>
            <a:r>
              <a:rPr lang="en-US" sz="2200" dirty="0" err="1">
                <a:solidFill>
                  <a:schemeClr val="accent1">
                    <a:lumMod val="75000"/>
                  </a:schemeClr>
                </a:solidFill>
              </a:rPr>
              <a:t>fiscale</a:t>
            </a:r>
            <a:r>
              <a:rPr lang="en-US" sz="2200" dirty="0">
                <a:solidFill>
                  <a:schemeClr val="accent1">
                    <a:lumMod val="75000"/>
                  </a:schemeClr>
                </a:solidFill>
              </a:rPr>
              <a:t> pendente e </a:t>
            </a:r>
            <a:r>
              <a:rPr lang="en-US" sz="2200" dirty="0" err="1">
                <a:solidFill>
                  <a:schemeClr val="accent1">
                    <a:lumMod val="75000"/>
                  </a:schemeClr>
                </a:solidFill>
              </a:rPr>
              <a:t>ricostruisce</a:t>
            </a:r>
            <a:r>
              <a:rPr lang="en-US" sz="2200" dirty="0">
                <a:solidFill>
                  <a:schemeClr val="accent1">
                    <a:lumMod val="75000"/>
                  </a:schemeClr>
                </a:solidFill>
              </a:rPr>
              <a:t> la </a:t>
            </a:r>
            <a:r>
              <a:rPr lang="en-US" sz="2200" dirty="0" err="1">
                <a:solidFill>
                  <a:schemeClr val="accent1">
                    <a:lumMod val="75000"/>
                  </a:schemeClr>
                </a:solidFill>
              </a:rPr>
              <a:t>posizione</a:t>
            </a:r>
            <a:r>
              <a:rPr lang="en-US" sz="2200" dirty="0">
                <a:solidFill>
                  <a:schemeClr val="accent1">
                    <a:lumMod val="75000"/>
                  </a:schemeClr>
                </a:solidFill>
              </a:rPr>
              <a:t> </a:t>
            </a:r>
            <a:r>
              <a:rPr lang="en-US" sz="2200" dirty="0" err="1">
                <a:solidFill>
                  <a:schemeClr val="accent1">
                    <a:lumMod val="75000"/>
                  </a:schemeClr>
                </a:solidFill>
              </a:rPr>
              <a:t>fiscale</a:t>
            </a:r>
            <a:r>
              <a:rPr lang="en-US" sz="2200" dirty="0">
                <a:solidFill>
                  <a:schemeClr val="accent1">
                    <a:lumMod val="75000"/>
                  </a:schemeClr>
                </a:solidFill>
              </a:rPr>
              <a:t> del </a:t>
            </a:r>
            <a:r>
              <a:rPr lang="en-US" sz="2200" dirty="0" err="1">
                <a:solidFill>
                  <a:schemeClr val="accent1">
                    <a:lumMod val="75000"/>
                  </a:schemeClr>
                </a:solidFill>
              </a:rPr>
              <a:t>debitore</a:t>
            </a:r>
            <a:r>
              <a:rPr lang="en-US" sz="22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200" dirty="0" err="1">
                <a:solidFill>
                  <a:schemeClr val="accent1">
                    <a:lumMod val="75000"/>
                  </a:schemeClr>
                </a:solidFill>
              </a:rPr>
              <a:t>esamina</a:t>
            </a:r>
            <a:r>
              <a:rPr lang="en-US" sz="2200" dirty="0">
                <a:solidFill>
                  <a:schemeClr val="accent1">
                    <a:lumMod val="75000"/>
                  </a:schemeClr>
                </a:solidFill>
              </a:rPr>
              <a:t> </a:t>
            </a:r>
            <a:r>
              <a:rPr lang="en-US" sz="2200" dirty="0" err="1">
                <a:solidFill>
                  <a:schemeClr val="accent1">
                    <a:lumMod val="75000"/>
                  </a:schemeClr>
                </a:solidFill>
              </a:rPr>
              <a:t>gli</a:t>
            </a:r>
            <a:r>
              <a:rPr lang="en-US" sz="2200" dirty="0">
                <a:solidFill>
                  <a:schemeClr val="accent1">
                    <a:lumMod val="75000"/>
                  </a:schemeClr>
                </a:solidFill>
              </a:rPr>
              <a:t> </a:t>
            </a:r>
            <a:r>
              <a:rPr lang="en-US" sz="2200" dirty="0" err="1">
                <a:solidFill>
                  <a:schemeClr val="accent1">
                    <a:lumMod val="75000"/>
                  </a:schemeClr>
                </a:solidFill>
              </a:rPr>
              <a:t>eventuali</a:t>
            </a:r>
            <a:r>
              <a:rPr lang="en-US" sz="2200" dirty="0">
                <a:solidFill>
                  <a:schemeClr val="accent1">
                    <a:lumMod val="75000"/>
                  </a:schemeClr>
                </a:solidFill>
              </a:rPr>
              <a:t> </a:t>
            </a:r>
            <a:r>
              <a:rPr lang="en-US" sz="2200" dirty="0" err="1">
                <a:solidFill>
                  <a:schemeClr val="accent1">
                    <a:lumMod val="75000"/>
                  </a:schemeClr>
                </a:solidFill>
              </a:rPr>
              <a:t>atti</a:t>
            </a:r>
            <a:r>
              <a:rPr lang="en-US" sz="2200" dirty="0">
                <a:solidFill>
                  <a:schemeClr val="accent1">
                    <a:lumMod val="75000"/>
                  </a:schemeClr>
                </a:solidFill>
              </a:rPr>
              <a:t> di </a:t>
            </a:r>
            <a:r>
              <a:rPr lang="en-US" sz="2200" dirty="0" err="1">
                <a:solidFill>
                  <a:schemeClr val="accent1">
                    <a:lumMod val="75000"/>
                  </a:schemeClr>
                </a:solidFill>
              </a:rPr>
              <a:t>disposizione</a:t>
            </a:r>
            <a:r>
              <a:rPr lang="en-US" sz="2200" dirty="0">
                <a:solidFill>
                  <a:schemeClr val="accent1">
                    <a:lumMod val="75000"/>
                  </a:schemeClr>
                </a:solidFill>
              </a:rPr>
              <a:t> </a:t>
            </a:r>
            <a:r>
              <a:rPr lang="en-US" sz="2200" dirty="0" err="1">
                <a:solidFill>
                  <a:schemeClr val="accent1">
                    <a:lumMod val="75000"/>
                  </a:schemeClr>
                </a:solidFill>
              </a:rPr>
              <a:t>dei</a:t>
            </a:r>
            <a:r>
              <a:rPr lang="en-US" sz="2200" dirty="0">
                <a:solidFill>
                  <a:schemeClr val="accent1">
                    <a:lumMod val="75000"/>
                  </a:schemeClr>
                </a:solidFill>
              </a:rPr>
              <a:t> 5 anni </a:t>
            </a:r>
            <a:r>
              <a:rPr lang="en-US" sz="2200" dirty="0" err="1">
                <a:solidFill>
                  <a:schemeClr val="accent1">
                    <a:lumMod val="75000"/>
                  </a:schemeClr>
                </a:solidFill>
              </a:rPr>
              <a:t>precedenti</a:t>
            </a:r>
            <a:r>
              <a:rPr lang="en-US" sz="2200" dirty="0">
                <a:solidFill>
                  <a:schemeClr val="accent1">
                    <a:lumMod val="75000"/>
                  </a:schemeClr>
                </a:solidFill>
              </a:rPr>
              <a:t> e </a:t>
            </a:r>
            <a:r>
              <a:rPr lang="en-US" sz="2200" dirty="0" err="1">
                <a:solidFill>
                  <a:schemeClr val="accent1">
                    <a:lumMod val="75000"/>
                  </a:schemeClr>
                </a:solidFill>
              </a:rPr>
              <a:t>i</a:t>
            </a:r>
            <a:r>
              <a:rPr lang="en-US" sz="2200" dirty="0">
                <a:solidFill>
                  <a:schemeClr val="accent1">
                    <a:lumMod val="75000"/>
                  </a:schemeClr>
                </a:solidFill>
              </a:rPr>
              <a:t> </a:t>
            </a:r>
            <a:r>
              <a:rPr lang="en-US" sz="2200" dirty="0" err="1">
                <a:solidFill>
                  <a:schemeClr val="accent1">
                    <a:lumMod val="75000"/>
                  </a:schemeClr>
                </a:solidFill>
              </a:rPr>
              <a:t>potenziali</a:t>
            </a:r>
            <a:r>
              <a:rPr lang="en-US" sz="2200" dirty="0">
                <a:solidFill>
                  <a:schemeClr val="accent1">
                    <a:lumMod val="75000"/>
                  </a:schemeClr>
                </a:solidFill>
              </a:rPr>
              <a:t> </a:t>
            </a:r>
            <a:r>
              <a:rPr lang="en-US" sz="2200" dirty="0" err="1">
                <a:solidFill>
                  <a:schemeClr val="accent1">
                    <a:lumMod val="75000"/>
                  </a:schemeClr>
                </a:solidFill>
              </a:rPr>
              <a:t>atti</a:t>
            </a:r>
            <a:r>
              <a:rPr lang="en-US" sz="2200" dirty="0">
                <a:solidFill>
                  <a:schemeClr val="accent1">
                    <a:lumMod val="75000"/>
                  </a:schemeClr>
                </a:solidFill>
              </a:rPr>
              <a:t> </a:t>
            </a:r>
            <a:r>
              <a:rPr lang="en-US" sz="2200" dirty="0" err="1">
                <a:solidFill>
                  <a:schemeClr val="accent1">
                    <a:lumMod val="75000"/>
                  </a:schemeClr>
                </a:solidFill>
              </a:rPr>
              <a:t>eseguiti</a:t>
            </a:r>
            <a:r>
              <a:rPr lang="en-US" sz="2200" dirty="0">
                <a:solidFill>
                  <a:schemeClr val="accent1">
                    <a:lumMod val="75000"/>
                  </a:schemeClr>
                </a:solidFill>
              </a:rPr>
              <a:t> in </a:t>
            </a:r>
            <a:r>
              <a:rPr lang="en-US" sz="2200" dirty="0" err="1">
                <a:solidFill>
                  <a:schemeClr val="accent1">
                    <a:lumMod val="75000"/>
                  </a:schemeClr>
                </a:solidFill>
              </a:rPr>
              <a:t>frode</a:t>
            </a:r>
            <a:r>
              <a:rPr lang="en-US" sz="2200" dirty="0">
                <a:solidFill>
                  <a:schemeClr val="accent1">
                    <a:lumMod val="75000"/>
                  </a:schemeClr>
                </a:solidFill>
              </a:rPr>
              <a:t> ai </a:t>
            </a:r>
            <a:r>
              <a:rPr lang="en-US" sz="2200" dirty="0" err="1">
                <a:solidFill>
                  <a:schemeClr val="accent1">
                    <a:lumMod val="75000"/>
                  </a:schemeClr>
                </a:solidFill>
              </a:rPr>
              <a:t>creditori</a:t>
            </a:r>
            <a:r>
              <a:rPr lang="en-US" sz="2200" dirty="0">
                <a:solidFill>
                  <a:schemeClr val="accent1">
                    <a:lumMod val="75000"/>
                  </a:schemeClr>
                </a:solidFill>
              </a:rPr>
              <a:t>;</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34</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80755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5C43DA85-B402-2F49-8AC5-E476CE131FB2}"/>
              </a:ext>
            </a:extLst>
          </p:cNvPr>
          <p:cNvSpPr txBox="1">
            <a:spLocks/>
          </p:cNvSpPr>
          <p:nvPr/>
        </p:nvSpPr>
        <p:spPr>
          <a:xfrm>
            <a:off x="673608" y="526542"/>
            <a:ext cx="97688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dirty="0">
                <a:solidFill>
                  <a:srgbClr val="C00000"/>
                </a:solidFill>
              </a:rPr>
              <a:t>LA CHECK LIST PER I CONSULENTI DEGLI SORTELLI CONTRO IL SOVRAINDEBITAMENTO (3)</a:t>
            </a:r>
          </a:p>
          <a:p>
            <a:pPr>
              <a:spcAft>
                <a:spcPts val="600"/>
              </a:spcAft>
            </a:pPr>
            <a:r>
              <a:rPr lang="en-US" sz="3700" b="1" dirty="0">
                <a:solidFill>
                  <a:srgbClr val="C00000"/>
                </a:solidFill>
              </a:rPr>
              <a:t>  </a:t>
            </a:r>
          </a:p>
        </p:txBody>
      </p:sp>
      <p:sp>
        <p:nvSpPr>
          <p:cNvPr id="4" name="Text Placeholder 3"/>
          <p:cNvSpPr>
            <a:spLocks noGrp="1"/>
          </p:cNvSpPr>
          <p:nvPr>
            <p:ph type="body" sz="quarter" idx="14"/>
          </p:nvPr>
        </p:nvSpPr>
        <p:spPr>
          <a:xfrm>
            <a:off x="493776" y="1825625"/>
            <a:ext cx="7022592" cy="4651164"/>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verifica</a:t>
            </a:r>
            <a:r>
              <a:rPr lang="en-US" sz="2400" dirty="0">
                <a:solidFill>
                  <a:schemeClr val="accent1">
                    <a:lumMod val="75000"/>
                  </a:schemeClr>
                </a:solidFill>
              </a:rPr>
              <a:t> </a:t>
            </a:r>
            <a:r>
              <a:rPr lang="en-US" sz="2400" dirty="0" err="1">
                <a:solidFill>
                  <a:schemeClr val="accent1">
                    <a:lumMod val="75000"/>
                  </a:schemeClr>
                </a:solidFill>
              </a:rPr>
              <a:t>analiticamente</a:t>
            </a:r>
            <a:r>
              <a:rPr lang="en-US" sz="2400" dirty="0">
                <a:solidFill>
                  <a:schemeClr val="accent1">
                    <a:lumMod val="75000"/>
                  </a:schemeClr>
                </a:solidFill>
              </a:rPr>
              <a:t>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documenti</a:t>
            </a:r>
            <a:r>
              <a:rPr lang="en-US" sz="2400" dirty="0">
                <a:solidFill>
                  <a:schemeClr val="accent1">
                    <a:lumMod val="75000"/>
                  </a:schemeClr>
                </a:solidFill>
              </a:rPr>
              <a:t> </a:t>
            </a:r>
            <a:r>
              <a:rPr lang="en-US" sz="2400" dirty="0" err="1">
                <a:solidFill>
                  <a:schemeClr val="accent1">
                    <a:lumMod val="75000"/>
                  </a:schemeClr>
                </a:solidFill>
              </a:rPr>
              <a:t>attestanti</a:t>
            </a:r>
            <a:r>
              <a:rPr lang="en-US" sz="2400" dirty="0">
                <a:solidFill>
                  <a:schemeClr val="accent1">
                    <a:lumMod val="75000"/>
                  </a:schemeClr>
                </a:solidFill>
              </a:rPr>
              <a:t> le </a:t>
            </a:r>
            <a:r>
              <a:rPr lang="en-US" sz="2400" dirty="0" err="1">
                <a:solidFill>
                  <a:schemeClr val="accent1">
                    <a:lumMod val="75000"/>
                  </a:schemeClr>
                </a:solidFill>
              </a:rPr>
              <a:t>spese</a:t>
            </a:r>
            <a:r>
              <a:rPr lang="en-US" sz="2400" dirty="0">
                <a:solidFill>
                  <a:schemeClr val="accent1">
                    <a:lumMod val="75000"/>
                  </a:schemeClr>
                </a:solidFill>
              </a:rPr>
              <a:t> </a:t>
            </a:r>
            <a:r>
              <a:rPr lang="en-US" sz="2400" dirty="0" err="1">
                <a:solidFill>
                  <a:schemeClr val="accent1">
                    <a:lumMod val="75000"/>
                  </a:schemeClr>
                </a:solidFill>
              </a:rPr>
              <a:t>correnti</a:t>
            </a:r>
            <a:r>
              <a:rPr lang="en-US" sz="2400" dirty="0">
                <a:solidFill>
                  <a:schemeClr val="accent1">
                    <a:lumMod val="75000"/>
                  </a:schemeClr>
                </a:solidFill>
              </a:rPr>
              <a:t> </a:t>
            </a:r>
            <a:r>
              <a:rPr lang="en-US" sz="2400" dirty="0" err="1">
                <a:solidFill>
                  <a:schemeClr val="accent1">
                    <a:lumMod val="75000"/>
                  </a:schemeClr>
                </a:solidFill>
              </a:rPr>
              <a:t>necessarie</a:t>
            </a:r>
            <a:r>
              <a:rPr lang="en-US" sz="2400" dirty="0">
                <a:solidFill>
                  <a:schemeClr val="accent1">
                    <a:lumMod val="75000"/>
                  </a:schemeClr>
                </a:solidFill>
              </a:rPr>
              <a:t> al </a:t>
            </a:r>
            <a:r>
              <a:rPr lang="en-US" sz="2400" dirty="0" err="1">
                <a:solidFill>
                  <a:schemeClr val="accent1">
                    <a:lumMod val="75000"/>
                  </a:schemeClr>
                </a:solidFill>
              </a:rPr>
              <a:t>sostentamento</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famiglia</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analizza</a:t>
            </a:r>
            <a:r>
              <a:rPr lang="en-US" sz="2400" dirty="0">
                <a:solidFill>
                  <a:schemeClr val="accent1">
                    <a:lumMod val="75000"/>
                  </a:schemeClr>
                </a:solidFill>
              </a:rPr>
              <a:t> le cause </a:t>
            </a:r>
            <a:r>
              <a:rPr lang="en-US" sz="2400" dirty="0" err="1">
                <a:solidFill>
                  <a:schemeClr val="accent1">
                    <a:lumMod val="75000"/>
                  </a:schemeClr>
                </a:solidFill>
              </a:rPr>
              <a:t>dell’indebitamento</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verifica</a:t>
            </a:r>
            <a:r>
              <a:rPr lang="en-US" sz="2400" dirty="0">
                <a:solidFill>
                  <a:schemeClr val="accent1">
                    <a:lumMod val="75000"/>
                  </a:schemeClr>
                </a:solidFill>
              </a:rPr>
              <a:t> la </a:t>
            </a:r>
            <a:r>
              <a:rPr lang="en-US" sz="2400" dirty="0" err="1">
                <a:solidFill>
                  <a:schemeClr val="accent1">
                    <a:lumMod val="75000"/>
                  </a:schemeClr>
                </a:solidFill>
              </a:rPr>
              <a:t>diligenza</a:t>
            </a:r>
            <a:r>
              <a:rPr lang="en-US" sz="2400" dirty="0">
                <a:solidFill>
                  <a:schemeClr val="accent1">
                    <a:lumMod val="75000"/>
                  </a:schemeClr>
                </a:solidFill>
              </a:rPr>
              <a:t> del </a:t>
            </a:r>
            <a:r>
              <a:rPr lang="en-US" sz="2400" dirty="0" err="1">
                <a:solidFill>
                  <a:schemeClr val="accent1">
                    <a:lumMod val="75000"/>
                  </a:schemeClr>
                </a:solidFill>
              </a:rPr>
              <a:t>debitore</a:t>
            </a:r>
            <a:r>
              <a:rPr lang="en-US" sz="2400" dirty="0">
                <a:solidFill>
                  <a:schemeClr val="accent1">
                    <a:lumMod val="75000"/>
                  </a:schemeClr>
                </a:solidFill>
              </a:rPr>
              <a:t> </a:t>
            </a:r>
            <a:r>
              <a:rPr lang="en-US" sz="2400" dirty="0" err="1">
                <a:solidFill>
                  <a:schemeClr val="accent1">
                    <a:lumMod val="75000"/>
                  </a:schemeClr>
                </a:solidFill>
              </a:rPr>
              <a:t>avuta</a:t>
            </a:r>
            <a:r>
              <a:rPr lang="en-US" sz="2400" dirty="0">
                <a:solidFill>
                  <a:schemeClr val="accent1">
                    <a:lumMod val="75000"/>
                  </a:schemeClr>
                </a:solidFill>
              </a:rPr>
              <a:t> </a:t>
            </a:r>
            <a:r>
              <a:rPr lang="en-US" sz="2400" dirty="0" err="1">
                <a:solidFill>
                  <a:schemeClr val="accent1">
                    <a:lumMod val="75000"/>
                  </a:schemeClr>
                </a:solidFill>
              </a:rPr>
              <a:t>nell’assumere</a:t>
            </a:r>
            <a:r>
              <a:rPr lang="en-US" sz="2400" dirty="0">
                <a:solidFill>
                  <a:schemeClr val="accent1">
                    <a:lumMod val="75000"/>
                  </a:schemeClr>
                </a:solidFill>
              </a:rPr>
              <a:t> le </a:t>
            </a:r>
            <a:r>
              <a:rPr lang="en-US" sz="2400" dirty="0" err="1">
                <a:solidFill>
                  <a:schemeClr val="accent1">
                    <a:lumMod val="75000"/>
                  </a:schemeClr>
                </a:solidFill>
              </a:rPr>
              <a:t>obbligazioni</a:t>
            </a:r>
            <a:r>
              <a:rPr lang="en-US" sz="2400" dirty="0">
                <a:solidFill>
                  <a:schemeClr val="accent1">
                    <a:lumMod val="75000"/>
                  </a:schemeClr>
                </a:solidFill>
              </a:rPr>
              <a:t> </a:t>
            </a:r>
            <a:r>
              <a:rPr lang="en-US" sz="2400" dirty="0" err="1">
                <a:solidFill>
                  <a:schemeClr val="accent1">
                    <a:lumMod val="75000"/>
                  </a:schemeClr>
                </a:solidFill>
              </a:rPr>
              <a:t>proporzionate</a:t>
            </a:r>
            <a:r>
              <a:rPr lang="en-US" sz="2400" dirty="0">
                <a:solidFill>
                  <a:schemeClr val="accent1">
                    <a:lumMod val="75000"/>
                  </a:schemeClr>
                </a:solidFill>
              </a:rPr>
              <a:t> </a:t>
            </a:r>
            <a:r>
              <a:rPr lang="en-US" sz="2400" dirty="0" err="1">
                <a:solidFill>
                  <a:schemeClr val="accent1">
                    <a:lumMod val="75000"/>
                  </a:schemeClr>
                </a:solidFill>
              </a:rPr>
              <a:t>alla</a:t>
            </a:r>
            <a:r>
              <a:rPr lang="en-US" sz="2400" dirty="0">
                <a:solidFill>
                  <a:schemeClr val="accent1">
                    <a:lumMod val="75000"/>
                  </a:schemeClr>
                </a:solidFill>
              </a:rPr>
              <a:t> </a:t>
            </a:r>
            <a:r>
              <a:rPr lang="en-US" sz="2400" dirty="0" err="1">
                <a:solidFill>
                  <a:schemeClr val="accent1">
                    <a:lumMod val="75000"/>
                  </a:schemeClr>
                </a:solidFill>
              </a:rPr>
              <a:t>capacita</a:t>
            </a:r>
            <a:r>
              <a:rPr lang="en-US" sz="2400" dirty="0">
                <a:solidFill>
                  <a:schemeClr val="accent1">
                    <a:lumMod val="75000"/>
                  </a:schemeClr>
                </a:solidFill>
              </a:rPr>
              <a:t>̀ di </a:t>
            </a:r>
            <a:r>
              <a:rPr lang="en-US" sz="2400" dirty="0" err="1">
                <a:solidFill>
                  <a:schemeClr val="accent1">
                    <a:lumMod val="75000"/>
                  </a:schemeClr>
                </a:solidFill>
              </a:rPr>
              <a:t>restituzione</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verifica</a:t>
            </a:r>
            <a:r>
              <a:rPr lang="en-US" sz="2400" dirty="0">
                <a:solidFill>
                  <a:schemeClr val="accent1">
                    <a:lumMod val="75000"/>
                  </a:schemeClr>
                </a:solidFill>
              </a:rPr>
              <a:t> le </a:t>
            </a:r>
            <a:r>
              <a:rPr lang="en-US" sz="2400" dirty="0" err="1">
                <a:solidFill>
                  <a:schemeClr val="accent1">
                    <a:lumMod val="75000"/>
                  </a:schemeClr>
                </a:solidFill>
              </a:rPr>
              <a:t>ragioni</a:t>
            </a:r>
            <a:r>
              <a:rPr lang="en-US" sz="2400" dirty="0">
                <a:solidFill>
                  <a:schemeClr val="accent1">
                    <a:lumMod val="75000"/>
                  </a:schemeClr>
                </a:solidFill>
              </a:rPr>
              <a:t> </a:t>
            </a:r>
            <a:r>
              <a:rPr lang="en-US" sz="2400" dirty="0" err="1">
                <a:solidFill>
                  <a:schemeClr val="accent1">
                    <a:lumMod val="75000"/>
                  </a:schemeClr>
                </a:solidFill>
              </a:rPr>
              <a:t>dell’incapacita</a:t>
            </a:r>
            <a:r>
              <a:rPr lang="en-US" sz="2400" dirty="0">
                <a:solidFill>
                  <a:schemeClr val="accent1">
                    <a:lumMod val="75000"/>
                  </a:schemeClr>
                </a:solidFill>
              </a:rPr>
              <a:t>̀ del </a:t>
            </a:r>
            <a:r>
              <a:rPr lang="en-US" sz="2400" dirty="0" err="1">
                <a:solidFill>
                  <a:schemeClr val="accent1">
                    <a:lumMod val="75000"/>
                  </a:schemeClr>
                </a:solidFill>
              </a:rPr>
              <a:t>debitore</a:t>
            </a:r>
            <a:r>
              <a:rPr lang="en-US" sz="2400" dirty="0">
                <a:solidFill>
                  <a:schemeClr val="accent1">
                    <a:lumMod val="75000"/>
                  </a:schemeClr>
                </a:solidFill>
              </a:rPr>
              <a:t> ad </a:t>
            </a:r>
            <a:r>
              <a:rPr lang="en-US" sz="2400" dirty="0" err="1">
                <a:solidFill>
                  <a:schemeClr val="accent1">
                    <a:lumMod val="75000"/>
                  </a:schemeClr>
                </a:solidFill>
              </a:rPr>
              <a:t>adempiere</a:t>
            </a:r>
            <a:r>
              <a:rPr lang="en-US" sz="2400" dirty="0">
                <a:solidFill>
                  <a:schemeClr val="accent1">
                    <a:lumMod val="75000"/>
                  </a:schemeClr>
                </a:solidFill>
              </a:rPr>
              <a:t> alle </a:t>
            </a:r>
            <a:r>
              <a:rPr lang="en-US" sz="2400" dirty="0" err="1">
                <a:solidFill>
                  <a:schemeClr val="accent1">
                    <a:lumMod val="75000"/>
                  </a:schemeClr>
                </a:solidFill>
              </a:rPr>
              <a:t>obbligazioni</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individua il </a:t>
            </a:r>
            <a:r>
              <a:rPr lang="en-US" sz="2400" dirty="0" err="1">
                <a:solidFill>
                  <a:schemeClr val="accent1">
                    <a:lumMod val="75000"/>
                  </a:schemeClr>
                </a:solidFill>
              </a:rPr>
              <a:t>periodo</a:t>
            </a:r>
            <a:r>
              <a:rPr lang="en-US" sz="2400" dirty="0">
                <a:solidFill>
                  <a:schemeClr val="accent1">
                    <a:lumMod val="75000"/>
                  </a:schemeClr>
                </a:solidFill>
              </a:rPr>
              <a:t> di </a:t>
            </a:r>
            <a:r>
              <a:rPr lang="en-US" sz="2400" dirty="0" err="1">
                <a:solidFill>
                  <a:schemeClr val="accent1">
                    <a:lumMod val="75000"/>
                  </a:schemeClr>
                </a:solidFill>
              </a:rPr>
              <a:t>insorgenza</a:t>
            </a:r>
            <a:r>
              <a:rPr lang="en-US" sz="2400" dirty="0">
                <a:solidFill>
                  <a:schemeClr val="accent1">
                    <a:lumMod val="75000"/>
                  </a:schemeClr>
                </a:solidFill>
              </a:rPr>
              <a:t> del </a:t>
            </a:r>
            <a:r>
              <a:rPr lang="en-US" sz="2400" dirty="0" err="1">
                <a:solidFill>
                  <a:schemeClr val="accent1">
                    <a:lumMod val="75000"/>
                  </a:schemeClr>
                </a:solidFill>
              </a:rPr>
              <a:t>debito</a:t>
            </a:r>
            <a:r>
              <a:rPr lang="en-US" sz="2400" dirty="0">
                <a:solidFill>
                  <a:schemeClr val="accent1">
                    <a:lumMod val="75000"/>
                  </a:schemeClr>
                </a:solidFill>
              </a:rPr>
              <a:t> e </a:t>
            </a:r>
            <a:r>
              <a:rPr lang="en-US" sz="2400" dirty="0" err="1">
                <a:solidFill>
                  <a:schemeClr val="accent1">
                    <a:lumMod val="75000"/>
                  </a:schemeClr>
                </a:solidFill>
              </a:rPr>
              <a:t>dell’insolvenza</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esamina</a:t>
            </a:r>
            <a:r>
              <a:rPr lang="en-US" sz="2400" dirty="0">
                <a:solidFill>
                  <a:schemeClr val="accent1">
                    <a:lumMod val="75000"/>
                  </a:schemeClr>
                </a:solidFill>
              </a:rPr>
              <a:t> </a:t>
            </a:r>
            <a:r>
              <a:rPr lang="en-US" sz="2400" dirty="0" err="1">
                <a:solidFill>
                  <a:schemeClr val="accent1">
                    <a:lumMod val="75000"/>
                  </a:schemeClr>
                </a:solidFill>
              </a:rPr>
              <a:t>gli</a:t>
            </a:r>
            <a:r>
              <a:rPr lang="en-US" sz="2400" dirty="0">
                <a:solidFill>
                  <a:schemeClr val="accent1">
                    <a:lumMod val="75000"/>
                  </a:schemeClr>
                </a:solidFill>
              </a:rPr>
              <a:t> </a:t>
            </a:r>
            <a:r>
              <a:rPr lang="en-US" sz="2400" dirty="0" err="1">
                <a:solidFill>
                  <a:schemeClr val="accent1">
                    <a:lumMod val="75000"/>
                  </a:schemeClr>
                </a:solidFill>
              </a:rPr>
              <a:t>eventuali</a:t>
            </a:r>
            <a:r>
              <a:rPr lang="en-US" sz="2400" dirty="0">
                <a:solidFill>
                  <a:schemeClr val="accent1">
                    <a:lumMod val="75000"/>
                  </a:schemeClr>
                </a:solidFill>
              </a:rPr>
              <a:t> </a:t>
            </a:r>
            <a:r>
              <a:rPr lang="en-US" sz="2400" dirty="0" err="1">
                <a:solidFill>
                  <a:schemeClr val="accent1">
                    <a:lumMod val="75000"/>
                  </a:schemeClr>
                </a:solidFill>
              </a:rPr>
              <a:t>atti</a:t>
            </a:r>
            <a:r>
              <a:rPr lang="en-US" sz="2400" dirty="0">
                <a:solidFill>
                  <a:schemeClr val="accent1">
                    <a:lumMod val="75000"/>
                  </a:schemeClr>
                </a:solidFill>
              </a:rPr>
              <a:t> </a:t>
            </a:r>
            <a:r>
              <a:rPr lang="en-US" sz="2400" dirty="0" err="1">
                <a:solidFill>
                  <a:schemeClr val="accent1">
                    <a:lumMod val="75000"/>
                  </a:schemeClr>
                </a:solidFill>
              </a:rPr>
              <a:t>impugnati</a:t>
            </a:r>
            <a:r>
              <a:rPr lang="en-US" sz="2400" dirty="0">
                <a:solidFill>
                  <a:schemeClr val="accent1">
                    <a:lumMod val="75000"/>
                  </a:schemeClr>
                </a:solidFill>
              </a:rPr>
              <a:t> </a:t>
            </a:r>
            <a:r>
              <a:rPr lang="en-US" sz="2400" dirty="0" err="1">
                <a:solidFill>
                  <a:schemeClr val="accent1">
                    <a:lumMod val="75000"/>
                  </a:schemeClr>
                </a:solidFill>
              </a:rPr>
              <a:t>dai</a:t>
            </a:r>
            <a:r>
              <a:rPr lang="en-US" sz="2400" dirty="0">
                <a:solidFill>
                  <a:schemeClr val="accent1">
                    <a:lumMod val="75000"/>
                  </a:schemeClr>
                </a:solidFill>
              </a:rPr>
              <a:t> </a:t>
            </a:r>
            <a:r>
              <a:rPr lang="en-US" sz="2400" dirty="0" err="1">
                <a:solidFill>
                  <a:schemeClr val="accent1">
                    <a:lumMod val="75000"/>
                  </a:schemeClr>
                </a:solidFill>
              </a:rPr>
              <a:t>creditori</a:t>
            </a:r>
            <a:r>
              <a:rPr lang="en-US" sz="2400" dirty="0">
                <a:solidFill>
                  <a:schemeClr val="accent1">
                    <a:lumMod val="75000"/>
                  </a:schemeClr>
                </a:solidFill>
              </a:rPr>
              <a:t>;</a:t>
            </a:r>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7C0B368B-88B1-972C-1A1D-48FC4C05C496}"/>
              </a:ext>
            </a:extLst>
          </p:cNvPr>
          <p:cNvPicPr>
            <a:picLocks noChangeAspect="1"/>
          </p:cNvPicPr>
          <p:nvPr/>
        </p:nvPicPr>
        <p:blipFill>
          <a:blip r:embed="rId2"/>
          <a:srcRect r="3" b="3"/>
          <a:stretch>
            <a:fillRect/>
          </a:stretch>
        </p:blipFill>
        <p:spPr>
          <a:xfrm>
            <a:off x="6917401" y="1097585"/>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35</a:t>
            </a:fld>
            <a:endParaRPr lang="en-US">
              <a:solidFill>
                <a:prstClr val="black">
                  <a:tint val="75000"/>
                </a:prstClr>
              </a:solidFill>
              <a:latin typeface="Calibri" panose="020F0502020204030204"/>
            </a:endParaRPr>
          </a:p>
        </p:txBody>
      </p:sp>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500890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A38A0452-4FA5-01C7-D676-B1475FA0F0ED}"/>
              </a:ext>
            </a:extLst>
          </p:cNvPr>
          <p:cNvPicPr>
            <a:picLocks noChangeAspect="1"/>
          </p:cNvPicPr>
          <p:nvPr/>
        </p:nvPicPr>
        <p:blipFill>
          <a:blip r:embed="rId2"/>
          <a:srcRect r="5" b="5"/>
          <a:stretch>
            <a:fill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Freeform: Shape 19">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sp>
        <p:nvSpPr>
          <p:cNvPr id="4" name="Text Placeholder 3"/>
          <p:cNvSpPr>
            <a:spLocks noGrp="1"/>
          </p:cNvSpPr>
          <p:nvPr>
            <p:ph type="body" sz="quarter" idx="14"/>
          </p:nvPr>
        </p:nvSpPr>
        <p:spPr>
          <a:xfrm>
            <a:off x="277544" y="1803377"/>
            <a:ext cx="6754776" cy="4742227"/>
          </a:xfrm>
          <a:solidFill>
            <a:schemeClr val="bg1"/>
          </a:solidFill>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predispone</a:t>
            </a:r>
            <a:r>
              <a:rPr lang="en-US" sz="2400" dirty="0">
                <a:solidFill>
                  <a:schemeClr val="accent1">
                    <a:lumMod val="75000"/>
                  </a:schemeClr>
                </a:solidFill>
              </a:rPr>
              <a:t> </a:t>
            </a:r>
            <a:r>
              <a:rPr lang="en-US" sz="2400" dirty="0" err="1">
                <a:solidFill>
                  <a:schemeClr val="accent1">
                    <a:lumMod val="75000"/>
                  </a:schemeClr>
                </a:solidFill>
              </a:rPr>
              <a:t>l’elenco</a:t>
            </a:r>
            <a:r>
              <a:rPr lang="en-US" sz="2400" dirty="0">
                <a:solidFill>
                  <a:schemeClr val="accent1">
                    <a:lumMod val="75000"/>
                  </a:schemeClr>
                </a:solidFill>
              </a:rPr>
              <a:t> </a:t>
            </a:r>
            <a:r>
              <a:rPr lang="en-US" sz="2400" dirty="0" err="1">
                <a:solidFill>
                  <a:schemeClr val="accent1">
                    <a:lumMod val="75000"/>
                  </a:schemeClr>
                </a:solidFill>
              </a:rPr>
              <a:t>analitico</a:t>
            </a:r>
            <a:r>
              <a:rPr lang="en-US" sz="2400" dirty="0">
                <a:solidFill>
                  <a:schemeClr val="accent1">
                    <a:lumMod val="75000"/>
                  </a:schemeClr>
                </a:solidFill>
              </a:rPr>
              <a:t> </a:t>
            </a:r>
            <a:r>
              <a:rPr lang="en-US" sz="2400" dirty="0" err="1">
                <a:solidFill>
                  <a:schemeClr val="accent1">
                    <a:lumMod val="75000"/>
                  </a:schemeClr>
                </a:solidFill>
              </a:rPr>
              <a:t>delle</a:t>
            </a:r>
            <a:r>
              <a:rPr lang="en-US" sz="2400" dirty="0">
                <a:solidFill>
                  <a:schemeClr val="accent1">
                    <a:lumMod val="75000"/>
                  </a:schemeClr>
                </a:solidFill>
              </a:rPr>
              <a:t> </a:t>
            </a:r>
            <a:r>
              <a:rPr lang="en-US" sz="2400" dirty="0" err="1">
                <a:solidFill>
                  <a:schemeClr val="accent1">
                    <a:lumMod val="75000"/>
                  </a:schemeClr>
                </a:solidFill>
              </a:rPr>
              <a:t>attivita</a:t>
            </a:r>
            <a:r>
              <a:rPr lang="en-US" sz="2400" dirty="0">
                <a:solidFill>
                  <a:schemeClr val="accent1">
                    <a:lumMod val="75000"/>
                  </a:schemeClr>
                </a:solidFill>
              </a:rPr>
              <a:t>̀ e relative </a:t>
            </a:r>
            <a:r>
              <a:rPr lang="en-US" sz="2400" dirty="0" err="1">
                <a:solidFill>
                  <a:schemeClr val="accent1">
                    <a:lumMod val="75000"/>
                  </a:schemeClr>
                </a:solidFill>
              </a:rPr>
              <a:t>valutazioni</a:t>
            </a:r>
            <a:r>
              <a:rPr lang="en-US" sz="2400" dirty="0">
                <a:solidFill>
                  <a:schemeClr val="accent1">
                    <a:lumMod val="75000"/>
                  </a:schemeClr>
                </a:solidFill>
              </a:rPr>
              <a:t> (</a:t>
            </a:r>
            <a:r>
              <a:rPr lang="en-US" sz="2400" dirty="0" err="1">
                <a:solidFill>
                  <a:schemeClr val="accent1">
                    <a:lumMod val="75000"/>
                  </a:schemeClr>
                </a:solidFill>
              </a:rPr>
              <a:t>immobili</a:t>
            </a:r>
            <a:r>
              <a:rPr lang="en-US" sz="2400" dirty="0">
                <a:solidFill>
                  <a:schemeClr val="accent1">
                    <a:lumMod val="75000"/>
                  </a:schemeClr>
                </a:solidFill>
              </a:rPr>
              <a:t>/</a:t>
            </a:r>
            <a:r>
              <a:rPr lang="en-US" sz="2400" dirty="0" err="1">
                <a:solidFill>
                  <a:schemeClr val="accent1">
                    <a:lumMod val="75000"/>
                  </a:schemeClr>
                </a:solidFill>
              </a:rPr>
              <a:t>mobili</a:t>
            </a:r>
            <a:r>
              <a:rPr lang="en-US" sz="2400" dirty="0">
                <a:solidFill>
                  <a:schemeClr val="accent1">
                    <a:lumMod val="75000"/>
                  </a:schemeClr>
                </a:solidFill>
              </a:rPr>
              <a:t>, </a:t>
            </a:r>
            <a:r>
              <a:rPr lang="en-US" sz="2400" dirty="0" err="1">
                <a:solidFill>
                  <a:schemeClr val="accent1">
                    <a:lumMod val="75000"/>
                  </a:schemeClr>
                </a:solidFill>
              </a:rPr>
              <a:t>crediti</a:t>
            </a:r>
            <a:r>
              <a:rPr lang="en-US" sz="2400" dirty="0">
                <a:solidFill>
                  <a:schemeClr val="accent1">
                    <a:lumMod val="75000"/>
                  </a:schemeClr>
                </a:solidFill>
              </a:rPr>
              <a:t>, </a:t>
            </a:r>
            <a:r>
              <a:rPr lang="en-US" sz="2400" dirty="0" err="1">
                <a:solidFill>
                  <a:schemeClr val="accent1">
                    <a:lumMod val="75000"/>
                  </a:schemeClr>
                </a:solidFill>
              </a:rPr>
              <a:t>saldi</a:t>
            </a:r>
            <a:r>
              <a:rPr lang="en-US" sz="2400" dirty="0">
                <a:solidFill>
                  <a:schemeClr val="accent1">
                    <a:lumMod val="75000"/>
                  </a:schemeClr>
                </a:solidFill>
              </a:rPr>
              <a:t> c/c e </a:t>
            </a:r>
            <a:r>
              <a:rPr lang="en-US" sz="2400" dirty="0" err="1">
                <a:solidFill>
                  <a:schemeClr val="accent1">
                    <a:lumMod val="75000"/>
                  </a:schemeClr>
                </a:solidFill>
              </a:rPr>
              <a:t>titoli</a:t>
            </a:r>
            <a:r>
              <a:rPr lang="en-US" sz="2400" dirty="0">
                <a:solidFill>
                  <a:schemeClr val="accent1">
                    <a:lumMod val="75000"/>
                  </a:schemeClr>
                </a:solidFill>
              </a:rPr>
              <a:t>, </a:t>
            </a:r>
            <a:r>
              <a:rPr lang="en-US" sz="2400" dirty="0" err="1">
                <a:solidFill>
                  <a:schemeClr val="accent1">
                    <a:lumMod val="75000"/>
                  </a:schemeClr>
                </a:solidFill>
              </a:rPr>
              <a:t>etc</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19. indica le </a:t>
            </a:r>
            <a:r>
              <a:rPr lang="en-US" sz="2400" dirty="0" err="1">
                <a:solidFill>
                  <a:schemeClr val="accent1">
                    <a:lumMod val="75000"/>
                  </a:schemeClr>
                </a:solidFill>
              </a:rPr>
              <a:t>ragioni</a:t>
            </a:r>
            <a:r>
              <a:rPr lang="en-US" sz="2400" dirty="0">
                <a:solidFill>
                  <a:schemeClr val="accent1">
                    <a:lumMod val="75000"/>
                  </a:schemeClr>
                </a:solidFill>
              </a:rPr>
              <a:t> a </a:t>
            </a:r>
            <a:r>
              <a:rPr lang="en-US" sz="2400" dirty="0" err="1">
                <a:solidFill>
                  <a:schemeClr val="accent1">
                    <a:lumMod val="75000"/>
                  </a:schemeClr>
                </a:solidFill>
              </a:rPr>
              <a:t>supporto</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convenienza</a:t>
            </a:r>
            <a:r>
              <a:rPr lang="en-US" sz="2400" dirty="0">
                <a:solidFill>
                  <a:schemeClr val="accent1">
                    <a:lumMod val="75000"/>
                  </a:schemeClr>
                </a:solidFill>
              </a:rPr>
              <a:t> del piano/</a:t>
            </a:r>
            <a:r>
              <a:rPr lang="en-US" sz="2400" dirty="0" err="1">
                <a:solidFill>
                  <a:schemeClr val="accent1">
                    <a:lumMod val="75000"/>
                  </a:schemeClr>
                </a:solidFill>
              </a:rPr>
              <a:t>accordo</a:t>
            </a:r>
            <a:r>
              <a:rPr lang="en-US" sz="2400" dirty="0">
                <a:solidFill>
                  <a:schemeClr val="accent1">
                    <a:lumMod val="75000"/>
                  </a:schemeClr>
                </a:solidFill>
              </a:rPr>
              <a:t> rispetto </a:t>
            </a:r>
            <a:r>
              <a:rPr lang="en-US" sz="2400" dirty="0" err="1">
                <a:solidFill>
                  <a:schemeClr val="accent1">
                    <a:lumMod val="75000"/>
                  </a:schemeClr>
                </a:solidFill>
              </a:rPr>
              <a:t>all’alternativa</a:t>
            </a:r>
            <a:r>
              <a:rPr lang="en-US" sz="2400" dirty="0">
                <a:solidFill>
                  <a:schemeClr val="accent1">
                    <a:lumMod val="75000"/>
                  </a:schemeClr>
                </a:solidFill>
              </a:rPr>
              <a:t> </a:t>
            </a:r>
            <a:r>
              <a:rPr lang="en-US" sz="2400" dirty="0" err="1">
                <a:solidFill>
                  <a:schemeClr val="accent1">
                    <a:lumMod val="75000"/>
                  </a:schemeClr>
                </a:solidFill>
              </a:rPr>
              <a:t>liquidatoria</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20. </a:t>
            </a:r>
            <a:r>
              <a:rPr lang="en-US" sz="2400" dirty="0" err="1">
                <a:solidFill>
                  <a:schemeClr val="accent1">
                    <a:lumMod val="75000"/>
                  </a:schemeClr>
                </a:solidFill>
              </a:rPr>
              <a:t>analizza</a:t>
            </a:r>
            <a:r>
              <a:rPr lang="en-US" sz="2400" dirty="0">
                <a:solidFill>
                  <a:schemeClr val="accent1">
                    <a:lumMod val="75000"/>
                  </a:schemeClr>
                </a:solidFill>
              </a:rPr>
              <a:t> la </a:t>
            </a:r>
            <a:r>
              <a:rPr lang="en-US" sz="2400" dirty="0" err="1">
                <a:solidFill>
                  <a:schemeClr val="accent1">
                    <a:lumMod val="75000"/>
                  </a:schemeClr>
                </a:solidFill>
              </a:rPr>
              <a:t>solvibilita</a:t>
            </a:r>
            <a:r>
              <a:rPr lang="en-US" sz="2400" dirty="0">
                <a:solidFill>
                  <a:schemeClr val="accent1">
                    <a:lumMod val="75000"/>
                  </a:schemeClr>
                </a:solidFill>
              </a:rPr>
              <a:t>̀ </a:t>
            </a:r>
            <a:r>
              <a:rPr lang="en-US" sz="2400" dirty="0" err="1">
                <a:solidFill>
                  <a:schemeClr val="accent1">
                    <a:lumMod val="75000"/>
                  </a:schemeClr>
                </a:solidFill>
              </a:rPr>
              <a:t>degli</a:t>
            </a:r>
            <a:r>
              <a:rPr lang="en-US" sz="2400" dirty="0">
                <a:solidFill>
                  <a:schemeClr val="accent1">
                    <a:lumMod val="75000"/>
                  </a:schemeClr>
                </a:solidFill>
              </a:rPr>
              <a:t> </a:t>
            </a:r>
            <a:r>
              <a:rPr lang="en-US" sz="2400" dirty="0" err="1">
                <a:solidFill>
                  <a:schemeClr val="accent1">
                    <a:lumMod val="75000"/>
                  </a:schemeClr>
                </a:solidFill>
              </a:rPr>
              <a:t>eventuali</a:t>
            </a:r>
            <a:r>
              <a:rPr lang="en-US" sz="2400" dirty="0">
                <a:solidFill>
                  <a:schemeClr val="accent1">
                    <a:lumMod val="75000"/>
                  </a:schemeClr>
                </a:solidFill>
              </a:rPr>
              <a:t> </a:t>
            </a:r>
            <a:r>
              <a:rPr lang="en-US" sz="2400" dirty="0" err="1">
                <a:solidFill>
                  <a:schemeClr val="accent1">
                    <a:lumMod val="75000"/>
                  </a:schemeClr>
                </a:solidFill>
              </a:rPr>
              <a:t>garanti</a:t>
            </a:r>
            <a:r>
              <a:rPr lang="en-US" sz="2400" dirty="0">
                <a:solidFill>
                  <a:schemeClr val="accent1">
                    <a:lumMod val="75000"/>
                  </a:schemeClr>
                </a:solidFill>
              </a:rPr>
              <a:t> e le </a:t>
            </a:r>
            <a:r>
              <a:rPr lang="en-US" sz="2400" dirty="0" err="1">
                <a:solidFill>
                  <a:schemeClr val="accent1">
                    <a:lumMod val="75000"/>
                  </a:schemeClr>
                </a:solidFill>
              </a:rPr>
              <a:t>garanzie</a:t>
            </a:r>
            <a:r>
              <a:rPr lang="en-US" sz="2400" dirty="0">
                <a:solidFill>
                  <a:schemeClr val="accent1">
                    <a:lumMod val="75000"/>
                  </a:schemeClr>
                </a:solidFill>
              </a:rPr>
              <a:t> da loro </a:t>
            </a:r>
            <a:r>
              <a:rPr lang="en-US" sz="2400" dirty="0" err="1">
                <a:solidFill>
                  <a:schemeClr val="accent1">
                    <a:lumMod val="75000"/>
                  </a:schemeClr>
                </a:solidFill>
              </a:rPr>
              <a:t>apportate</a:t>
            </a:r>
            <a:r>
              <a:rPr lang="en-US" sz="2400" dirty="0">
                <a:solidFill>
                  <a:schemeClr val="accent1">
                    <a:lumMod val="75000"/>
                  </a:schemeClr>
                </a:solidFill>
              </a:rPr>
              <a:t>;</a:t>
            </a:r>
          </a:p>
          <a:p>
            <a:pPr marL="457200" indent="-228600" defTabSz="914400">
              <a:lnSpc>
                <a:spcPct val="90000"/>
              </a:lnSpc>
              <a:buFont typeface="Arial" panose="020B0604020202020204" pitchFamily="34" charset="0"/>
              <a:buChar char="•"/>
            </a:pPr>
            <a:r>
              <a:rPr lang="en-US" sz="2400" dirty="0">
                <a:solidFill>
                  <a:schemeClr val="accent1">
                    <a:lumMod val="75000"/>
                  </a:schemeClr>
                </a:solidFill>
              </a:rPr>
              <a:t>21. </a:t>
            </a:r>
            <a:r>
              <a:rPr lang="en-US" sz="2400" dirty="0" err="1">
                <a:solidFill>
                  <a:schemeClr val="accent1">
                    <a:lumMod val="75000"/>
                  </a:schemeClr>
                </a:solidFill>
              </a:rPr>
              <a:t>predispone</a:t>
            </a:r>
            <a:r>
              <a:rPr lang="en-US" sz="2400" dirty="0">
                <a:solidFill>
                  <a:schemeClr val="accent1">
                    <a:lumMod val="75000"/>
                  </a:schemeClr>
                </a:solidFill>
              </a:rPr>
              <a:t> il piano </a:t>
            </a:r>
            <a:r>
              <a:rPr lang="en-US" sz="2400" dirty="0" err="1">
                <a:solidFill>
                  <a:schemeClr val="accent1">
                    <a:lumMod val="75000"/>
                  </a:schemeClr>
                </a:solidFill>
              </a:rPr>
              <a:t>evidenziando</a:t>
            </a:r>
            <a:r>
              <a:rPr lang="en-US" sz="2400" dirty="0">
                <a:solidFill>
                  <a:schemeClr val="accent1">
                    <a:lumMod val="75000"/>
                  </a:schemeClr>
                </a:solidFill>
              </a:rPr>
              <a:t>: </a:t>
            </a:r>
            <a:r>
              <a:rPr lang="en-US" sz="2400" dirty="0" err="1">
                <a:solidFill>
                  <a:schemeClr val="accent1">
                    <a:lumMod val="75000"/>
                  </a:schemeClr>
                </a:solidFill>
              </a:rPr>
              <a:t>somme</a:t>
            </a:r>
            <a:r>
              <a:rPr lang="en-US" sz="2400" dirty="0">
                <a:solidFill>
                  <a:schemeClr val="accent1">
                    <a:lumMod val="75000"/>
                  </a:schemeClr>
                </a:solidFill>
              </a:rPr>
              <a:t> a </a:t>
            </a:r>
            <a:r>
              <a:rPr lang="en-US" sz="2400" dirty="0" err="1">
                <a:solidFill>
                  <a:schemeClr val="accent1">
                    <a:lumMod val="75000"/>
                  </a:schemeClr>
                </a:solidFill>
              </a:rPr>
              <a:t>favore</a:t>
            </a:r>
            <a:r>
              <a:rPr lang="en-US" sz="2400" dirty="0">
                <a:solidFill>
                  <a:schemeClr val="accent1">
                    <a:lumMod val="75000"/>
                  </a:schemeClr>
                </a:solidFill>
              </a:rPr>
              <a:t> </a:t>
            </a:r>
            <a:r>
              <a:rPr lang="en-US" sz="2400" dirty="0" err="1">
                <a:solidFill>
                  <a:schemeClr val="accent1">
                    <a:lumMod val="75000"/>
                  </a:schemeClr>
                </a:solidFill>
              </a:rPr>
              <a:t>dei</a:t>
            </a:r>
            <a:r>
              <a:rPr lang="en-US" sz="2400" dirty="0">
                <a:solidFill>
                  <a:schemeClr val="accent1">
                    <a:lumMod val="75000"/>
                  </a:schemeClr>
                </a:solidFill>
              </a:rPr>
              <a:t> </a:t>
            </a:r>
            <a:r>
              <a:rPr lang="en-US" sz="2400" dirty="0" err="1">
                <a:solidFill>
                  <a:schemeClr val="accent1">
                    <a:lumMod val="75000"/>
                  </a:schemeClr>
                </a:solidFill>
              </a:rPr>
              <a:t>creditori</a:t>
            </a:r>
            <a:r>
              <a:rPr lang="en-US" sz="2400" dirty="0">
                <a:solidFill>
                  <a:schemeClr val="accent1">
                    <a:lumMod val="75000"/>
                  </a:schemeClr>
                </a:solidFill>
              </a:rPr>
              <a:t>, </a:t>
            </a:r>
            <a:r>
              <a:rPr lang="en-US" sz="2400" dirty="0" err="1">
                <a:solidFill>
                  <a:schemeClr val="accent1">
                    <a:lumMod val="75000"/>
                  </a:schemeClr>
                </a:solidFill>
              </a:rPr>
              <a:t>scadenze</a:t>
            </a:r>
            <a:r>
              <a:rPr lang="en-US" sz="2400" dirty="0">
                <a:solidFill>
                  <a:schemeClr val="accent1">
                    <a:lumMod val="75000"/>
                  </a:schemeClr>
                </a:solidFill>
              </a:rPr>
              <a:t> e </a:t>
            </a:r>
            <a:r>
              <a:rPr lang="en-US" sz="2400" dirty="0" err="1">
                <a:solidFill>
                  <a:schemeClr val="accent1">
                    <a:lumMod val="75000"/>
                  </a:schemeClr>
                </a:solidFill>
              </a:rPr>
              <a:t>modalita</a:t>
            </a:r>
            <a:r>
              <a:rPr lang="en-US" sz="2400" dirty="0">
                <a:solidFill>
                  <a:schemeClr val="accent1">
                    <a:lumMod val="75000"/>
                  </a:schemeClr>
                </a:solidFill>
              </a:rPr>
              <a:t>̀ di </a:t>
            </a:r>
            <a:r>
              <a:rPr lang="en-US" sz="2400" dirty="0" err="1">
                <a:solidFill>
                  <a:schemeClr val="accent1">
                    <a:lumMod val="75000"/>
                  </a:schemeClr>
                </a:solidFill>
              </a:rPr>
              <a:t>pagamento</a:t>
            </a:r>
            <a:r>
              <a:rPr lang="en-US" sz="2400" dirty="0">
                <a:solidFill>
                  <a:schemeClr val="accent1">
                    <a:lumMod val="75000"/>
                  </a:schemeClr>
                </a:solidFill>
              </a:rPr>
              <a:t>, </a:t>
            </a:r>
            <a:r>
              <a:rPr lang="en-US" sz="2400" dirty="0" err="1">
                <a:solidFill>
                  <a:schemeClr val="accent1">
                    <a:lumMod val="75000"/>
                  </a:schemeClr>
                </a:solidFill>
              </a:rPr>
              <a:t>ragioni</a:t>
            </a:r>
            <a:r>
              <a:rPr lang="en-US" sz="2400" dirty="0">
                <a:solidFill>
                  <a:schemeClr val="accent1">
                    <a:lumMod val="75000"/>
                  </a:schemeClr>
                </a:solidFill>
              </a:rPr>
              <a:t> a</a:t>
            </a:r>
          </a:p>
          <a:p>
            <a:pPr marL="457200" indent="-228600" defTabSz="914400">
              <a:lnSpc>
                <a:spcPct val="90000"/>
              </a:lnSpc>
              <a:buFont typeface="Arial" panose="020B0604020202020204" pitchFamily="34" charset="0"/>
              <a:buChar char="•"/>
            </a:pPr>
            <a:r>
              <a:rPr lang="en-US" sz="2400" dirty="0" err="1">
                <a:solidFill>
                  <a:schemeClr val="accent1">
                    <a:lumMod val="75000"/>
                  </a:schemeClr>
                </a:solidFill>
              </a:rPr>
              <a:t>supporto</a:t>
            </a:r>
            <a:r>
              <a:rPr lang="en-US" sz="2400" dirty="0">
                <a:solidFill>
                  <a:schemeClr val="accent1">
                    <a:lumMod val="75000"/>
                  </a:schemeClr>
                </a:solidFill>
              </a:rPr>
              <a:t>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fattibilita</a:t>
            </a:r>
            <a:r>
              <a:rPr lang="en-US" sz="2400" dirty="0">
                <a:solidFill>
                  <a:schemeClr val="accent1">
                    <a:lumMod val="75000"/>
                  </a:schemeClr>
                </a:solidFill>
              </a:rPr>
              <a:t>̀ e </a:t>
            </a:r>
            <a:r>
              <a:rPr lang="en-US" sz="2400" dirty="0" err="1">
                <a:solidFill>
                  <a:schemeClr val="accent1">
                    <a:lumMod val="75000"/>
                  </a:schemeClr>
                </a:solidFill>
              </a:rPr>
              <a:t>della</a:t>
            </a:r>
            <a:r>
              <a:rPr lang="en-US" sz="2400" dirty="0">
                <a:solidFill>
                  <a:schemeClr val="accent1">
                    <a:lumMod val="75000"/>
                  </a:schemeClr>
                </a:solidFill>
              </a:rPr>
              <a:t> </a:t>
            </a:r>
            <a:r>
              <a:rPr lang="en-US" sz="2400" dirty="0" err="1">
                <a:solidFill>
                  <a:schemeClr val="accent1">
                    <a:lumMod val="75000"/>
                  </a:schemeClr>
                </a:solidFill>
              </a:rPr>
              <a:t>ragionevole</a:t>
            </a:r>
            <a:r>
              <a:rPr lang="en-US" sz="2400" dirty="0">
                <a:solidFill>
                  <a:schemeClr val="accent1">
                    <a:lumMod val="75000"/>
                  </a:schemeClr>
                </a:solidFill>
              </a:rPr>
              <a:t> </a:t>
            </a:r>
            <a:r>
              <a:rPr lang="en-US" sz="2400" dirty="0" err="1">
                <a:solidFill>
                  <a:schemeClr val="accent1">
                    <a:lumMod val="75000"/>
                  </a:schemeClr>
                </a:solidFill>
              </a:rPr>
              <a:t>durata</a:t>
            </a:r>
            <a:r>
              <a:rPr lang="en-US" sz="2400" dirty="0">
                <a:solidFill>
                  <a:schemeClr val="accent1">
                    <a:lumMod val="75000"/>
                  </a:schemeClr>
                </a:solidFill>
              </a:rPr>
              <a:t>;</a:t>
            </a:r>
          </a:p>
        </p:txBody>
      </p:sp>
      <p:cxnSp>
        <p:nvCxnSpPr>
          <p:cNvPr id="22" name="Straight Connector 2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36</a:t>
            </a:fld>
            <a:endParaRPr lang="en-US">
              <a:solidFill>
                <a:prstClr val="black">
                  <a:tint val="75000"/>
                </a:prstClr>
              </a:solidFill>
              <a:latin typeface="Calibri" panose="020F0502020204030204"/>
            </a:endParaRPr>
          </a:p>
        </p:txBody>
      </p:sp>
      <p:sp>
        <p:nvSpPr>
          <p:cNvPr id="26" name="Freeform: Shape 25">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 name="Title 1">
            <a:extLst>
              <a:ext uri="{FF2B5EF4-FFF2-40B4-BE49-F238E27FC236}">
                <a16:creationId xmlns:a16="http://schemas.microsoft.com/office/drawing/2014/main" id="{2084D963-A858-C44D-BD24-001FD4036069}"/>
              </a:ext>
            </a:extLst>
          </p:cNvPr>
          <p:cNvSpPr txBox="1">
            <a:spLocks/>
          </p:cNvSpPr>
          <p:nvPr/>
        </p:nvSpPr>
        <p:spPr>
          <a:xfrm>
            <a:off x="445727" y="330305"/>
            <a:ext cx="9494763"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dirty="0">
                <a:solidFill>
                  <a:srgbClr val="C00000"/>
                </a:solidFill>
              </a:rPr>
              <a:t>LA CHECK LIST PER I CONSULENTI DEGLI SORTELLI CONTRO IL SOVRAINDEBITAMENTO  (4)</a:t>
            </a: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43913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0981B40-EC67-8E40-ABF5-133A9832FF97}"/>
              </a:ext>
            </a:extLst>
          </p:cNvPr>
          <p:cNvSpPr txBox="1">
            <a:spLocks/>
          </p:cNvSpPr>
          <p:nvPr/>
        </p:nvSpPr>
        <p:spPr>
          <a:xfrm>
            <a:off x="1024128" y="397986"/>
            <a:ext cx="9454896" cy="158645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sz="3700" b="1" kern="1200" dirty="0">
                <a:solidFill>
                  <a:srgbClr val="C00000"/>
                </a:solidFill>
                <a:latin typeface="+mj-lt"/>
                <a:ea typeface="+mj-ea"/>
                <a:cs typeface="+mj-cs"/>
              </a:rPr>
              <a:t>LA CHECK LIST PER I CONSULENTI DEGLI SORTELLI CONTRO IL SOVRAINDEBITAMENTO  (5)</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75B9D587-BDC3-8430-8EF1-79DD0499585D}"/>
              </a:ext>
            </a:extLst>
          </p:cNvPr>
          <p:cNvPicPr>
            <a:picLocks noChangeAspect="1"/>
          </p:cNvPicPr>
          <p:nvPr/>
        </p:nvPicPr>
        <p:blipFill>
          <a:blip r:embed="rId2"/>
          <a:srcRect r="3" b="3"/>
          <a:stretch>
            <a:fillRect/>
          </a:stretch>
        </p:blipFill>
        <p:spPr>
          <a:xfrm>
            <a:off x="144964" y="1701392"/>
            <a:ext cx="4444326" cy="444432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p:cNvSpPr>
            <a:spLocks noGrp="1"/>
          </p:cNvSpPr>
          <p:nvPr>
            <p:ph type="body" sz="quarter" idx="14"/>
          </p:nvPr>
        </p:nvSpPr>
        <p:spPr>
          <a:xfrm>
            <a:off x="4037549" y="2382429"/>
            <a:ext cx="7316251" cy="3794534"/>
          </a:xfrm>
        </p:spPr>
        <p:txBody>
          <a:bodyPr vert="horz" lIns="91440" tIns="45720" rIns="91440" bIns="45720" rtlCol="0">
            <a:normAutofit/>
          </a:bodyPr>
          <a:lstStyle/>
          <a:p>
            <a:pPr marL="457200" indent="-228600" defTabSz="914400">
              <a:lnSpc>
                <a:spcPct val="90000"/>
              </a:lnSpc>
              <a:buFont typeface="Arial" panose="020B0604020202020204" pitchFamily="34" charset="0"/>
              <a:buChar char="•"/>
            </a:pPr>
            <a:r>
              <a:rPr lang="en-US" sz="2600" dirty="0" err="1">
                <a:solidFill>
                  <a:schemeClr val="accent1">
                    <a:lumMod val="75000"/>
                  </a:schemeClr>
                </a:solidFill>
              </a:rPr>
              <a:t>predispone</a:t>
            </a:r>
            <a:r>
              <a:rPr lang="en-US" sz="2600" dirty="0">
                <a:solidFill>
                  <a:schemeClr val="accent1">
                    <a:lumMod val="75000"/>
                  </a:schemeClr>
                </a:solidFill>
              </a:rPr>
              <a:t> </a:t>
            </a:r>
            <a:r>
              <a:rPr lang="en-US" sz="2600" dirty="0" err="1">
                <a:solidFill>
                  <a:schemeClr val="accent1">
                    <a:lumMod val="75000"/>
                  </a:schemeClr>
                </a:solidFill>
              </a:rPr>
              <a:t>gli</a:t>
            </a:r>
            <a:r>
              <a:rPr lang="en-US" sz="2600" dirty="0">
                <a:solidFill>
                  <a:schemeClr val="accent1">
                    <a:lumMod val="75000"/>
                  </a:schemeClr>
                </a:solidFill>
              </a:rPr>
              <a:t> </a:t>
            </a:r>
            <a:r>
              <a:rPr lang="en-US" sz="2600" dirty="0" err="1">
                <a:solidFill>
                  <a:schemeClr val="accent1">
                    <a:lumMod val="75000"/>
                  </a:schemeClr>
                </a:solidFill>
              </a:rPr>
              <a:t>allegati</a:t>
            </a:r>
            <a:r>
              <a:rPr lang="en-US" sz="2600" dirty="0">
                <a:solidFill>
                  <a:schemeClr val="accent1">
                    <a:lumMod val="75000"/>
                  </a:schemeClr>
                </a:solidFill>
              </a:rPr>
              <a:t>: </a:t>
            </a:r>
            <a:r>
              <a:rPr lang="en-US" sz="2600" dirty="0" err="1">
                <a:solidFill>
                  <a:schemeClr val="accent1">
                    <a:lumMod val="75000"/>
                  </a:schemeClr>
                </a:solidFill>
              </a:rPr>
              <a:t>elenco</a:t>
            </a:r>
            <a:r>
              <a:rPr lang="en-US" sz="2600" dirty="0">
                <a:solidFill>
                  <a:schemeClr val="accent1">
                    <a:lumMod val="75000"/>
                  </a:schemeClr>
                </a:solidFill>
              </a:rPr>
              <a:t> </a:t>
            </a:r>
            <a:r>
              <a:rPr lang="en-US" sz="2600" dirty="0" err="1">
                <a:solidFill>
                  <a:schemeClr val="accent1">
                    <a:lumMod val="75000"/>
                  </a:schemeClr>
                </a:solidFill>
              </a:rPr>
              <a:t>creditori</a:t>
            </a:r>
            <a:r>
              <a:rPr lang="en-US" sz="2600" dirty="0">
                <a:solidFill>
                  <a:schemeClr val="accent1">
                    <a:lumMod val="75000"/>
                  </a:schemeClr>
                </a:solidFill>
              </a:rPr>
              <a:t>, </a:t>
            </a:r>
            <a:r>
              <a:rPr lang="en-US" sz="2600" dirty="0" err="1">
                <a:solidFill>
                  <a:schemeClr val="accent1">
                    <a:lumMod val="75000"/>
                  </a:schemeClr>
                </a:solidFill>
              </a:rPr>
              <a:t>contratti</a:t>
            </a:r>
            <a:r>
              <a:rPr lang="en-US" sz="2600" dirty="0">
                <a:solidFill>
                  <a:schemeClr val="accent1">
                    <a:lumMod val="75000"/>
                  </a:schemeClr>
                </a:solidFill>
              </a:rPr>
              <a:t> </a:t>
            </a:r>
            <a:r>
              <a:rPr lang="en-US" sz="2600" dirty="0" err="1">
                <a:solidFill>
                  <a:schemeClr val="accent1">
                    <a:lumMod val="75000"/>
                  </a:schemeClr>
                </a:solidFill>
              </a:rPr>
              <a:t>mutuo</a:t>
            </a:r>
            <a:r>
              <a:rPr lang="en-US" sz="2600" dirty="0">
                <a:solidFill>
                  <a:schemeClr val="accent1">
                    <a:lumMod val="75000"/>
                  </a:schemeClr>
                </a:solidFill>
              </a:rPr>
              <a:t> e </a:t>
            </a:r>
            <a:r>
              <a:rPr lang="en-US" sz="2600" dirty="0" err="1">
                <a:solidFill>
                  <a:schemeClr val="accent1">
                    <a:lumMod val="75000"/>
                  </a:schemeClr>
                </a:solidFill>
              </a:rPr>
              <a:t>finanziamenti</a:t>
            </a:r>
            <a:r>
              <a:rPr lang="en-US" sz="2600" dirty="0">
                <a:solidFill>
                  <a:schemeClr val="accent1">
                    <a:lumMod val="75000"/>
                  </a:schemeClr>
                </a:solidFill>
              </a:rPr>
              <a:t>, </a:t>
            </a:r>
            <a:r>
              <a:rPr lang="en-US" sz="2600" dirty="0" err="1">
                <a:solidFill>
                  <a:schemeClr val="accent1">
                    <a:lumMod val="75000"/>
                  </a:schemeClr>
                </a:solidFill>
              </a:rPr>
              <a:t>buste</a:t>
            </a:r>
            <a:r>
              <a:rPr lang="en-US" sz="2600" dirty="0">
                <a:solidFill>
                  <a:schemeClr val="accent1">
                    <a:lumMod val="75000"/>
                  </a:schemeClr>
                </a:solidFill>
              </a:rPr>
              <a:t> </a:t>
            </a:r>
            <a:r>
              <a:rPr lang="en-US" sz="2600" dirty="0" err="1">
                <a:solidFill>
                  <a:schemeClr val="accent1">
                    <a:lumMod val="75000"/>
                  </a:schemeClr>
                </a:solidFill>
              </a:rPr>
              <a:t>paga</a:t>
            </a:r>
            <a:r>
              <a:rPr lang="en-US" sz="2600" dirty="0">
                <a:solidFill>
                  <a:schemeClr val="accent1">
                    <a:lumMod val="75000"/>
                  </a:schemeClr>
                </a:solidFill>
              </a:rPr>
              <a:t> </a:t>
            </a:r>
            <a:r>
              <a:rPr lang="en-US" sz="2600" dirty="0" err="1">
                <a:solidFill>
                  <a:schemeClr val="accent1">
                    <a:lumMod val="75000"/>
                  </a:schemeClr>
                </a:solidFill>
              </a:rPr>
              <a:t>ultimi</a:t>
            </a:r>
            <a:r>
              <a:rPr lang="en-US" sz="2600" dirty="0">
                <a:solidFill>
                  <a:schemeClr val="accent1">
                    <a:lumMod val="75000"/>
                  </a:schemeClr>
                </a:solidFill>
              </a:rPr>
              <a:t> 2 anni,</a:t>
            </a:r>
          </a:p>
          <a:p>
            <a:pPr marL="457200" indent="-228600" defTabSz="914400">
              <a:lnSpc>
                <a:spcPct val="90000"/>
              </a:lnSpc>
              <a:buFont typeface="Arial" panose="020B0604020202020204" pitchFamily="34" charset="0"/>
              <a:buChar char="•"/>
            </a:pPr>
            <a:r>
              <a:rPr lang="en-US" sz="2600" dirty="0" err="1">
                <a:solidFill>
                  <a:schemeClr val="accent1">
                    <a:lumMod val="75000"/>
                  </a:schemeClr>
                </a:solidFill>
              </a:rPr>
              <a:t>dichiarazioni</a:t>
            </a:r>
            <a:r>
              <a:rPr lang="en-US" sz="2600" dirty="0">
                <a:solidFill>
                  <a:schemeClr val="accent1">
                    <a:lumMod val="75000"/>
                  </a:schemeClr>
                </a:solidFill>
              </a:rPr>
              <a:t> </a:t>
            </a:r>
            <a:r>
              <a:rPr lang="en-US" sz="2600" dirty="0" err="1">
                <a:solidFill>
                  <a:schemeClr val="accent1">
                    <a:lumMod val="75000"/>
                  </a:schemeClr>
                </a:solidFill>
              </a:rPr>
              <a:t>fiscali</a:t>
            </a:r>
            <a:r>
              <a:rPr lang="en-US" sz="2600" dirty="0">
                <a:solidFill>
                  <a:schemeClr val="accent1">
                    <a:lumMod val="75000"/>
                  </a:schemeClr>
                </a:solidFill>
              </a:rPr>
              <a:t>/CU </a:t>
            </a:r>
            <a:r>
              <a:rPr lang="en-US" sz="2600" dirty="0" err="1">
                <a:solidFill>
                  <a:schemeClr val="accent1">
                    <a:lumMod val="75000"/>
                  </a:schemeClr>
                </a:solidFill>
              </a:rPr>
              <a:t>ultimi</a:t>
            </a:r>
            <a:r>
              <a:rPr lang="en-US" sz="2600" dirty="0">
                <a:solidFill>
                  <a:schemeClr val="accent1">
                    <a:lumMod val="75000"/>
                  </a:schemeClr>
                </a:solidFill>
              </a:rPr>
              <a:t> 3 anni, </a:t>
            </a:r>
            <a:r>
              <a:rPr lang="en-US" sz="2600" dirty="0" err="1">
                <a:solidFill>
                  <a:schemeClr val="accent1">
                    <a:lumMod val="75000"/>
                  </a:schemeClr>
                </a:solidFill>
              </a:rPr>
              <a:t>contratti</a:t>
            </a:r>
            <a:r>
              <a:rPr lang="en-US" sz="2600" dirty="0">
                <a:solidFill>
                  <a:schemeClr val="accent1">
                    <a:lumMod val="75000"/>
                  </a:schemeClr>
                </a:solidFill>
              </a:rPr>
              <a:t> di </a:t>
            </a:r>
            <a:r>
              <a:rPr lang="en-US" sz="2600" dirty="0" err="1">
                <a:solidFill>
                  <a:schemeClr val="accent1">
                    <a:lumMod val="75000"/>
                  </a:schemeClr>
                </a:solidFill>
              </a:rPr>
              <a:t>affitto</a:t>
            </a:r>
            <a:r>
              <a:rPr lang="en-US" sz="2600" dirty="0">
                <a:solidFill>
                  <a:schemeClr val="accent1">
                    <a:lumMod val="75000"/>
                  </a:schemeClr>
                </a:solidFill>
              </a:rPr>
              <a:t>, </a:t>
            </a:r>
            <a:r>
              <a:rPr lang="en-US" sz="2600" dirty="0" err="1">
                <a:solidFill>
                  <a:schemeClr val="accent1">
                    <a:lumMod val="75000"/>
                  </a:schemeClr>
                </a:solidFill>
              </a:rPr>
              <a:t>spese</a:t>
            </a:r>
            <a:r>
              <a:rPr lang="en-US" sz="2600" dirty="0">
                <a:solidFill>
                  <a:schemeClr val="accent1">
                    <a:lumMod val="75000"/>
                  </a:schemeClr>
                </a:solidFill>
              </a:rPr>
              <a:t> </a:t>
            </a:r>
            <a:r>
              <a:rPr lang="en-US" sz="2600" dirty="0" err="1">
                <a:solidFill>
                  <a:schemeClr val="accent1">
                    <a:lumMod val="75000"/>
                  </a:schemeClr>
                </a:solidFill>
              </a:rPr>
              <a:t>sostentamento</a:t>
            </a:r>
            <a:r>
              <a:rPr lang="en-US" sz="2600" dirty="0">
                <a:solidFill>
                  <a:schemeClr val="accent1">
                    <a:lumMod val="75000"/>
                  </a:schemeClr>
                </a:solidFill>
              </a:rPr>
              <a:t> </a:t>
            </a:r>
            <a:r>
              <a:rPr lang="en-US" sz="2600" dirty="0" err="1">
                <a:solidFill>
                  <a:schemeClr val="accent1">
                    <a:lumMod val="75000"/>
                  </a:schemeClr>
                </a:solidFill>
              </a:rPr>
              <a:t>famiglia</a:t>
            </a:r>
            <a:r>
              <a:rPr lang="en-US" sz="2600" dirty="0">
                <a:solidFill>
                  <a:schemeClr val="accent1">
                    <a:lumMod val="75000"/>
                  </a:schemeClr>
                </a:solidFill>
              </a:rPr>
              <a:t>, </a:t>
            </a:r>
            <a:r>
              <a:rPr lang="en-US" sz="2600" dirty="0" err="1">
                <a:solidFill>
                  <a:schemeClr val="accent1">
                    <a:lumMod val="75000"/>
                  </a:schemeClr>
                </a:solidFill>
              </a:rPr>
              <a:t>certificati</a:t>
            </a:r>
            <a:r>
              <a:rPr lang="en-US" sz="2600" dirty="0">
                <a:solidFill>
                  <a:schemeClr val="accent1">
                    <a:lumMod val="75000"/>
                  </a:schemeClr>
                </a:solidFill>
              </a:rPr>
              <a:t> (</a:t>
            </a:r>
            <a:r>
              <a:rPr lang="en-US" sz="2600" dirty="0" err="1">
                <a:solidFill>
                  <a:schemeClr val="accent1">
                    <a:lumMod val="75000"/>
                  </a:schemeClr>
                </a:solidFill>
              </a:rPr>
              <a:t>stato</a:t>
            </a:r>
            <a:r>
              <a:rPr lang="en-US" sz="2600" dirty="0">
                <a:solidFill>
                  <a:schemeClr val="accent1">
                    <a:lumMod val="75000"/>
                  </a:schemeClr>
                </a:solidFill>
              </a:rPr>
              <a:t> </a:t>
            </a:r>
            <a:r>
              <a:rPr lang="en-US" sz="2600" dirty="0" err="1">
                <a:solidFill>
                  <a:schemeClr val="accent1">
                    <a:lumMod val="75000"/>
                  </a:schemeClr>
                </a:solidFill>
              </a:rPr>
              <a:t>famiglia</a:t>
            </a:r>
            <a:r>
              <a:rPr lang="en-US" sz="2600" dirty="0">
                <a:solidFill>
                  <a:schemeClr val="accent1">
                    <a:lumMod val="75000"/>
                  </a:schemeClr>
                </a:solidFill>
              </a:rPr>
              <a:t>, </a:t>
            </a:r>
            <a:r>
              <a:rPr lang="en-US" sz="2600" dirty="0" err="1">
                <a:solidFill>
                  <a:schemeClr val="accent1">
                    <a:lumMod val="75000"/>
                  </a:schemeClr>
                </a:solidFill>
              </a:rPr>
              <a:t>matrimonio</a:t>
            </a:r>
            <a:r>
              <a:rPr lang="en-US" sz="2600" dirty="0">
                <a:solidFill>
                  <a:schemeClr val="accent1">
                    <a:lumMod val="75000"/>
                  </a:schemeClr>
                </a:solidFill>
              </a:rPr>
              <a:t>, </a:t>
            </a:r>
            <a:r>
              <a:rPr lang="en-US" sz="2600" dirty="0" err="1">
                <a:solidFill>
                  <a:schemeClr val="accent1">
                    <a:lumMod val="75000"/>
                  </a:schemeClr>
                </a:solidFill>
              </a:rPr>
              <a:t>residenza</a:t>
            </a:r>
            <a:r>
              <a:rPr lang="en-US" sz="2600" dirty="0">
                <a:solidFill>
                  <a:schemeClr val="accent1">
                    <a:lumMod val="75000"/>
                  </a:schemeClr>
                </a:solidFill>
              </a:rPr>
              <a:t>, </a:t>
            </a:r>
            <a:r>
              <a:rPr lang="en-US" sz="2600" dirty="0" err="1">
                <a:solidFill>
                  <a:schemeClr val="accent1">
                    <a:lumMod val="75000"/>
                  </a:schemeClr>
                </a:solidFill>
              </a:rPr>
              <a:t>protesti</a:t>
            </a:r>
            <a:r>
              <a:rPr lang="en-US" sz="2600" dirty="0">
                <a:solidFill>
                  <a:schemeClr val="accent1">
                    <a:lumMod val="75000"/>
                  </a:schemeClr>
                </a:solidFill>
              </a:rPr>
              <a:t>, </a:t>
            </a:r>
            <a:r>
              <a:rPr lang="en-US" sz="2600" dirty="0" err="1">
                <a:solidFill>
                  <a:schemeClr val="accent1">
                    <a:lumMod val="75000"/>
                  </a:schemeClr>
                </a:solidFill>
              </a:rPr>
              <a:t>carichi</a:t>
            </a:r>
            <a:r>
              <a:rPr lang="en-US" sz="2600" dirty="0">
                <a:solidFill>
                  <a:schemeClr val="accent1">
                    <a:lumMod val="75000"/>
                  </a:schemeClr>
                </a:solidFill>
              </a:rPr>
              <a:t> </a:t>
            </a:r>
            <a:r>
              <a:rPr lang="en-US" sz="2600" dirty="0" err="1">
                <a:solidFill>
                  <a:schemeClr val="accent1">
                    <a:lumMod val="75000"/>
                  </a:schemeClr>
                </a:solidFill>
              </a:rPr>
              <a:t>pendenti</a:t>
            </a:r>
            <a:r>
              <a:rPr lang="en-US" sz="2600" dirty="0">
                <a:solidFill>
                  <a:schemeClr val="accent1">
                    <a:lumMod val="75000"/>
                  </a:schemeClr>
                </a:solidFill>
              </a:rPr>
              <a:t>, </a:t>
            </a:r>
            <a:r>
              <a:rPr lang="en-US" sz="2600" dirty="0" err="1">
                <a:solidFill>
                  <a:schemeClr val="accent1">
                    <a:lumMod val="75000"/>
                  </a:schemeClr>
                </a:solidFill>
              </a:rPr>
              <a:t>pra</a:t>
            </a:r>
            <a:r>
              <a:rPr lang="en-US" sz="2600" dirty="0">
                <a:solidFill>
                  <a:schemeClr val="accent1">
                    <a:lumMod val="75000"/>
                  </a:schemeClr>
                </a:solidFill>
              </a:rPr>
              <a:t>, </a:t>
            </a:r>
            <a:r>
              <a:rPr lang="en-US" sz="2600" dirty="0" err="1">
                <a:solidFill>
                  <a:schemeClr val="accent1">
                    <a:lumMod val="75000"/>
                  </a:schemeClr>
                </a:solidFill>
              </a:rPr>
              <a:t>cciaa</a:t>
            </a:r>
            <a:r>
              <a:rPr lang="en-US" sz="2600" dirty="0">
                <a:solidFill>
                  <a:schemeClr val="accent1">
                    <a:lumMod val="75000"/>
                  </a:schemeClr>
                </a:solidFill>
              </a:rPr>
              <a:t>, etc..), </a:t>
            </a:r>
            <a:r>
              <a:rPr lang="en-US" sz="2600" dirty="0" err="1">
                <a:solidFill>
                  <a:schemeClr val="accent1">
                    <a:lumMod val="75000"/>
                  </a:schemeClr>
                </a:solidFill>
              </a:rPr>
              <a:t>scritture</a:t>
            </a:r>
            <a:r>
              <a:rPr lang="en-US" sz="2600" dirty="0">
                <a:solidFill>
                  <a:schemeClr val="accent1">
                    <a:lumMod val="75000"/>
                  </a:schemeClr>
                </a:solidFill>
              </a:rPr>
              <a:t> </a:t>
            </a:r>
            <a:r>
              <a:rPr lang="en-US" sz="2600" dirty="0" err="1">
                <a:solidFill>
                  <a:schemeClr val="accent1">
                    <a:lumMod val="75000"/>
                  </a:schemeClr>
                </a:solidFill>
              </a:rPr>
              <a:t>contabili</a:t>
            </a:r>
            <a:r>
              <a:rPr lang="en-US" sz="2600" dirty="0">
                <a:solidFill>
                  <a:schemeClr val="accent1">
                    <a:lumMod val="75000"/>
                  </a:schemeClr>
                </a:solidFill>
              </a:rPr>
              <a:t> </a:t>
            </a:r>
            <a:r>
              <a:rPr lang="en-US" sz="2600" dirty="0" err="1">
                <a:solidFill>
                  <a:schemeClr val="accent1">
                    <a:lumMod val="75000"/>
                  </a:schemeClr>
                </a:solidFill>
              </a:rPr>
              <a:t>ultimi</a:t>
            </a:r>
            <a:r>
              <a:rPr lang="en-US" sz="2600" dirty="0">
                <a:solidFill>
                  <a:schemeClr val="accent1">
                    <a:lumMod val="75000"/>
                  </a:schemeClr>
                </a:solidFill>
              </a:rPr>
              <a:t> 3 </a:t>
            </a:r>
            <a:r>
              <a:rPr lang="en-US" sz="2600" dirty="0" err="1">
                <a:solidFill>
                  <a:schemeClr val="accent1">
                    <a:lumMod val="75000"/>
                  </a:schemeClr>
                </a:solidFill>
              </a:rPr>
              <a:t>esercizi</a:t>
            </a:r>
            <a:r>
              <a:rPr lang="en-US" sz="2600" dirty="0">
                <a:solidFill>
                  <a:schemeClr val="accent1">
                    <a:lumMod val="75000"/>
                  </a:schemeClr>
                </a:solidFill>
              </a:rPr>
              <a:t>.</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37</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263220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838200" y="365125"/>
            <a:ext cx="5393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spcAft>
                <a:spcPts val="600"/>
              </a:spcAft>
            </a:pPr>
            <a:r>
              <a:rPr lang="en-US" b="1" dirty="0">
                <a:solidFill>
                  <a:srgbClr val="C00000"/>
                </a:solidFill>
              </a:rPr>
              <a:t>CONCLUSIONI</a:t>
            </a:r>
          </a:p>
        </p:txBody>
      </p:sp>
      <p:sp>
        <p:nvSpPr>
          <p:cNvPr id="4" name="Text Placeholder 3"/>
          <p:cNvSpPr>
            <a:spLocks noGrp="1"/>
          </p:cNvSpPr>
          <p:nvPr>
            <p:ph type="body" sz="quarter" idx="14"/>
          </p:nvPr>
        </p:nvSpPr>
        <p:spPr>
          <a:xfrm>
            <a:off x="619014" y="1641201"/>
            <a:ext cx="7620039" cy="4663043"/>
          </a:xfrm>
        </p:spPr>
        <p:txBody>
          <a:bodyPr vert="horz" lIns="91440" tIns="45720" rIns="91440" bIns="45720" rtlCol="0">
            <a:normAutofit fontScale="85000" lnSpcReduction="20000"/>
          </a:bodyPr>
          <a:lstStyle/>
          <a:p>
            <a:pPr marL="0" indent="-228600" defTabSz="914400">
              <a:lnSpc>
                <a:spcPct val="90000"/>
              </a:lnSpc>
              <a:buFont typeface="Arial" panose="020B0604020202020204" pitchFamily="34" charset="0"/>
              <a:buChar char="•"/>
            </a:pPr>
            <a:r>
              <a:rPr lang="en-US" dirty="0">
                <a:solidFill>
                  <a:schemeClr val="accent1">
                    <a:lumMod val="75000"/>
                  </a:schemeClr>
                </a:solidFill>
              </a:rPr>
              <a:t>Una </a:t>
            </a:r>
            <a:r>
              <a:rPr lang="en-US" dirty="0" err="1">
                <a:solidFill>
                  <a:schemeClr val="accent1">
                    <a:lumMod val="75000"/>
                  </a:schemeClr>
                </a:solidFill>
              </a:rPr>
              <a:t>corretta</a:t>
            </a:r>
            <a:r>
              <a:rPr lang="en-US" dirty="0">
                <a:solidFill>
                  <a:schemeClr val="accent1">
                    <a:lumMod val="75000"/>
                  </a:schemeClr>
                </a:solidFill>
              </a:rPr>
              <a:t> </a:t>
            </a:r>
            <a:r>
              <a:rPr lang="en-US" dirty="0" err="1">
                <a:solidFill>
                  <a:schemeClr val="accent1">
                    <a:lumMod val="75000"/>
                  </a:schemeClr>
                </a:solidFill>
              </a:rPr>
              <a:t>informazione</a:t>
            </a:r>
            <a:r>
              <a:rPr lang="en-US" dirty="0">
                <a:solidFill>
                  <a:schemeClr val="accent1">
                    <a:lumMod val="75000"/>
                  </a:schemeClr>
                </a:solidFill>
              </a:rPr>
              <a:t> e </a:t>
            </a:r>
            <a:r>
              <a:rPr lang="en-US" dirty="0" err="1">
                <a:solidFill>
                  <a:schemeClr val="accent1">
                    <a:lumMod val="75000"/>
                  </a:schemeClr>
                </a:solidFill>
              </a:rPr>
              <a:t>un’adeguata</a:t>
            </a:r>
            <a:r>
              <a:rPr lang="en-US" dirty="0">
                <a:solidFill>
                  <a:schemeClr val="accent1">
                    <a:lumMod val="75000"/>
                  </a:schemeClr>
                </a:solidFill>
              </a:rPr>
              <a:t> </a:t>
            </a:r>
            <a:r>
              <a:rPr lang="en-US" dirty="0" err="1">
                <a:solidFill>
                  <a:schemeClr val="accent1">
                    <a:lumMod val="75000"/>
                  </a:schemeClr>
                </a:solidFill>
              </a:rPr>
              <a:t>formazione</a:t>
            </a:r>
            <a:r>
              <a:rPr lang="en-US" dirty="0">
                <a:solidFill>
                  <a:schemeClr val="accent1">
                    <a:lumMod val="75000"/>
                  </a:schemeClr>
                </a:solidFill>
              </a:rPr>
              <a:t> </a:t>
            </a:r>
            <a:r>
              <a:rPr lang="en-US" dirty="0" err="1">
                <a:solidFill>
                  <a:schemeClr val="accent1">
                    <a:lumMod val="75000"/>
                  </a:schemeClr>
                </a:solidFill>
              </a:rPr>
              <a:t>sulle</a:t>
            </a:r>
            <a:r>
              <a:rPr lang="en-US" dirty="0">
                <a:solidFill>
                  <a:schemeClr val="accent1">
                    <a:lumMod val="75000"/>
                  </a:schemeClr>
                </a:solidFill>
              </a:rPr>
              <a:t> procedure di </a:t>
            </a:r>
            <a:r>
              <a:rPr lang="en-US" dirty="0" err="1">
                <a:solidFill>
                  <a:schemeClr val="accent1">
                    <a:lumMod val="75000"/>
                  </a:schemeClr>
                </a:solidFill>
              </a:rPr>
              <a:t>gestione</a:t>
            </a:r>
            <a:r>
              <a:rPr lang="en-US" dirty="0">
                <a:solidFill>
                  <a:schemeClr val="accent1">
                    <a:lumMod val="75000"/>
                  </a:schemeClr>
                </a:solidFill>
              </a:rPr>
              <a:t> del sovraindebitamento </a:t>
            </a:r>
            <a:r>
              <a:rPr lang="en-US" dirty="0" err="1">
                <a:solidFill>
                  <a:schemeClr val="accent1">
                    <a:lumMod val="75000"/>
                  </a:schemeClr>
                </a:solidFill>
              </a:rPr>
              <a:t>sono</a:t>
            </a:r>
            <a:r>
              <a:rPr lang="en-US" dirty="0">
                <a:solidFill>
                  <a:schemeClr val="accent1">
                    <a:lumMod val="75000"/>
                  </a:schemeClr>
                </a:solidFill>
              </a:rPr>
              <a:t> </a:t>
            </a:r>
            <a:r>
              <a:rPr lang="en-US" dirty="0" err="1">
                <a:solidFill>
                  <a:schemeClr val="accent1">
                    <a:lumMod val="75000"/>
                  </a:schemeClr>
                </a:solidFill>
              </a:rPr>
              <a:t>strumenti</a:t>
            </a:r>
            <a:r>
              <a:rPr lang="en-US" dirty="0">
                <a:solidFill>
                  <a:schemeClr val="accent1">
                    <a:lumMod val="75000"/>
                  </a:schemeClr>
                </a:solidFill>
              </a:rPr>
              <a:t> </a:t>
            </a:r>
            <a:r>
              <a:rPr lang="en-US" dirty="0" err="1">
                <a:solidFill>
                  <a:schemeClr val="accent1">
                    <a:lumMod val="75000"/>
                  </a:schemeClr>
                </a:solidFill>
              </a:rPr>
              <a:t>fondamentali</a:t>
            </a:r>
            <a:r>
              <a:rPr lang="en-US" dirty="0">
                <a:solidFill>
                  <a:schemeClr val="accent1">
                    <a:lumMod val="75000"/>
                  </a:schemeClr>
                </a:solidFill>
              </a:rPr>
              <a:t> per </a:t>
            </a:r>
            <a:r>
              <a:rPr lang="en-US" dirty="0" err="1">
                <a:solidFill>
                  <a:schemeClr val="accent1">
                    <a:lumMod val="75000"/>
                  </a:schemeClr>
                </a:solidFill>
              </a:rPr>
              <a:t>prevenire</a:t>
            </a:r>
            <a:r>
              <a:rPr lang="en-US" dirty="0">
                <a:solidFill>
                  <a:schemeClr val="accent1">
                    <a:lumMod val="75000"/>
                  </a:schemeClr>
                </a:solidFill>
              </a:rPr>
              <a:t> </a:t>
            </a:r>
            <a:r>
              <a:rPr lang="en-US" dirty="0" err="1">
                <a:solidFill>
                  <a:schemeClr val="accent1">
                    <a:lumMod val="75000"/>
                  </a:schemeClr>
                </a:solidFill>
              </a:rPr>
              <a:t>situazioni</a:t>
            </a:r>
            <a:r>
              <a:rPr lang="en-US" dirty="0">
                <a:solidFill>
                  <a:schemeClr val="accent1">
                    <a:lumMod val="75000"/>
                  </a:schemeClr>
                </a:solidFill>
              </a:rPr>
              <a:t> di </a:t>
            </a:r>
            <a:r>
              <a:rPr lang="en-US" dirty="0" err="1">
                <a:solidFill>
                  <a:schemeClr val="accent1">
                    <a:lumMod val="75000"/>
                  </a:schemeClr>
                </a:solidFill>
              </a:rPr>
              <a:t>crisi</a:t>
            </a:r>
            <a:r>
              <a:rPr lang="en-US" dirty="0">
                <a:solidFill>
                  <a:schemeClr val="accent1">
                    <a:lumMod val="75000"/>
                  </a:schemeClr>
                </a:solidFill>
              </a:rPr>
              <a:t> </a:t>
            </a:r>
            <a:r>
              <a:rPr lang="en-US" dirty="0" err="1">
                <a:solidFill>
                  <a:schemeClr val="accent1">
                    <a:lumMod val="75000"/>
                  </a:schemeClr>
                </a:solidFill>
              </a:rPr>
              <a:t>finanziaria</a:t>
            </a:r>
            <a:r>
              <a:rPr lang="en-US" dirty="0">
                <a:solidFill>
                  <a:schemeClr val="accent1">
                    <a:lumMod val="75000"/>
                  </a:schemeClr>
                </a:solidFill>
              </a:rPr>
              <a:t> e </a:t>
            </a:r>
            <a:r>
              <a:rPr lang="en-US" dirty="0" err="1">
                <a:solidFill>
                  <a:schemeClr val="accent1">
                    <a:lumMod val="75000"/>
                  </a:schemeClr>
                </a:solidFill>
              </a:rPr>
              <a:t>tutelare</a:t>
            </a:r>
            <a:r>
              <a:rPr lang="en-US" dirty="0">
                <a:solidFill>
                  <a:schemeClr val="accent1">
                    <a:lumMod val="75000"/>
                  </a:schemeClr>
                </a:solidFill>
              </a:rPr>
              <a:t> </a:t>
            </a:r>
            <a:r>
              <a:rPr lang="en-US" dirty="0" err="1">
                <a:solidFill>
                  <a:schemeClr val="accent1">
                    <a:lumMod val="75000"/>
                  </a:schemeClr>
                </a:solidFill>
              </a:rPr>
              <a:t>i</a:t>
            </a:r>
            <a:r>
              <a:rPr lang="en-US" dirty="0">
                <a:solidFill>
                  <a:schemeClr val="accent1">
                    <a:lumMod val="75000"/>
                  </a:schemeClr>
                </a:solidFill>
              </a:rPr>
              <a:t> </a:t>
            </a:r>
            <a:r>
              <a:rPr lang="en-US" dirty="0" err="1">
                <a:solidFill>
                  <a:schemeClr val="accent1">
                    <a:lumMod val="75000"/>
                  </a:schemeClr>
                </a:solidFill>
              </a:rPr>
              <a:t>consumatori</a:t>
            </a:r>
            <a:r>
              <a:rPr lang="en-US" dirty="0">
                <a:solidFill>
                  <a:schemeClr val="accent1">
                    <a:lumMod val="75000"/>
                  </a:schemeClr>
                </a:solidFill>
              </a:rPr>
              <a:t>.</a:t>
            </a:r>
          </a:p>
          <a:p>
            <a:pPr marL="0" indent="-228600" defTabSz="914400">
              <a:lnSpc>
                <a:spcPct val="90000"/>
              </a:lnSpc>
              <a:buFont typeface="Arial" panose="020B0604020202020204" pitchFamily="34" charset="0"/>
              <a:buChar char="•"/>
            </a:pPr>
            <a:r>
              <a:rPr lang="en-US" dirty="0">
                <a:solidFill>
                  <a:schemeClr val="accent1">
                    <a:lumMod val="75000"/>
                  </a:schemeClr>
                </a:solidFill>
              </a:rPr>
              <a:t>Le </a:t>
            </a:r>
            <a:r>
              <a:rPr lang="en-US" dirty="0" err="1">
                <a:solidFill>
                  <a:schemeClr val="accent1">
                    <a:lumMod val="75000"/>
                  </a:schemeClr>
                </a:solidFill>
              </a:rPr>
              <a:t>associazioni</a:t>
            </a:r>
            <a:r>
              <a:rPr lang="en-US" dirty="0">
                <a:solidFill>
                  <a:schemeClr val="accent1">
                    <a:lumMod val="75000"/>
                  </a:schemeClr>
                </a:solidFill>
              </a:rPr>
              <a:t> di </a:t>
            </a:r>
            <a:r>
              <a:rPr lang="en-US" dirty="0" err="1">
                <a:solidFill>
                  <a:schemeClr val="accent1">
                    <a:lumMod val="75000"/>
                  </a:schemeClr>
                </a:solidFill>
              </a:rPr>
              <a:t>consumatori</a:t>
            </a:r>
            <a:r>
              <a:rPr lang="en-US" dirty="0">
                <a:solidFill>
                  <a:schemeClr val="accent1">
                    <a:lumMod val="75000"/>
                  </a:schemeClr>
                </a:solidFill>
              </a:rPr>
              <a:t> </a:t>
            </a:r>
            <a:r>
              <a:rPr lang="en-US" dirty="0" err="1">
                <a:solidFill>
                  <a:schemeClr val="accent1">
                    <a:lumMod val="75000"/>
                  </a:schemeClr>
                </a:solidFill>
              </a:rPr>
              <a:t>svolgono</a:t>
            </a:r>
            <a:r>
              <a:rPr lang="en-US" dirty="0">
                <a:solidFill>
                  <a:schemeClr val="accent1">
                    <a:lumMod val="75000"/>
                  </a:schemeClr>
                </a:solidFill>
              </a:rPr>
              <a:t> un </a:t>
            </a:r>
            <a:r>
              <a:rPr lang="en-US" dirty="0" err="1">
                <a:solidFill>
                  <a:schemeClr val="accent1">
                    <a:lumMod val="75000"/>
                  </a:schemeClr>
                </a:solidFill>
              </a:rPr>
              <a:t>ruolo</a:t>
            </a:r>
            <a:r>
              <a:rPr lang="en-US" dirty="0">
                <a:solidFill>
                  <a:schemeClr val="accent1">
                    <a:lumMod val="75000"/>
                  </a:schemeClr>
                </a:solidFill>
              </a:rPr>
              <a:t> centrale </a:t>
            </a:r>
            <a:r>
              <a:rPr lang="en-US" dirty="0" err="1">
                <a:solidFill>
                  <a:schemeClr val="accent1">
                    <a:lumMod val="75000"/>
                  </a:schemeClr>
                </a:solidFill>
              </a:rPr>
              <a:t>nel</a:t>
            </a:r>
            <a:r>
              <a:rPr lang="en-US" dirty="0">
                <a:solidFill>
                  <a:schemeClr val="accent1">
                    <a:lumMod val="75000"/>
                  </a:schemeClr>
                </a:solidFill>
              </a:rPr>
              <a:t> </a:t>
            </a:r>
            <a:r>
              <a:rPr lang="en-US" dirty="0" err="1">
                <a:solidFill>
                  <a:schemeClr val="accent1">
                    <a:lumMod val="75000"/>
                  </a:schemeClr>
                </a:solidFill>
              </a:rPr>
              <a:t>fornire</a:t>
            </a:r>
            <a:r>
              <a:rPr lang="en-US" dirty="0">
                <a:solidFill>
                  <a:schemeClr val="accent1">
                    <a:lumMod val="75000"/>
                  </a:schemeClr>
                </a:solidFill>
              </a:rPr>
              <a:t> </a:t>
            </a:r>
            <a:r>
              <a:rPr lang="en-US" dirty="0" err="1">
                <a:solidFill>
                  <a:schemeClr val="accent1">
                    <a:lumMod val="75000"/>
                  </a:schemeClr>
                </a:solidFill>
              </a:rPr>
              <a:t>assistenza</a:t>
            </a:r>
            <a:r>
              <a:rPr lang="en-US" dirty="0">
                <a:solidFill>
                  <a:schemeClr val="accent1">
                    <a:lumMod val="75000"/>
                  </a:schemeClr>
                </a:solidFill>
              </a:rPr>
              <a:t>, </a:t>
            </a:r>
            <a:r>
              <a:rPr lang="en-US" dirty="0" err="1">
                <a:solidFill>
                  <a:schemeClr val="accent1">
                    <a:lumMod val="75000"/>
                  </a:schemeClr>
                </a:solidFill>
              </a:rPr>
              <a:t>orientamento</a:t>
            </a:r>
            <a:r>
              <a:rPr lang="en-US" dirty="0">
                <a:solidFill>
                  <a:schemeClr val="accent1">
                    <a:lumMod val="75000"/>
                  </a:schemeClr>
                </a:solidFill>
              </a:rPr>
              <a:t> e </a:t>
            </a:r>
            <a:r>
              <a:rPr lang="en-US" dirty="0" err="1">
                <a:solidFill>
                  <a:schemeClr val="accent1">
                    <a:lumMod val="75000"/>
                  </a:schemeClr>
                </a:solidFill>
              </a:rPr>
              <a:t>supporto</a:t>
            </a:r>
            <a:r>
              <a:rPr lang="en-US" dirty="0">
                <a:solidFill>
                  <a:schemeClr val="accent1">
                    <a:lumMod val="75000"/>
                  </a:schemeClr>
                </a:solidFill>
              </a:rPr>
              <a:t> </a:t>
            </a:r>
            <a:r>
              <a:rPr lang="en-US" dirty="0" err="1">
                <a:solidFill>
                  <a:schemeClr val="accent1">
                    <a:lumMod val="75000"/>
                  </a:schemeClr>
                </a:solidFill>
              </a:rPr>
              <a:t>pratico</a:t>
            </a:r>
            <a:r>
              <a:rPr lang="en-US" dirty="0">
                <a:solidFill>
                  <a:schemeClr val="accent1">
                    <a:lumMod val="75000"/>
                  </a:schemeClr>
                </a:solidFill>
              </a:rPr>
              <a:t> a chi </a:t>
            </a:r>
            <a:r>
              <a:rPr lang="en-US" dirty="0" err="1">
                <a:solidFill>
                  <a:schemeClr val="accent1">
                    <a:lumMod val="75000"/>
                  </a:schemeClr>
                </a:solidFill>
              </a:rPr>
              <a:t>si</a:t>
            </a:r>
            <a:r>
              <a:rPr lang="en-US" dirty="0">
                <a:solidFill>
                  <a:schemeClr val="accent1">
                    <a:lumMod val="75000"/>
                  </a:schemeClr>
                </a:solidFill>
              </a:rPr>
              <a:t> </a:t>
            </a:r>
            <a:r>
              <a:rPr lang="en-US" dirty="0" err="1">
                <a:solidFill>
                  <a:schemeClr val="accent1">
                    <a:lumMod val="75000"/>
                  </a:schemeClr>
                </a:solidFill>
              </a:rPr>
              <a:t>trova</a:t>
            </a:r>
            <a:r>
              <a:rPr lang="en-US" dirty="0">
                <a:solidFill>
                  <a:schemeClr val="accent1">
                    <a:lumMod val="75000"/>
                  </a:schemeClr>
                </a:solidFill>
              </a:rPr>
              <a:t> in </a:t>
            </a:r>
            <a:r>
              <a:rPr lang="en-US" dirty="0" err="1">
                <a:solidFill>
                  <a:schemeClr val="accent1">
                    <a:lumMod val="75000"/>
                  </a:schemeClr>
                </a:solidFill>
              </a:rPr>
              <a:t>difficoltà</a:t>
            </a:r>
            <a:r>
              <a:rPr lang="en-US" dirty="0">
                <a:solidFill>
                  <a:schemeClr val="accent1">
                    <a:lumMod val="75000"/>
                  </a:schemeClr>
                </a:solidFill>
              </a:rPr>
              <a:t>, </a:t>
            </a:r>
            <a:r>
              <a:rPr lang="en-US" dirty="0" err="1">
                <a:solidFill>
                  <a:schemeClr val="accent1">
                    <a:lumMod val="75000"/>
                  </a:schemeClr>
                </a:solidFill>
              </a:rPr>
              <a:t>contribuendo</a:t>
            </a:r>
            <a:r>
              <a:rPr lang="en-US" dirty="0">
                <a:solidFill>
                  <a:schemeClr val="accent1">
                    <a:lumMod val="75000"/>
                  </a:schemeClr>
                </a:solidFill>
              </a:rPr>
              <a:t> a </a:t>
            </a:r>
            <a:r>
              <a:rPr lang="en-US" dirty="0" err="1">
                <a:solidFill>
                  <a:schemeClr val="accent1">
                    <a:lumMod val="75000"/>
                  </a:schemeClr>
                </a:solidFill>
              </a:rPr>
              <a:t>diffondere</a:t>
            </a:r>
            <a:r>
              <a:rPr lang="en-US" dirty="0">
                <a:solidFill>
                  <a:schemeClr val="accent1">
                    <a:lumMod val="75000"/>
                  </a:schemeClr>
                </a:solidFill>
              </a:rPr>
              <a:t> </a:t>
            </a:r>
            <a:r>
              <a:rPr lang="en-US" dirty="0" err="1">
                <a:solidFill>
                  <a:schemeClr val="accent1">
                    <a:lumMod val="75000"/>
                  </a:schemeClr>
                </a:solidFill>
              </a:rPr>
              <a:t>consapevolezza</a:t>
            </a:r>
            <a:r>
              <a:rPr lang="en-US" dirty="0">
                <a:solidFill>
                  <a:schemeClr val="accent1">
                    <a:lumMod val="75000"/>
                  </a:schemeClr>
                </a:solidFill>
              </a:rPr>
              <a:t> sui </a:t>
            </a:r>
            <a:r>
              <a:rPr lang="en-US" dirty="0" err="1">
                <a:solidFill>
                  <a:schemeClr val="accent1">
                    <a:lumMod val="75000"/>
                  </a:schemeClr>
                </a:solidFill>
              </a:rPr>
              <a:t>propri</a:t>
            </a:r>
            <a:r>
              <a:rPr lang="en-US" dirty="0">
                <a:solidFill>
                  <a:schemeClr val="accent1">
                    <a:lumMod val="75000"/>
                  </a:schemeClr>
                </a:solidFill>
              </a:rPr>
              <a:t> </a:t>
            </a:r>
            <a:r>
              <a:rPr lang="en-US" dirty="0" err="1">
                <a:solidFill>
                  <a:schemeClr val="accent1">
                    <a:lumMod val="75000"/>
                  </a:schemeClr>
                </a:solidFill>
              </a:rPr>
              <a:t>diritti</a:t>
            </a:r>
            <a:r>
              <a:rPr lang="en-US" dirty="0">
                <a:solidFill>
                  <a:schemeClr val="accent1">
                    <a:lumMod val="75000"/>
                  </a:schemeClr>
                </a:solidFill>
              </a:rPr>
              <a:t> e </a:t>
            </a:r>
            <a:r>
              <a:rPr lang="en-US" dirty="0" err="1">
                <a:solidFill>
                  <a:schemeClr val="accent1">
                    <a:lumMod val="75000"/>
                  </a:schemeClr>
                </a:solidFill>
              </a:rPr>
              <a:t>sulle</a:t>
            </a:r>
            <a:r>
              <a:rPr lang="en-US" dirty="0">
                <a:solidFill>
                  <a:schemeClr val="accent1">
                    <a:lumMod val="75000"/>
                  </a:schemeClr>
                </a:solidFill>
              </a:rPr>
              <a:t> </a:t>
            </a:r>
            <a:r>
              <a:rPr lang="en-US" dirty="0" err="1">
                <a:solidFill>
                  <a:schemeClr val="accent1">
                    <a:lumMod val="75000"/>
                  </a:schemeClr>
                </a:solidFill>
              </a:rPr>
              <a:t>opportunità</a:t>
            </a:r>
            <a:r>
              <a:rPr lang="en-US" dirty="0">
                <a:solidFill>
                  <a:schemeClr val="accent1">
                    <a:lumMod val="75000"/>
                  </a:schemeClr>
                </a:solidFill>
              </a:rPr>
              <a:t> </a:t>
            </a:r>
            <a:r>
              <a:rPr lang="en-US" dirty="0" err="1">
                <a:solidFill>
                  <a:schemeClr val="accent1">
                    <a:lumMod val="75000"/>
                  </a:schemeClr>
                </a:solidFill>
              </a:rPr>
              <a:t>offerte</a:t>
            </a:r>
            <a:r>
              <a:rPr lang="en-US" dirty="0">
                <a:solidFill>
                  <a:schemeClr val="accent1">
                    <a:lumMod val="75000"/>
                  </a:schemeClr>
                </a:solidFill>
              </a:rPr>
              <a:t> </a:t>
            </a:r>
            <a:r>
              <a:rPr lang="en-US" dirty="0" err="1">
                <a:solidFill>
                  <a:schemeClr val="accent1">
                    <a:lumMod val="75000"/>
                  </a:schemeClr>
                </a:solidFill>
              </a:rPr>
              <a:t>dalla</a:t>
            </a:r>
            <a:r>
              <a:rPr lang="en-US" dirty="0">
                <a:solidFill>
                  <a:schemeClr val="accent1">
                    <a:lumMod val="75000"/>
                  </a:schemeClr>
                </a:solidFill>
              </a:rPr>
              <a:t> </a:t>
            </a:r>
            <a:r>
              <a:rPr lang="en-US" dirty="0" err="1">
                <a:solidFill>
                  <a:schemeClr val="accent1">
                    <a:lumMod val="75000"/>
                  </a:schemeClr>
                </a:solidFill>
              </a:rPr>
              <a:t>legge</a:t>
            </a:r>
            <a:r>
              <a:rPr lang="en-US" dirty="0">
                <a:solidFill>
                  <a:schemeClr val="accent1">
                    <a:lumMod val="75000"/>
                  </a:schemeClr>
                </a:solidFill>
              </a:rPr>
              <a:t>.</a:t>
            </a:r>
          </a:p>
          <a:p>
            <a:pPr marL="0" indent="-228600" defTabSz="914400">
              <a:lnSpc>
                <a:spcPct val="90000"/>
              </a:lnSpc>
              <a:buFont typeface="Arial" panose="020B0604020202020204" pitchFamily="34" charset="0"/>
              <a:buChar char="•"/>
            </a:pPr>
            <a:r>
              <a:rPr lang="en-US" dirty="0" err="1">
                <a:solidFill>
                  <a:schemeClr val="accent1">
                    <a:lumMod val="75000"/>
                  </a:schemeClr>
                </a:solidFill>
              </a:rPr>
              <a:t>Rivolgersi</a:t>
            </a:r>
            <a:r>
              <a:rPr lang="en-US" dirty="0">
                <a:solidFill>
                  <a:schemeClr val="accent1">
                    <a:lumMod val="75000"/>
                  </a:schemeClr>
                </a:solidFill>
              </a:rPr>
              <a:t> a </a:t>
            </a:r>
            <a:r>
              <a:rPr lang="en-US" dirty="0" err="1">
                <a:solidFill>
                  <a:schemeClr val="accent1">
                    <a:lumMod val="75000"/>
                  </a:schemeClr>
                </a:solidFill>
              </a:rPr>
              <a:t>sportelli</a:t>
            </a:r>
            <a:r>
              <a:rPr lang="en-US" dirty="0">
                <a:solidFill>
                  <a:schemeClr val="accent1">
                    <a:lumMod val="75000"/>
                  </a:schemeClr>
                </a:solidFill>
              </a:rPr>
              <a:t> </a:t>
            </a:r>
            <a:r>
              <a:rPr lang="en-US" dirty="0" err="1">
                <a:solidFill>
                  <a:schemeClr val="accent1">
                    <a:lumMod val="75000"/>
                  </a:schemeClr>
                </a:solidFill>
              </a:rPr>
              <a:t>specializzati</a:t>
            </a:r>
            <a:r>
              <a:rPr lang="en-US" dirty="0">
                <a:solidFill>
                  <a:schemeClr val="accent1">
                    <a:lumMod val="75000"/>
                  </a:schemeClr>
                </a:solidFill>
              </a:rPr>
              <a:t>, </a:t>
            </a:r>
            <a:r>
              <a:rPr lang="en-US" dirty="0" err="1">
                <a:solidFill>
                  <a:schemeClr val="accent1">
                    <a:lumMod val="75000"/>
                  </a:schemeClr>
                </a:solidFill>
              </a:rPr>
              <a:t>associazioni</a:t>
            </a:r>
            <a:r>
              <a:rPr lang="en-US" dirty="0">
                <a:solidFill>
                  <a:schemeClr val="accent1">
                    <a:lumMod val="75000"/>
                  </a:schemeClr>
                </a:solidFill>
              </a:rPr>
              <a:t> di </a:t>
            </a:r>
            <a:r>
              <a:rPr lang="en-US" dirty="0" err="1">
                <a:solidFill>
                  <a:schemeClr val="accent1">
                    <a:lumMod val="75000"/>
                  </a:schemeClr>
                </a:solidFill>
              </a:rPr>
              <a:t>consumatori</a:t>
            </a:r>
            <a:r>
              <a:rPr lang="en-US" dirty="0">
                <a:solidFill>
                  <a:schemeClr val="accent1">
                    <a:lumMod val="75000"/>
                  </a:schemeClr>
                </a:solidFill>
              </a:rPr>
              <a:t> e </a:t>
            </a:r>
            <a:r>
              <a:rPr lang="en-US" dirty="0" err="1">
                <a:solidFill>
                  <a:schemeClr val="accent1">
                    <a:lumMod val="75000"/>
                  </a:schemeClr>
                </a:solidFill>
              </a:rPr>
              <a:t>professionisti</a:t>
            </a:r>
            <a:r>
              <a:rPr lang="en-US" dirty="0">
                <a:solidFill>
                  <a:schemeClr val="accent1">
                    <a:lumMod val="75000"/>
                  </a:schemeClr>
                </a:solidFill>
              </a:rPr>
              <a:t> </a:t>
            </a:r>
            <a:r>
              <a:rPr lang="en-US" dirty="0" err="1">
                <a:solidFill>
                  <a:schemeClr val="accent1">
                    <a:lumMod val="75000"/>
                  </a:schemeClr>
                </a:solidFill>
              </a:rPr>
              <a:t>qualificati</a:t>
            </a:r>
            <a:r>
              <a:rPr lang="en-US" dirty="0">
                <a:solidFill>
                  <a:schemeClr val="accent1">
                    <a:lumMod val="75000"/>
                  </a:schemeClr>
                </a:solidFill>
              </a:rPr>
              <a:t> </a:t>
            </a:r>
            <a:r>
              <a:rPr lang="en-US" dirty="0" err="1">
                <a:solidFill>
                  <a:schemeClr val="accent1">
                    <a:lumMod val="75000"/>
                  </a:schemeClr>
                </a:solidFill>
              </a:rPr>
              <a:t>facilita</a:t>
            </a:r>
            <a:r>
              <a:rPr lang="en-US" dirty="0">
                <a:solidFill>
                  <a:schemeClr val="accent1">
                    <a:lumMod val="75000"/>
                  </a:schemeClr>
                </a:solidFill>
              </a:rPr>
              <a:t> </a:t>
            </a:r>
            <a:r>
              <a:rPr lang="en-US" dirty="0" err="1">
                <a:solidFill>
                  <a:schemeClr val="accent1">
                    <a:lumMod val="75000"/>
                  </a:schemeClr>
                </a:solidFill>
              </a:rPr>
              <a:t>l’accesso</a:t>
            </a:r>
            <a:r>
              <a:rPr lang="en-US" dirty="0">
                <a:solidFill>
                  <a:schemeClr val="accent1">
                    <a:lumMod val="75000"/>
                  </a:schemeClr>
                </a:solidFill>
              </a:rPr>
              <a:t> alle </a:t>
            </a:r>
            <a:r>
              <a:rPr lang="en-US" dirty="0" err="1">
                <a:solidFill>
                  <a:schemeClr val="accent1">
                    <a:lumMod val="75000"/>
                  </a:schemeClr>
                </a:solidFill>
              </a:rPr>
              <a:t>soluzioni</a:t>
            </a:r>
            <a:r>
              <a:rPr lang="en-US" dirty="0">
                <a:solidFill>
                  <a:schemeClr val="accent1">
                    <a:lumMod val="75000"/>
                  </a:schemeClr>
                </a:solidFill>
              </a:rPr>
              <a:t> </a:t>
            </a:r>
            <a:r>
              <a:rPr lang="en-US" dirty="0" err="1">
                <a:solidFill>
                  <a:schemeClr val="accent1">
                    <a:lumMod val="75000"/>
                  </a:schemeClr>
                </a:solidFill>
              </a:rPr>
              <a:t>più</a:t>
            </a:r>
            <a:r>
              <a:rPr lang="en-US" dirty="0">
                <a:solidFill>
                  <a:schemeClr val="accent1">
                    <a:lumMod val="75000"/>
                  </a:schemeClr>
                </a:solidFill>
              </a:rPr>
              <a:t> </a:t>
            </a:r>
            <a:r>
              <a:rPr lang="en-US" dirty="0" err="1">
                <a:solidFill>
                  <a:schemeClr val="accent1">
                    <a:lumMod val="75000"/>
                  </a:schemeClr>
                </a:solidFill>
              </a:rPr>
              <a:t>adatte</a:t>
            </a:r>
            <a:r>
              <a:rPr lang="en-US" dirty="0">
                <a:solidFill>
                  <a:schemeClr val="accent1">
                    <a:lumMod val="75000"/>
                  </a:schemeClr>
                </a:solidFill>
              </a:rPr>
              <a:t> e </a:t>
            </a:r>
            <a:r>
              <a:rPr lang="en-US" dirty="0" err="1">
                <a:solidFill>
                  <a:schemeClr val="accent1">
                    <a:lumMod val="75000"/>
                  </a:schemeClr>
                </a:solidFill>
              </a:rPr>
              <a:t>garantisce</a:t>
            </a:r>
            <a:r>
              <a:rPr lang="en-US" dirty="0">
                <a:solidFill>
                  <a:schemeClr val="accent1">
                    <a:lumMod val="75000"/>
                  </a:schemeClr>
                </a:solidFill>
              </a:rPr>
              <a:t> </a:t>
            </a:r>
            <a:r>
              <a:rPr lang="en-US" dirty="0" err="1">
                <a:solidFill>
                  <a:schemeClr val="accent1">
                    <a:lumMod val="75000"/>
                  </a:schemeClr>
                </a:solidFill>
              </a:rPr>
              <a:t>una</a:t>
            </a:r>
            <a:r>
              <a:rPr lang="en-US" dirty="0">
                <a:solidFill>
                  <a:schemeClr val="accent1">
                    <a:lumMod val="75000"/>
                  </a:schemeClr>
                </a:solidFill>
              </a:rPr>
              <a:t> </a:t>
            </a:r>
            <a:r>
              <a:rPr lang="en-US" dirty="0" err="1">
                <a:solidFill>
                  <a:schemeClr val="accent1">
                    <a:lumMod val="75000"/>
                  </a:schemeClr>
                </a:solidFill>
              </a:rPr>
              <a:t>maggiore</a:t>
            </a:r>
            <a:r>
              <a:rPr lang="en-US" dirty="0">
                <a:solidFill>
                  <a:schemeClr val="accent1">
                    <a:lumMod val="75000"/>
                  </a:schemeClr>
                </a:solidFill>
              </a:rPr>
              <a:t> </a:t>
            </a:r>
            <a:r>
              <a:rPr lang="en-US" dirty="0" err="1">
                <a:solidFill>
                  <a:schemeClr val="accent1">
                    <a:lumMod val="75000"/>
                  </a:schemeClr>
                </a:solidFill>
              </a:rPr>
              <a:t>protezione</a:t>
            </a:r>
            <a:r>
              <a:rPr lang="en-US" dirty="0">
                <a:solidFill>
                  <a:schemeClr val="accent1">
                    <a:lumMod val="75000"/>
                  </a:schemeClr>
                </a:solidFill>
              </a:rPr>
              <a:t> </a:t>
            </a:r>
            <a:r>
              <a:rPr lang="en-US" dirty="0" err="1">
                <a:solidFill>
                  <a:schemeClr val="accent1">
                    <a:lumMod val="75000"/>
                  </a:schemeClr>
                </a:solidFill>
              </a:rPr>
              <a:t>contro</a:t>
            </a:r>
            <a:r>
              <a:rPr lang="en-US" dirty="0">
                <a:solidFill>
                  <a:schemeClr val="accent1">
                    <a:lumMod val="75000"/>
                  </a:schemeClr>
                </a:solidFill>
              </a:rPr>
              <a:t> il </a:t>
            </a:r>
            <a:r>
              <a:rPr lang="en-US" dirty="0" err="1">
                <a:solidFill>
                  <a:schemeClr val="accent1">
                    <a:lumMod val="75000"/>
                  </a:schemeClr>
                </a:solidFill>
              </a:rPr>
              <a:t>rischio</a:t>
            </a:r>
            <a:r>
              <a:rPr lang="en-US" dirty="0">
                <a:solidFill>
                  <a:schemeClr val="accent1">
                    <a:lumMod val="75000"/>
                  </a:schemeClr>
                </a:solidFill>
              </a:rPr>
              <a:t> di </a:t>
            </a:r>
            <a:r>
              <a:rPr lang="en-US" dirty="0" err="1">
                <a:solidFill>
                  <a:schemeClr val="accent1">
                    <a:lumMod val="75000"/>
                  </a:schemeClr>
                </a:solidFill>
              </a:rPr>
              <a:t>esclusione</a:t>
            </a:r>
            <a:r>
              <a:rPr lang="en-US" dirty="0">
                <a:solidFill>
                  <a:schemeClr val="accent1">
                    <a:lumMod val="75000"/>
                  </a:schemeClr>
                </a:solidFill>
              </a:rPr>
              <a:t> </a:t>
            </a:r>
            <a:r>
              <a:rPr lang="en-US" dirty="0" err="1">
                <a:solidFill>
                  <a:schemeClr val="accent1">
                    <a:lumMod val="75000"/>
                  </a:schemeClr>
                </a:solidFill>
              </a:rPr>
              <a:t>sociale</a:t>
            </a:r>
            <a:r>
              <a:rPr lang="en-US" dirty="0">
                <a:solidFill>
                  <a:schemeClr val="accent1">
                    <a:lumMod val="75000"/>
                  </a:schemeClr>
                </a:solidFill>
              </a:rPr>
              <a:t>.</a:t>
            </a:r>
          </a:p>
          <a:p>
            <a:pPr marL="0" indent="-228600" defTabSz="914400">
              <a:lnSpc>
                <a:spcPct val="90000"/>
              </a:lnSpc>
              <a:buFont typeface="Arial" panose="020B0604020202020204" pitchFamily="34" charset="0"/>
              <a:buChar char="•"/>
            </a:pPr>
            <a:r>
              <a:rPr lang="en-US" dirty="0" err="1">
                <a:solidFill>
                  <a:schemeClr val="accent1">
                    <a:lumMod val="75000"/>
                  </a:schemeClr>
                </a:solidFill>
              </a:rPr>
              <a:t>Investire</a:t>
            </a:r>
            <a:r>
              <a:rPr lang="en-US" dirty="0">
                <a:solidFill>
                  <a:schemeClr val="accent1">
                    <a:lumMod val="75000"/>
                  </a:schemeClr>
                </a:solidFill>
              </a:rPr>
              <a:t> </a:t>
            </a:r>
            <a:r>
              <a:rPr lang="en-US" dirty="0" err="1">
                <a:solidFill>
                  <a:schemeClr val="accent1">
                    <a:lumMod val="75000"/>
                  </a:schemeClr>
                </a:solidFill>
              </a:rPr>
              <a:t>nella</a:t>
            </a:r>
            <a:r>
              <a:rPr lang="en-US" dirty="0">
                <a:solidFill>
                  <a:schemeClr val="accent1">
                    <a:lumMod val="75000"/>
                  </a:schemeClr>
                </a:solidFill>
              </a:rPr>
              <a:t> </a:t>
            </a:r>
            <a:r>
              <a:rPr lang="en-US" dirty="0" err="1">
                <a:solidFill>
                  <a:schemeClr val="accent1">
                    <a:lumMod val="75000"/>
                  </a:schemeClr>
                </a:solidFill>
              </a:rPr>
              <a:t>formazione</a:t>
            </a:r>
            <a:r>
              <a:rPr lang="en-US" dirty="0">
                <a:solidFill>
                  <a:schemeClr val="accent1">
                    <a:lumMod val="75000"/>
                  </a:schemeClr>
                </a:solidFill>
              </a:rPr>
              <a:t> </a:t>
            </a:r>
            <a:r>
              <a:rPr lang="en-US" dirty="0" err="1">
                <a:solidFill>
                  <a:schemeClr val="accent1">
                    <a:lumMod val="75000"/>
                  </a:schemeClr>
                </a:solidFill>
              </a:rPr>
              <a:t>dei</a:t>
            </a:r>
            <a:r>
              <a:rPr lang="en-US" dirty="0">
                <a:solidFill>
                  <a:schemeClr val="accent1">
                    <a:lumMod val="75000"/>
                  </a:schemeClr>
                </a:solidFill>
              </a:rPr>
              <a:t> </a:t>
            </a:r>
            <a:r>
              <a:rPr lang="en-US" dirty="0" err="1">
                <a:solidFill>
                  <a:schemeClr val="accent1">
                    <a:lumMod val="75000"/>
                  </a:schemeClr>
                </a:solidFill>
              </a:rPr>
              <a:t>consulenti</a:t>
            </a:r>
            <a:r>
              <a:rPr lang="en-US" dirty="0">
                <a:solidFill>
                  <a:schemeClr val="accent1">
                    <a:lumMod val="75000"/>
                  </a:schemeClr>
                </a:solidFill>
              </a:rPr>
              <a:t> e </a:t>
            </a:r>
            <a:r>
              <a:rPr lang="en-US" dirty="0" err="1">
                <a:solidFill>
                  <a:schemeClr val="accent1">
                    <a:lumMod val="75000"/>
                  </a:schemeClr>
                </a:solidFill>
              </a:rPr>
              <a:t>nella</a:t>
            </a:r>
            <a:r>
              <a:rPr lang="en-US" dirty="0">
                <a:solidFill>
                  <a:schemeClr val="accent1">
                    <a:lumMod val="75000"/>
                  </a:schemeClr>
                </a:solidFill>
              </a:rPr>
              <a:t> </a:t>
            </a:r>
            <a:r>
              <a:rPr lang="en-US" dirty="0" err="1">
                <a:solidFill>
                  <a:schemeClr val="accent1">
                    <a:lumMod val="75000"/>
                  </a:schemeClr>
                </a:solidFill>
              </a:rPr>
              <a:t>diffusione</a:t>
            </a:r>
            <a:r>
              <a:rPr lang="en-US" dirty="0">
                <a:solidFill>
                  <a:schemeClr val="accent1">
                    <a:lumMod val="75000"/>
                  </a:schemeClr>
                </a:solidFill>
              </a:rPr>
              <a:t> di </a:t>
            </a:r>
            <a:r>
              <a:rPr lang="en-US" dirty="0" err="1">
                <a:solidFill>
                  <a:schemeClr val="accent1">
                    <a:lumMod val="75000"/>
                  </a:schemeClr>
                </a:solidFill>
              </a:rPr>
              <a:t>informazioni</a:t>
            </a:r>
            <a:r>
              <a:rPr lang="en-US" dirty="0">
                <a:solidFill>
                  <a:schemeClr val="accent1">
                    <a:lumMod val="75000"/>
                  </a:schemeClr>
                </a:solidFill>
              </a:rPr>
              <a:t> </a:t>
            </a:r>
            <a:r>
              <a:rPr lang="en-US" dirty="0" err="1">
                <a:solidFill>
                  <a:schemeClr val="accent1">
                    <a:lumMod val="75000"/>
                  </a:schemeClr>
                </a:solidFill>
              </a:rPr>
              <a:t>chiare</a:t>
            </a:r>
            <a:r>
              <a:rPr lang="en-US" dirty="0">
                <a:solidFill>
                  <a:schemeClr val="accent1">
                    <a:lumMod val="75000"/>
                  </a:schemeClr>
                </a:solidFill>
              </a:rPr>
              <a:t> ai </a:t>
            </a:r>
            <a:r>
              <a:rPr lang="en-US" dirty="0" err="1">
                <a:solidFill>
                  <a:schemeClr val="accent1">
                    <a:lumMod val="75000"/>
                  </a:schemeClr>
                </a:solidFill>
              </a:rPr>
              <a:t>cittadini</a:t>
            </a:r>
            <a:r>
              <a:rPr lang="en-US" dirty="0">
                <a:solidFill>
                  <a:schemeClr val="accent1">
                    <a:lumMod val="75000"/>
                  </a:schemeClr>
                </a:solidFill>
              </a:rPr>
              <a:t> </a:t>
            </a:r>
            <a:r>
              <a:rPr lang="en-US" dirty="0" err="1">
                <a:solidFill>
                  <a:schemeClr val="accent1">
                    <a:lumMod val="75000"/>
                  </a:schemeClr>
                </a:solidFill>
              </a:rPr>
              <a:t>è</a:t>
            </a:r>
            <a:r>
              <a:rPr lang="en-US" dirty="0">
                <a:solidFill>
                  <a:schemeClr val="accent1">
                    <a:lumMod val="75000"/>
                  </a:schemeClr>
                </a:solidFill>
              </a:rPr>
              <a:t> </a:t>
            </a:r>
            <a:r>
              <a:rPr lang="en-US" dirty="0" err="1">
                <a:solidFill>
                  <a:schemeClr val="accent1">
                    <a:lumMod val="75000"/>
                  </a:schemeClr>
                </a:solidFill>
              </a:rPr>
              <a:t>essenziale</a:t>
            </a:r>
            <a:r>
              <a:rPr lang="en-US" dirty="0">
                <a:solidFill>
                  <a:schemeClr val="accent1">
                    <a:lumMod val="75000"/>
                  </a:schemeClr>
                </a:solidFill>
              </a:rPr>
              <a:t> per </a:t>
            </a:r>
            <a:r>
              <a:rPr lang="en-US" dirty="0" err="1">
                <a:solidFill>
                  <a:schemeClr val="accent1">
                    <a:lumMod val="75000"/>
                  </a:schemeClr>
                </a:solidFill>
              </a:rPr>
              <a:t>contrastare</a:t>
            </a:r>
            <a:r>
              <a:rPr lang="en-US" dirty="0">
                <a:solidFill>
                  <a:schemeClr val="accent1">
                    <a:lumMod val="75000"/>
                  </a:schemeClr>
                </a:solidFill>
              </a:rPr>
              <a:t> il </a:t>
            </a:r>
            <a:r>
              <a:rPr lang="en-US" dirty="0" err="1">
                <a:solidFill>
                  <a:schemeClr val="accent1">
                    <a:lumMod val="75000"/>
                  </a:schemeClr>
                </a:solidFill>
              </a:rPr>
              <a:t>fenomeno</a:t>
            </a:r>
            <a:r>
              <a:rPr lang="en-US" dirty="0">
                <a:solidFill>
                  <a:schemeClr val="accent1">
                    <a:lumMod val="75000"/>
                  </a:schemeClr>
                </a:solidFill>
              </a:rPr>
              <a:t> del sovraindebitamento e </a:t>
            </a:r>
            <a:r>
              <a:rPr lang="en-US" dirty="0" err="1">
                <a:solidFill>
                  <a:schemeClr val="accent1">
                    <a:lumMod val="75000"/>
                  </a:schemeClr>
                </a:solidFill>
              </a:rPr>
              <a:t>promuovere</a:t>
            </a:r>
            <a:r>
              <a:rPr lang="en-US" dirty="0">
                <a:solidFill>
                  <a:schemeClr val="accent1">
                    <a:lumMod val="75000"/>
                  </a:schemeClr>
                </a:solidFill>
              </a:rPr>
              <a:t> </a:t>
            </a:r>
            <a:r>
              <a:rPr lang="en-US" dirty="0" err="1">
                <a:solidFill>
                  <a:schemeClr val="accent1">
                    <a:lumMod val="75000"/>
                  </a:schemeClr>
                </a:solidFill>
              </a:rPr>
              <a:t>una</a:t>
            </a:r>
            <a:r>
              <a:rPr lang="en-US" dirty="0">
                <a:solidFill>
                  <a:schemeClr val="accent1">
                    <a:lumMod val="75000"/>
                  </a:schemeClr>
                </a:solidFill>
              </a:rPr>
              <a:t> </a:t>
            </a:r>
            <a:r>
              <a:rPr lang="en-US" dirty="0" err="1">
                <a:solidFill>
                  <a:schemeClr val="accent1">
                    <a:lumMod val="75000"/>
                  </a:schemeClr>
                </a:solidFill>
              </a:rPr>
              <a:t>reale</a:t>
            </a:r>
            <a:r>
              <a:rPr lang="en-US" dirty="0">
                <a:solidFill>
                  <a:schemeClr val="accent1">
                    <a:lumMod val="75000"/>
                  </a:schemeClr>
                </a:solidFill>
              </a:rPr>
              <a:t> </a:t>
            </a:r>
            <a:r>
              <a:rPr lang="en-US" dirty="0" err="1">
                <a:solidFill>
                  <a:schemeClr val="accent1">
                    <a:lumMod val="75000"/>
                  </a:schemeClr>
                </a:solidFill>
              </a:rPr>
              <a:t>inclusione</a:t>
            </a:r>
            <a:r>
              <a:rPr lang="en-US" dirty="0">
                <a:solidFill>
                  <a:schemeClr val="accent1">
                    <a:lumMod val="75000"/>
                  </a:schemeClr>
                </a:solidFill>
              </a:rPr>
              <a:t> </a:t>
            </a:r>
            <a:r>
              <a:rPr lang="en-US" dirty="0" err="1">
                <a:solidFill>
                  <a:schemeClr val="accent1">
                    <a:lumMod val="75000"/>
                  </a:schemeClr>
                </a:solidFill>
              </a:rPr>
              <a:t>finanziaria</a:t>
            </a:r>
            <a:r>
              <a:rPr lang="en-US">
                <a:solidFill>
                  <a:schemeClr val="accent1">
                    <a:lumMod val="75000"/>
                  </a:schemeClr>
                </a:solidFill>
              </a:rPr>
              <a:t>.</a:t>
            </a:r>
            <a:endParaRPr lang="en-US" dirty="0">
              <a:solidFill>
                <a:schemeClr val="accent1">
                  <a:lumMod val="75000"/>
                </a:schemeClr>
              </a:solidFill>
            </a:endParaRPr>
          </a:p>
        </p:txBody>
      </p:sp>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E00AF244-71B2-DA02-5BE3-242F9C896BF3}"/>
              </a:ext>
            </a:extLst>
          </p:cNvPr>
          <p:cNvPicPr>
            <a:picLocks noChangeAspect="1"/>
          </p:cNvPicPr>
          <p:nvPr/>
        </p:nvPicPr>
        <p:blipFill>
          <a:blip r:embed="rId2"/>
          <a:srcRect r="3" b="3"/>
          <a:stretch>
            <a:fillRect/>
          </a:stretch>
        </p:blipFill>
        <p:spPr>
          <a:xfrm>
            <a:off x="7088628" y="141160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defRPr/>
            </a:pPr>
            <a:fld id="{369C5710-BC38-1F4D-A3CC-CA91A4A50E65}" type="slidenum">
              <a:rPr lang="en-US" smtClean="0">
                <a:solidFill>
                  <a:prstClr val="black">
                    <a:tint val="75000"/>
                  </a:prstClr>
                </a:solidFill>
                <a:latin typeface="Calibri" panose="020F0502020204030204"/>
              </a:rPr>
              <a:pPr>
                <a:spcAft>
                  <a:spcPts val="600"/>
                </a:spcAft>
                <a:defRPr/>
              </a:pPr>
              <a:t>38</a:t>
            </a:fld>
            <a:endParaRPr lang="en-US">
              <a:solidFill>
                <a:prstClr val="black">
                  <a:tint val="75000"/>
                </a:prstClr>
              </a:solidFill>
              <a:latin typeface="Calibri" panose="020F0502020204030204"/>
            </a:endParaRPr>
          </a:p>
        </p:txBody>
      </p:sp>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90310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E04CEB2-8971-53DC-7266-754394A1B94D}"/>
              </a:ext>
            </a:extLst>
          </p:cNvPr>
          <p:cNvSpPr>
            <a:spLocks noGrp="1"/>
          </p:cNvSpPr>
          <p:nvPr>
            <p:ph type="subTitle" idx="1"/>
          </p:nvPr>
        </p:nvSpPr>
        <p:spPr>
          <a:xfrm>
            <a:off x="1815548" y="4504225"/>
            <a:ext cx="9144000" cy="1117600"/>
          </a:xfrm>
        </p:spPr>
        <p:txBody>
          <a:bodyPr/>
          <a:lstStyle/>
          <a:p>
            <a:endParaRPr lang="it-IT" dirty="0"/>
          </a:p>
          <a:p>
            <a:r>
              <a:rPr lang="it-IT" sz="4000" b="1" dirty="0">
                <a:solidFill>
                  <a:srgbClr val="C00000"/>
                </a:solidFill>
              </a:rPr>
              <a:t>GRAZIE PER L’ATTENZIONE </a:t>
            </a:r>
          </a:p>
        </p:txBody>
      </p:sp>
      <p:pic>
        <p:nvPicPr>
          <p:cNvPr id="4" name="Immagine 3">
            <a:extLst>
              <a:ext uri="{FF2B5EF4-FFF2-40B4-BE49-F238E27FC236}">
                <a16:creationId xmlns:a16="http://schemas.microsoft.com/office/drawing/2014/main" id="{2C5FABDE-D519-1791-CD80-EBB580FD1AFF}"/>
              </a:ext>
            </a:extLst>
          </p:cNvPr>
          <p:cNvPicPr>
            <a:picLocks noChangeAspect="1"/>
          </p:cNvPicPr>
          <p:nvPr/>
        </p:nvPicPr>
        <p:blipFill>
          <a:blip r:embed="rId2"/>
          <a:stretch>
            <a:fillRect/>
          </a:stretch>
        </p:blipFill>
        <p:spPr>
          <a:xfrm>
            <a:off x="461791" y="579530"/>
            <a:ext cx="1931607" cy="1706128"/>
          </a:xfrm>
          <a:prstGeom prst="rect">
            <a:avLst/>
          </a:prstGeom>
        </p:spPr>
      </p:pic>
      <p:pic>
        <p:nvPicPr>
          <p:cNvPr id="5" name="Immagine 4">
            <a:extLst>
              <a:ext uri="{FF2B5EF4-FFF2-40B4-BE49-F238E27FC236}">
                <a16:creationId xmlns:a16="http://schemas.microsoft.com/office/drawing/2014/main" id="{2D7D5F28-9BCB-0D48-9952-FEB47BDCB72D}"/>
              </a:ext>
            </a:extLst>
          </p:cNvPr>
          <p:cNvPicPr>
            <a:picLocks noChangeAspect="1"/>
          </p:cNvPicPr>
          <p:nvPr/>
        </p:nvPicPr>
        <p:blipFill>
          <a:blip r:embed="rId3"/>
          <a:stretch>
            <a:fillRect/>
          </a:stretch>
        </p:blipFill>
        <p:spPr>
          <a:xfrm>
            <a:off x="553196" y="5210146"/>
            <a:ext cx="1559256" cy="1507852"/>
          </a:xfrm>
          <a:prstGeom prst="rect">
            <a:avLst/>
          </a:prstGeom>
        </p:spPr>
      </p:pic>
      <p:sp>
        <p:nvSpPr>
          <p:cNvPr id="7" name="Sottotitolo 2">
            <a:extLst>
              <a:ext uri="{FF2B5EF4-FFF2-40B4-BE49-F238E27FC236}">
                <a16:creationId xmlns:a16="http://schemas.microsoft.com/office/drawing/2014/main" id="{D9B28DB0-2343-2649-AF9C-0372A12EC77B}"/>
              </a:ext>
            </a:extLst>
          </p:cNvPr>
          <p:cNvSpPr txBox="1">
            <a:spLocks/>
          </p:cNvSpPr>
          <p:nvPr/>
        </p:nvSpPr>
        <p:spPr>
          <a:xfrm>
            <a:off x="2971248" y="6014663"/>
            <a:ext cx="8133348" cy="59622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400" dirty="0">
                <a:solidFill>
                  <a:schemeClr val="accent1"/>
                </a:solidFill>
              </a:rPr>
              <a:t>Finanziato dall'Unione Europea. I punti di vista e le opinioni espresse sono tuttavia solo quelli dell'autore o degli autori e non riflettono necessariamente quelli dell'Unione Europea o dell’Agenzia </a:t>
            </a:r>
            <a:r>
              <a:rPr lang="it-IT" sz="1400" dirty="0" err="1">
                <a:solidFill>
                  <a:schemeClr val="accent1"/>
                </a:solidFill>
              </a:rPr>
              <a:t>Eismea</a:t>
            </a:r>
            <a:r>
              <a:rPr lang="it-IT" sz="1400" dirty="0">
                <a:solidFill>
                  <a:schemeClr val="accent1"/>
                </a:solidFill>
              </a:rPr>
              <a:t>. Né l'Unione Europea né l’</a:t>
            </a:r>
            <a:r>
              <a:rPr lang="it-IT" sz="1400" dirty="0" err="1">
                <a:solidFill>
                  <a:schemeClr val="accent1"/>
                </a:solidFill>
              </a:rPr>
              <a:t>Eismea</a:t>
            </a:r>
            <a:r>
              <a:rPr lang="it-IT" sz="1400" dirty="0">
                <a:solidFill>
                  <a:schemeClr val="accent1"/>
                </a:solidFill>
              </a:rPr>
              <a:t> possono essere ritenuti responsabili per essi</a:t>
            </a:r>
            <a:r>
              <a:rPr lang="it-IT" sz="1000" dirty="0"/>
              <a:t>.</a:t>
            </a:r>
          </a:p>
        </p:txBody>
      </p:sp>
      <p:pic>
        <p:nvPicPr>
          <p:cNvPr id="6" name="Immagine 5" descr="Immagine che contiene testo, Elementi grafici, logo, grafica&#10;&#10;Il contenuto generato dall'IA potrebbe non essere corretto.">
            <a:extLst>
              <a:ext uri="{FF2B5EF4-FFF2-40B4-BE49-F238E27FC236}">
                <a16:creationId xmlns:a16="http://schemas.microsoft.com/office/drawing/2014/main" id="{2B23A41F-2F7E-A99D-C50B-C4888D6CF1A5}"/>
              </a:ext>
            </a:extLst>
          </p:cNvPr>
          <p:cNvPicPr>
            <a:picLocks noChangeAspect="1"/>
          </p:cNvPicPr>
          <p:nvPr/>
        </p:nvPicPr>
        <p:blipFill>
          <a:blip r:embed="rId4"/>
          <a:srcRect l="17785" t="17188" r="16895" b="17686"/>
          <a:stretch>
            <a:fillRect/>
          </a:stretch>
        </p:blipFill>
        <p:spPr>
          <a:xfrm>
            <a:off x="4279392" y="247116"/>
            <a:ext cx="4626864" cy="461312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9594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51294" y="486184"/>
            <a:ext cx="5882210" cy="1325563"/>
          </a:xfrm>
        </p:spPr>
        <p:txBody>
          <a:bodyPr vert="horz" lIns="91440" tIns="45720" rIns="91440" bIns="45720" rtlCol="0" anchor="ctr">
            <a:normAutofit fontScale="90000"/>
          </a:bodyPr>
          <a:lstStyle/>
          <a:p>
            <a:r>
              <a:rPr lang="en-US" b="1" cap="all" dirty="0">
                <a:solidFill>
                  <a:srgbClr val="C00000"/>
                </a:solidFill>
              </a:rPr>
              <a:t>Il </a:t>
            </a:r>
            <a:r>
              <a:rPr lang="en-US" b="1" cap="all" dirty="0" err="1">
                <a:solidFill>
                  <a:srgbClr val="C00000"/>
                </a:solidFill>
              </a:rPr>
              <a:t>sovraindebitamento</a:t>
            </a:r>
            <a:r>
              <a:rPr lang="en-US" b="1" cap="all" dirty="0">
                <a:solidFill>
                  <a:srgbClr val="C00000"/>
                </a:solidFill>
              </a:rPr>
              <a:t>: </a:t>
            </a:r>
            <a:r>
              <a:rPr lang="en-US" b="1" cap="all" dirty="0" err="1">
                <a:solidFill>
                  <a:srgbClr val="C00000"/>
                </a:solidFill>
              </a:rPr>
              <a:t>definizione</a:t>
            </a:r>
            <a:endParaRPr lang="en-US" b="1" cap="all" dirty="0">
              <a:solidFill>
                <a:srgbClr val="C00000"/>
              </a:solidFill>
            </a:endParaRPr>
          </a:p>
        </p:txBody>
      </p:sp>
      <p:pic>
        <p:nvPicPr>
          <p:cNvPr id="3074" name="Picture 2" descr="Usura bancaria">
            <a:extLst>
              <a:ext uri="{FF2B5EF4-FFF2-40B4-BE49-F238E27FC236}">
                <a16:creationId xmlns:a16="http://schemas.microsoft.com/office/drawing/2014/main" id="{A87B8EAB-935E-D016-9664-BEAB7643D3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353" y="718201"/>
            <a:ext cx="4555700" cy="249424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85CB1C53-130A-183A-724F-5908017EC238}"/>
              </a:ext>
            </a:extLst>
          </p:cNvPr>
          <p:cNvPicPr>
            <a:picLocks noChangeAspect="1"/>
          </p:cNvPicPr>
          <p:nvPr/>
        </p:nvPicPr>
        <p:blipFill>
          <a:blip r:embed="rId3"/>
          <a:srcRect l="19903" t="14629" r="22036" b="20982"/>
          <a:stretch>
            <a:fillRect/>
          </a:stretch>
        </p:blipFill>
        <p:spPr>
          <a:xfrm>
            <a:off x="698353" y="3526029"/>
            <a:ext cx="2672863" cy="2964176"/>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4" name="Text Placeholder 3"/>
          <p:cNvSpPr>
            <a:spLocks noGrp="1"/>
          </p:cNvSpPr>
          <p:nvPr>
            <p:ph type="body" sz="quarter" idx="14"/>
          </p:nvPr>
        </p:nvSpPr>
        <p:spPr>
          <a:xfrm>
            <a:off x="6151294" y="1946683"/>
            <a:ext cx="5397237" cy="4774791"/>
          </a:xfrm>
        </p:spPr>
        <p:txBody>
          <a:bodyPr vert="horz" lIns="91440" tIns="45720" rIns="91440" bIns="45720" rtlCol="0">
            <a:normAutofit fontScale="92500" lnSpcReduction="10000"/>
          </a:bodyPr>
          <a:lstStyle/>
          <a:p>
            <a:pPr indent="-228600" defTabSz="914400">
              <a:lnSpc>
                <a:spcPct val="90000"/>
              </a:lnSpc>
              <a:buFont typeface="Arial" panose="020B0604020202020204" pitchFamily="34" charset="0"/>
              <a:buChar char="•"/>
            </a:pPr>
            <a:r>
              <a:rPr lang="en-US" dirty="0">
                <a:solidFill>
                  <a:schemeClr val="accent1">
                    <a:lumMod val="75000"/>
                  </a:schemeClr>
                </a:solidFill>
              </a:rPr>
              <a:t>Per sovraindebitamento </a:t>
            </a:r>
            <a:r>
              <a:rPr lang="en-US" dirty="0" err="1">
                <a:solidFill>
                  <a:schemeClr val="accent1">
                    <a:lumMod val="75000"/>
                  </a:schemeClr>
                </a:solidFill>
              </a:rPr>
              <a:t>si</a:t>
            </a:r>
            <a:r>
              <a:rPr lang="en-US" dirty="0">
                <a:solidFill>
                  <a:schemeClr val="accent1">
                    <a:lumMod val="75000"/>
                  </a:schemeClr>
                </a:solidFill>
              </a:rPr>
              <a:t> </a:t>
            </a:r>
            <a:r>
              <a:rPr lang="en-US" dirty="0" err="1">
                <a:solidFill>
                  <a:schemeClr val="accent1">
                    <a:lumMod val="75000"/>
                  </a:schemeClr>
                </a:solidFill>
              </a:rPr>
              <a:t>intende</a:t>
            </a:r>
            <a:r>
              <a:rPr lang="en-US" dirty="0">
                <a:solidFill>
                  <a:schemeClr val="accent1">
                    <a:lumMod val="75000"/>
                  </a:schemeClr>
                </a:solidFill>
              </a:rPr>
              <a:t> «</a:t>
            </a:r>
            <a:r>
              <a:rPr lang="en-US" i="1" dirty="0">
                <a:solidFill>
                  <a:schemeClr val="accent1">
                    <a:lumMod val="75000"/>
                  </a:schemeClr>
                </a:solidFill>
              </a:rPr>
              <a:t>lo </a:t>
            </a:r>
            <a:r>
              <a:rPr lang="en-US" i="1" dirty="0" err="1">
                <a:solidFill>
                  <a:schemeClr val="accent1">
                    <a:lumMod val="75000"/>
                  </a:schemeClr>
                </a:solidFill>
              </a:rPr>
              <a:t>stato</a:t>
            </a:r>
            <a:r>
              <a:rPr lang="en-US" i="1" dirty="0">
                <a:solidFill>
                  <a:schemeClr val="accent1">
                    <a:lumMod val="75000"/>
                  </a:schemeClr>
                </a:solidFill>
              </a:rPr>
              <a:t> di </a:t>
            </a:r>
            <a:r>
              <a:rPr lang="en-US" i="1" dirty="0" err="1">
                <a:solidFill>
                  <a:schemeClr val="accent1">
                    <a:lumMod val="75000"/>
                  </a:schemeClr>
                </a:solidFill>
              </a:rPr>
              <a:t>crisi</a:t>
            </a:r>
            <a:r>
              <a:rPr lang="en-US" i="1" dirty="0">
                <a:solidFill>
                  <a:schemeClr val="accent1">
                    <a:lumMod val="75000"/>
                  </a:schemeClr>
                </a:solidFill>
              </a:rPr>
              <a:t> o di </a:t>
            </a:r>
            <a:r>
              <a:rPr lang="en-US" i="1" dirty="0" err="1">
                <a:solidFill>
                  <a:schemeClr val="accent1">
                    <a:lumMod val="75000"/>
                  </a:schemeClr>
                </a:solidFill>
              </a:rPr>
              <a:t>insolvenza</a:t>
            </a:r>
            <a:r>
              <a:rPr lang="en-US" i="1" dirty="0">
                <a:solidFill>
                  <a:schemeClr val="accent1">
                    <a:lumMod val="75000"/>
                  </a:schemeClr>
                </a:solidFill>
              </a:rPr>
              <a:t> del </a:t>
            </a:r>
            <a:r>
              <a:rPr lang="en-US" i="1" dirty="0" err="1">
                <a:solidFill>
                  <a:schemeClr val="accent1">
                    <a:lumMod val="75000"/>
                  </a:schemeClr>
                </a:solidFill>
              </a:rPr>
              <a:t>consumatore</a:t>
            </a:r>
            <a:r>
              <a:rPr lang="en-US" i="1" dirty="0">
                <a:solidFill>
                  <a:schemeClr val="accent1">
                    <a:lumMod val="75000"/>
                  </a:schemeClr>
                </a:solidFill>
              </a:rPr>
              <a:t>, del </a:t>
            </a:r>
            <a:r>
              <a:rPr lang="en-US" i="1" dirty="0" err="1">
                <a:solidFill>
                  <a:schemeClr val="accent1">
                    <a:lumMod val="75000"/>
                  </a:schemeClr>
                </a:solidFill>
              </a:rPr>
              <a:t>professionista</a:t>
            </a:r>
            <a:r>
              <a:rPr lang="en-US" i="1" dirty="0">
                <a:solidFill>
                  <a:schemeClr val="accent1">
                    <a:lumMod val="75000"/>
                  </a:schemeClr>
                </a:solidFill>
              </a:rPr>
              <a:t>, </a:t>
            </a:r>
            <a:r>
              <a:rPr lang="en-US" i="1" dirty="0" err="1">
                <a:solidFill>
                  <a:schemeClr val="accent1">
                    <a:lumMod val="75000"/>
                  </a:schemeClr>
                </a:solidFill>
              </a:rPr>
              <a:t>dell'imprenditore</a:t>
            </a:r>
            <a:r>
              <a:rPr lang="en-US" i="1" dirty="0">
                <a:solidFill>
                  <a:schemeClr val="accent1">
                    <a:lumMod val="75000"/>
                  </a:schemeClr>
                </a:solidFill>
              </a:rPr>
              <a:t> </a:t>
            </a:r>
            <a:r>
              <a:rPr lang="en-US" i="1" dirty="0" err="1">
                <a:solidFill>
                  <a:schemeClr val="accent1">
                    <a:lumMod val="75000"/>
                  </a:schemeClr>
                </a:solidFill>
              </a:rPr>
              <a:t>minore</a:t>
            </a:r>
            <a:r>
              <a:rPr lang="en-US" i="1" dirty="0">
                <a:solidFill>
                  <a:schemeClr val="accent1">
                    <a:lumMod val="75000"/>
                  </a:schemeClr>
                </a:solidFill>
              </a:rPr>
              <a:t>, </a:t>
            </a:r>
            <a:r>
              <a:rPr lang="en-US" i="1" dirty="0" err="1">
                <a:solidFill>
                  <a:schemeClr val="accent1">
                    <a:lumMod val="75000"/>
                  </a:schemeClr>
                </a:solidFill>
              </a:rPr>
              <a:t>dell'imprenditore</a:t>
            </a:r>
            <a:r>
              <a:rPr lang="en-US" i="1" dirty="0">
                <a:solidFill>
                  <a:schemeClr val="accent1">
                    <a:lumMod val="75000"/>
                  </a:schemeClr>
                </a:solidFill>
              </a:rPr>
              <a:t> </a:t>
            </a:r>
            <a:r>
              <a:rPr lang="en-US" i="1" dirty="0" err="1">
                <a:solidFill>
                  <a:schemeClr val="accent1">
                    <a:lumMod val="75000"/>
                  </a:schemeClr>
                </a:solidFill>
              </a:rPr>
              <a:t>agricolo</a:t>
            </a:r>
            <a:r>
              <a:rPr lang="en-US" i="1" dirty="0">
                <a:solidFill>
                  <a:schemeClr val="accent1">
                    <a:lumMod val="75000"/>
                  </a:schemeClr>
                </a:solidFill>
              </a:rPr>
              <a:t>, </a:t>
            </a:r>
            <a:r>
              <a:rPr lang="en-US" i="1" dirty="0" err="1">
                <a:solidFill>
                  <a:schemeClr val="accent1">
                    <a:lumMod val="75000"/>
                  </a:schemeClr>
                </a:solidFill>
              </a:rPr>
              <a:t>delle</a:t>
            </a:r>
            <a:r>
              <a:rPr lang="en-US" i="1" dirty="0">
                <a:solidFill>
                  <a:schemeClr val="accent1">
                    <a:lumMod val="75000"/>
                  </a:schemeClr>
                </a:solidFill>
              </a:rPr>
              <a:t> start-up innovative […] e di ogni </a:t>
            </a:r>
            <a:r>
              <a:rPr lang="en-US" i="1" dirty="0" err="1">
                <a:solidFill>
                  <a:schemeClr val="accent1">
                    <a:lumMod val="75000"/>
                  </a:schemeClr>
                </a:solidFill>
              </a:rPr>
              <a:t>altro</a:t>
            </a:r>
            <a:r>
              <a:rPr lang="en-US" i="1" dirty="0">
                <a:solidFill>
                  <a:schemeClr val="accent1">
                    <a:lumMod val="75000"/>
                  </a:schemeClr>
                </a:solidFill>
              </a:rPr>
              <a:t> </a:t>
            </a:r>
            <a:r>
              <a:rPr lang="en-US" i="1" dirty="0" err="1">
                <a:solidFill>
                  <a:schemeClr val="accent1">
                    <a:lumMod val="75000"/>
                  </a:schemeClr>
                </a:solidFill>
              </a:rPr>
              <a:t>debitore</a:t>
            </a:r>
            <a:r>
              <a:rPr lang="en-US" i="1" dirty="0">
                <a:solidFill>
                  <a:schemeClr val="accent1">
                    <a:lumMod val="75000"/>
                  </a:schemeClr>
                </a:solidFill>
              </a:rPr>
              <a:t> non </a:t>
            </a:r>
            <a:r>
              <a:rPr lang="en-US" i="1" dirty="0" err="1">
                <a:solidFill>
                  <a:schemeClr val="accent1">
                    <a:lumMod val="75000"/>
                  </a:schemeClr>
                </a:solidFill>
              </a:rPr>
              <a:t>assoggettabile</a:t>
            </a:r>
            <a:r>
              <a:rPr lang="en-US" i="1" dirty="0">
                <a:solidFill>
                  <a:schemeClr val="accent1">
                    <a:lumMod val="75000"/>
                  </a:schemeClr>
                </a:solidFill>
              </a:rPr>
              <a:t> </a:t>
            </a:r>
            <a:r>
              <a:rPr lang="en-US" i="1" dirty="0" err="1">
                <a:solidFill>
                  <a:schemeClr val="accent1">
                    <a:lumMod val="75000"/>
                  </a:schemeClr>
                </a:solidFill>
              </a:rPr>
              <a:t>alla</a:t>
            </a:r>
            <a:r>
              <a:rPr lang="en-US" i="1" dirty="0">
                <a:solidFill>
                  <a:schemeClr val="accent1">
                    <a:lumMod val="75000"/>
                  </a:schemeClr>
                </a:solidFill>
              </a:rPr>
              <a:t> </a:t>
            </a:r>
            <a:r>
              <a:rPr lang="en-US" i="1" dirty="0" err="1">
                <a:solidFill>
                  <a:schemeClr val="accent1">
                    <a:lumMod val="75000"/>
                  </a:schemeClr>
                </a:solidFill>
              </a:rPr>
              <a:t>liquidazione</a:t>
            </a:r>
            <a:r>
              <a:rPr lang="en-US" i="1" dirty="0">
                <a:solidFill>
                  <a:schemeClr val="accent1">
                    <a:lumMod val="75000"/>
                  </a:schemeClr>
                </a:solidFill>
              </a:rPr>
              <a:t> </a:t>
            </a:r>
            <a:r>
              <a:rPr lang="en-US" i="1" dirty="0" err="1">
                <a:solidFill>
                  <a:schemeClr val="accent1">
                    <a:lumMod val="75000"/>
                  </a:schemeClr>
                </a:solidFill>
              </a:rPr>
              <a:t>giudiziale</a:t>
            </a:r>
            <a:r>
              <a:rPr lang="en-US" i="1" dirty="0">
                <a:solidFill>
                  <a:schemeClr val="accent1">
                    <a:lumMod val="75000"/>
                  </a:schemeClr>
                </a:solidFill>
              </a:rPr>
              <a:t> </a:t>
            </a:r>
            <a:r>
              <a:rPr lang="en-US" i="1" dirty="0" err="1">
                <a:solidFill>
                  <a:schemeClr val="accent1">
                    <a:lumMod val="75000"/>
                  </a:schemeClr>
                </a:solidFill>
              </a:rPr>
              <a:t>ovvero</a:t>
            </a:r>
            <a:r>
              <a:rPr lang="en-US" i="1" dirty="0">
                <a:solidFill>
                  <a:schemeClr val="accent1">
                    <a:lumMod val="75000"/>
                  </a:schemeClr>
                </a:solidFill>
              </a:rPr>
              <a:t> a </a:t>
            </a:r>
            <a:r>
              <a:rPr lang="en-US" i="1" dirty="0" err="1">
                <a:solidFill>
                  <a:schemeClr val="accent1">
                    <a:lumMod val="75000"/>
                  </a:schemeClr>
                </a:solidFill>
              </a:rPr>
              <a:t>liquidazione</a:t>
            </a:r>
            <a:r>
              <a:rPr lang="en-US" i="1" dirty="0">
                <a:solidFill>
                  <a:schemeClr val="accent1">
                    <a:lumMod val="75000"/>
                  </a:schemeClr>
                </a:solidFill>
              </a:rPr>
              <a:t> </a:t>
            </a:r>
            <a:r>
              <a:rPr lang="en-US" i="1" dirty="0" err="1">
                <a:solidFill>
                  <a:schemeClr val="accent1">
                    <a:lumMod val="75000"/>
                  </a:schemeClr>
                </a:solidFill>
              </a:rPr>
              <a:t>coatta</a:t>
            </a:r>
            <a:r>
              <a:rPr lang="en-US" i="1" dirty="0">
                <a:solidFill>
                  <a:schemeClr val="accent1">
                    <a:lumMod val="75000"/>
                  </a:schemeClr>
                </a:solidFill>
              </a:rPr>
              <a:t> </a:t>
            </a:r>
            <a:r>
              <a:rPr lang="en-US" i="1" dirty="0" err="1">
                <a:solidFill>
                  <a:schemeClr val="accent1">
                    <a:lumMod val="75000"/>
                  </a:schemeClr>
                </a:solidFill>
              </a:rPr>
              <a:t>amministrativa</a:t>
            </a:r>
            <a:r>
              <a:rPr lang="en-US" i="1" dirty="0">
                <a:solidFill>
                  <a:schemeClr val="accent1">
                    <a:lumMod val="75000"/>
                  </a:schemeClr>
                </a:solidFill>
              </a:rPr>
              <a:t> o ad </a:t>
            </a:r>
            <a:r>
              <a:rPr lang="en-US" i="1" dirty="0" err="1">
                <a:solidFill>
                  <a:schemeClr val="accent1">
                    <a:lumMod val="75000"/>
                  </a:schemeClr>
                </a:solidFill>
              </a:rPr>
              <a:t>altre</a:t>
            </a:r>
            <a:r>
              <a:rPr lang="en-US" i="1" dirty="0">
                <a:solidFill>
                  <a:schemeClr val="accent1">
                    <a:lumMod val="75000"/>
                  </a:schemeClr>
                </a:solidFill>
              </a:rPr>
              <a:t> procedure </a:t>
            </a:r>
            <a:r>
              <a:rPr lang="en-US" i="1" dirty="0" err="1">
                <a:solidFill>
                  <a:schemeClr val="accent1">
                    <a:lumMod val="75000"/>
                  </a:schemeClr>
                </a:solidFill>
              </a:rPr>
              <a:t>liquidatorie</a:t>
            </a:r>
            <a:r>
              <a:rPr lang="en-US" i="1" dirty="0">
                <a:solidFill>
                  <a:schemeClr val="accent1">
                    <a:lumMod val="75000"/>
                  </a:schemeClr>
                </a:solidFill>
              </a:rPr>
              <a:t> </a:t>
            </a:r>
            <a:r>
              <a:rPr lang="en-US" i="1" dirty="0" err="1">
                <a:solidFill>
                  <a:schemeClr val="accent1">
                    <a:lumMod val="75000"/>
                  </a:schemeClr>
                </a:solidFill>
              </a:rPr>
              <a:t>previste</a:t>
            </a:r>
            <a:r>
              <a:rPr lang="en-US" i="1" dirty="0">
                <a:solidFill>
                  <a:schemeClr val="accent1">
                    <a:lumMod val="75000"/>
                  </a:schemeClr>
                </a:solidFill>
              </a:rPr>
              <a:t> dal </a:t>
            </a:r>
            <a:r>
              <a:rPr lang="en-US" i="1" dirty="0" err="1">
                <a:solidFill>
                  <a:schemeClr val="accent1">
                    <a:lumMod val="75000"/>
                  </a:schemeClr>
                </a:solidFill>
              </a:rPr>
              <a:t>codice</a:t>
            </a:r>
            <a:r>
              <a:rPr lang="en-US" i="1" dirty="0">
                <a:solidFill>
                  <a:schemeClr val="accent1">
                    <a:lumMod val="75000"/>
                  </a:schemeClr>
                </a:solidFill>
              </a:rPr>
              <a:t> civile o da </a:t>
            </a:r>
            <a:r>
              <a:rPr lang="en-US" i="1" dirty="0" err="1">
                <a:solidFill>
                  <a:schemeClr val="accent1">
                    <a:lumMod val="75000"/>
                  </a:schemeClr>
                </a:solidFill>
              </a:rPr>
              <a:t>leggi</a:t>
            </a:r>
            <a:r>
              <a:rPr lang="en-US" i="1" dirty="0">
                <a:solidFill>
                  <a:schemeClr val="accent1">
                    <a:lumMod val="75000"/>
                  </a:schemeClr>
                </a:solidFill>
              </a:rPr>
              <a:t> </a:t>
            </a:r>
            <a:r>
              <a:rPr lang="en-US" i="1" dirty="0" err="1">
                <a:solidFill>
                  <a:schemeClr val="accent1">
                    <a:lumMod val="75000"/>
                  </a:schemeClr>
                </a:solidFill>
              </a:rPr>
              <a:t>speciali</a:t>
            </a:r>
            <a:r>
              <a:rPr lang="en-US" i="1" dirty="0">
                <a:solidFill>
                  <a:schemeClr val="accent1">
                    <a:lumMod val="75000"/>
                  </a:schemeClr>
                </a:solidFill>
              </a:rPr>
              <a:t> per il </a:t>
            </a:r>
            <a:r>
              <a:rPr lang="en-US" i="1" dirty="0" err="1">
                <a:solidFill>
                  <a:schemeClr val="accent1">
                    <a:lumMod val="75000"/>
                  </a:schemeClr>
                </a:solidFill>
              </a:rPr>
              <a:t>caso</a:t>
            </a:r>
            <a:r>
              <a:rPr lang="en-US" i="1" dirty="0">
                <a:solidFill>
                  <a:schemeClr val="accent1">
                    <a:lumMod val="75000"/>
                  </a:schemeClr>
                </a:solidFill>
              </a:rPr>
              <a:t> di </a:t>
            </a:r>
            <a:r>
              <a:rPr lang="en-US" i="1" dirty="0" err="1">
                <a:solidFill>
                  <a:schemeClr val="accent1">
                    <a:lumMod val="75000"/>
                  </a:schemeClr>
                </a:solidFill>
              </a:rPr>
              <a:t>crisi</a:t>
            </a:r>
            <a:r>
              <a:rPr lang="en-US" i="1" dirty="0">
                <a:solidFill>
                  <a:schemeClr val="accent1">
                    <a:lumMod val="75000"/>
                  </a:schemeClr>
                </a:solidFill>
              </a:rPr>
              <a:t> o </a:t>
            </a:r>
            <a:r>
              <a:rPr lang="en-US" i="1" dirty="0" err="1">
                <a:solidFill>
                  <a:schemeClr val="accent1">
                    <a:lumMod val="75000"/>
                  </a:schemeClr>
                </a:solidFill>
              </a:rPr>
              <a:t>insolvenza</a:t>
            </a:r>
            <a:r>
              <a:rPr lang="en-US" dirty="0">
                <a:solidFill>
                  <a:schemeClr val="accent1">
                    <a:lumMod val="75000"/>
                  </a:schemeClr>
                </a:solidFill>
              </a:rPr>
              <a:t>» (art. 2 </a:t>
            </a:r>
            <a:r>
              <a:rPr lang="en-US" dirty="0" err="1">
                <a:solidFill>
                  <a:schemeClr val="accent1">
                    <a:lumMod val="75000"/>
                  </a:schemeClr>
                </a:solidFill>
              </a:rPr>
              <a:t>lett</a:t>
            </a:r>
            <a:r>
              <a:rPr lang="en-US" dirty="0">
                <a:solidFill>
                  <a:schemeClr val="accent1">
                    <a:lumMod val="75000"/>
                  </a:schemeClr>
                </a:solidFill>
              </a:rPr>
              <a:t>. c) </a:t>
            </a:r>
            <a:r>
              <a:rPr lang="en-US" dirty="0" err="1">
                <a:solidFill>
                  <a:schemeClr val="accent1">
                    <a:lumMod val="75000"/>
                  </a:schemeClr>
                </a:solidFill>
              </a:rPr>
              <a:t>D.lgs</a:t>
            </a:r>
            <a:r>
              <a:rPr lang="en-US" dirty="0">
                <a:solidFill>
                  <a:schemeClr val="accent1">
                    <a:lumMod val="75000"/>
                  </a:schemeClr>
                </a:solidFill>
              </a:rPr>
              <a:t>. 14/2019).</a:t>
            </a:r>
          </a:p>
        </p:txBody>
      </p:sp>
      <p:sp>
        <p:nvSpPr>
          <p:cNvPr id="3083" name="Arc 3082">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4</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8842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294" y="486184"/>
            <a:ext cx="5882210" cy="1325563"/>
          </a:xfrm>
        </p:spPr>
        <p:txBody>
          <a:bodyPr vert="horz" lIns="91440" tIns="45720" rIns="91440" bIns="45720" rtlCol="0" anchor="ctr">
            <a:normAutofit/>
          </a:bodyPr>
          <a:lstStyle/>
          <a:p>
            <a:r>
              <a:rPr lang="en-US" b="1" cap="all" dirty="0">
                <a:solidFill>
                  <a:srgbClr val="C00000"/>
                </a:solidFill>
              </a:rPr>
              <a:t>Il CONSUMATORE: </a:t>
            </a:r>
            <a:r>
              <a:rPr lang="en-US" b="1" cap="all" dirty="0" err="1">
                <a:solidFill>
                  <a:srgbClr val="C00000"/>
                </a:solidFill>
              </a:rPr>
              <a:t>definizione</a:t>
            </a:r>
            <a:r>
              <a:rPr lang="en-US" b="1" cap="all" dirty="0">
                <a:solidFill>
                  <a:srgbClr val="C00000"/>
                </a:solidFill>
              </a:rPr>
              <a:t> </a:t>
            </a:r>
            <a:r>
              <a:rPr lang="en-US" b="1" cap="all" dirty="0" err="1">
                <a:solidFill>
                  <a:srgbClr val="C00000"/>
                </a:solidFill>
              </a:rPr>
              <a:t>nel</a:t>
            </a:r>
            <a:r>
              <a:rPr lang="en-US" b="1" cap="all" dirty="0">
                <a:solidFill>
                  <a:srgbClr val="C00000"/>
                </a:solidFill>
              </a:rPr>
              <a:t> CCII</a:t>
            </a: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85CB1C53-130A-183A-724F-5908017EC238}"/>
              </a:ext>
            </a:extLst>
          </p:cNvPr>
          <p:cNvPicPr>
            <a:picLocks noChangeAspect="1"/>
          </p:cNvPicPr>
          <p:nvPr/>
        </p:nvPicPr>
        <p:blipFill>
          <a:blip r:embed="rId2"/>
          <a:srcRect l="19903" t="14629" r="22036" b="20982"/>
          <a:stretch>
            <a:fillRect/>
          </a:stretch>
        </p:blipFill>
        <p:spPr>
          <a:xfrm>
            <a:off x="1630481" y="3621747"/>
            <a:ext cx="2672863" cy="2964176"/>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4" name="Text Placeholder 3"/>
          <p:cNvSpPr>
            <a:spLocks noGrp="1"/>
          </p:cNvSpPr>
          <p:nvPr>
            <p:ph type="body" sz="quarter" idx="14"/>
          </p:nvPr>
        </p:nvSpPr>
        <p:spPr>
          <a:xfrm>
            <a:off x="6151294" y="1946683"/>
            <a:ext cx="5397237" cy="4774791"/>
          </a:xfrm>
        </p:spPr>
        <p:txBody>
          <a:bodyPr vert="horz" lIns="91440" tIns="45720" rIns="91440" bIns="45720" rtlCol="0">
            <a:normAutofit lnSpcReduction="10000"/>
          </a:bodyPr>
          <a:lstStyle/>
          <a:p>
            <a:pPr indent="-228600" defTabSz="914400">
              <a:lnSpc>
                <a:spcPct val="90000"/>
              </a:lnSpc>
              <a:buFont typeface="Arial" panose="020B0604020202020204" pitchFamily="34" charset="0"/>
              <a:buChar char="•"/>
            </a:pPr>
            <a:r>
              <a:rPr lang="en-US" dirty="0">
                <a:solidFill>
                  <a:schemeClr val="accent1">
                    <a:lumMod val="75000"/>
                  </a:schemeClr>
                </a:solidFill>
              </a:rPr>
              <a:t>“</a:t>
            </a:r>
            <a:r>
              <a:rPr lang="en-US" i="1" dirty="0">
                <a:solidFill>
                  <a:schemeClr val="accent1">
                    <a:lumMod val="75000"/>
                  </a:schemeClr>
                </a:solidFill>
              </a:rPr>
              <a:t>la persona </a:t>
            </a:r>
            <a:r>
              <a:rPr lang="en-US" i="1" dirty="0" err="1">
                <a:solidFill>
                  <a:schemeClr val="accent1">
                    <a:lumMod val="75000"/>
                  </a:schemeClr>
                </a:solidFill>
              </a:rPr>
              <a:t>fisica</a:t>
            </a:r>
            <a:r>
              <a:rPr lang="en-US" i="1" dirty="0">
                <a:solidFill>
                  <a:schemeClr val="accent1">
                    <a:lumMod val="75000"/>
                  </a:schemeClr>
                </a:solidFill>
              </a:rPr>
              <a:t> </a:t>
            </a:r>
            <a:r>
              <a:rPr lang="en-US" i="1" dirty="0" err="1">
                <a:solidFill>
                  <a:schemeClr val="accent1">
                    <a:lumMod val="75000"/>
                  </a:schemeClr>
                </a:solidFill>
              </a:rPr>
              <a:t>che</a:t>
            </a:r>
            <a:r>
              <a:rPr lang="en-US" i="1" dirty="0">
                <a:solidFill>
                  <a:schemeClr val="accent1">
                    <a:lumMod val="75000"/>
                  </a:schemeClr>
                </a:solidFill>
              </a:rPr>
              <a:t> </a:t>
            </a:r>
            <a:r>
              <a:rPr lang="en-US" i="1" dirty="0" err="1">
                <a:solidFill>
                  <a:schemeClr val="accent1">
                    <a:lumMod val="75000"/>
                  </a:schemeClr>
                </a:solidFill>
              </a:rPr>
              <a:t>agisce</a:t>
            </a:r>
            <a:r>
              <a:rPr lang="en-US" i="1" dirty="0">
                <a:solidFill>
                  <a:schemeClr val="accent1">
                    <a:lumMod val="75000"/>
                  </a:schemeClr>
                </a:solidFill>
              </a:rPr>
              <a:t> per </a:t>
            </a:r>
            <a:r>
              <a:rPr lang="en-US" i="1" dirty="0" err="1">
                <a:solidFill>
                  <a:schemeClr val="accent1">
                    <a:lumMod val="75000"/>
                  </a:schemeClr>
                </a:solidFill>
              </a:rPr>
              <a:t>scopi</a:t>
            </a:r>
            <a:r>
              <a:rPr lang="en-US" i="1" dirty="0">
                <a:solidFill>
                  <a:schemeClr val="accent1">
                    <a:lumMod val="75000"/>
                  </a:schemeClr>
                </a:solidFill>
              </a:rPr>
              <a:t> </a:t>
            </a:r>
            <a:r>
              <a:rPr lang="en-US" i="1" dirty="0" err="1">
                <a:solidFill>
                  <a:schemeClr val="accent1">
                    <a:lumMod val="75000"/>
                  </a:schemeClr>
                </a:solidFill>
              </a:rPr>
              <a:t>estranei</a:t>
            </a:r>
            <a:r>
              <a:rPr lang="en-US" i="1" dirty="0">
                <a:solidFill>
                  <a:schemeClr val="accent1">
                    <a:lumMod val="75000"/>
                  </a:schemeClr>
                </a:solidFill>
              </a:rPr>
              <a:t> </a:t>
            </a:r>
            <a:r>
              <a:rPr lang="en-US" i="1" dirty="0" err="1">
                <a:solidFill>
                  <a:schemeClr val="accent1">
                    <a:lumMod val="75000"/>
                  </a:schemeClr>
                </a:solidFill>
              </a:rPr>
              <a:t>all'attività</a:t>
            </a:r>
            <a:r>
              <a:rPr lang="en-US" i="1" dirty="0">
                <a:solidFill>
                  <a:schemeClr val="accent1">
                    <a:lumMod val="75000"/>
                  </a:schemeClr>
                </a:solidFill>
              </a:rPr>
              <a:t> </a:t>
            </a:r>
            <a:r>
              <a:rPr lang="en-US" i="1" dirty="0" err="1">
                <a:solidFill>
                  <a:schemeClr val="accent1">
                    <a:lumMod val="75000"/>
                  </a:schemeClr>
                </a:solidFill>
              </a:rPr>
              <a:t>imprenditoriale</a:t>
            </a:r>
            <a:r>
              <a:rPr lang="en-US" i="1" dirty="0">
                <a:solidFill>
                  <a:schemeClr val="accent1">
                    <a:lumMod val="75000"/>
                  </a:schemeClr>
                </a:solidFill>
              </a:rPr>
              <a:t>, </a:t>
            </a:r>
            <a:r>
              <a:rPr lang="en-US" i="1" dirty="0" err="1">
                <a:solidFill>
                  <a:schemeClr val="accent1">
                    <a:lumMod val="75000"/>
                  </a:schemeClr>
                </a:solidFill>
              </a:rPr>
              <a:t>commerciale</a:t>
            </a:r>
            <a:r>
              <a:rPr lang="en-US" i="1" dirty="0">
                <a:solidFill>
                  <a:schemeClr val="accent1">
                    <a:lumMod val="75000"/>
                  </a:schemeClr>
                </a:solidFill>
              </a:rPr>
              <a:t>, </a:t>
            </a:r>
            <a:r>
              <a:rPr lang="en-US" i="1" dirty="0" err="1">
                <a:solidFill>
                  <a:schemeClr val="accent1">
                    <a:lumMod val="75000"/>
                  </a:schemeClr>
                </a:solidFill>
              </a:rPr>
              <a:t>artigiana</a:t>
            </a:r>
            <a:r>
              <a:rPr lang="en-US" i="1" dirty="0">
                <a:solidFill>
                  <a:schemeClr val="accent1">
                    <a:lumMod val="75000"/>
                  </a:schemeClr>
                </a:solidFill>
              </a:rPr>
              <a:t> o </a:t>
            </a:r>
            <a:r>
              <a:rPr lang="en-US" i="1" dirty="0" err="1">
                <a:solidFill>
                  <a:schemeClr val="accent1">
                    <a:lumMod val="75000"/>
                  </a:schemeClr>
                </a:solidFill>
              </a:rPr>
              <a:t>professionale</a:t>
            </a:r>
            <a:r>
              <a:rPr lang="en-US" i="1" dirty="0">
                <a:solidFill>
                  <a:schemeClr val="accent1">
                    <a:lumMod val="75000"/>
                  </a:schemeClr>
                </a:solidFill>
              </a:rPr>
              <a:t> </a:t>
            </a:r>
            <a:r>
              <a:rPr lang="en-US" i="1" dirty="0" err="1">
                <a:solidFill>
                  <a:schemeClr val="accent1">
                    <a:lumMod val="75000"/>
                  </a:schemeClr>
                </a:solidFill>
              </a:rPr>
              <a:t>eventualmente</a:t>
            </a:r>
            <a:r>
              <a:rPr lang="en-US" i="1" dirty="0">
                <a:solidFill>
                  <a:schemeClr val="accent1">
                    <a:lumMod val="75000"/>
                  </a:schemeClr>
                </a:solidFill>
              </a:rPr>
              <a:t> </a:t>
            </a:r>
            <a:r>
              <a:rPr lang="en-US" i="1" dirty="0" err="1">
                <a:solidFill>
                  <a:schemeClr val="accent1">
                    <a:lumMod val="75000"/>
                  </a:schemeClr>
                </a:solidFill>
              </a:rPr>
              <a:t>svolta</a:t>
            </a:r>
            <a:r>
              <a:rPr lang="en-US" i="1" dirty="0">
                <a:solidFill>
                  <a:schemeClr val="accent1">
                    <a:lumMod val="75000"/>
                  </a:schemeClr>
                </a:solidFill>
              </a:rPr>
              <a:t>, </a:t>
            </a:r>
            <a:r>
              <a:rPr lang="en-US" i="1" dirty="0" err="1">
                <a:solidFill>
                  <a:schemeClr val="accent1">
                    <a:lumMod val="75000"/>
                  </a:schemeClr>
                </a:solidFill>
              </a:rPr>
              <a:t>anche</a:t>
            </a:r>
            <a:r>
              <a:rPr lang="en-US" i="1" dirty="0">
                <a:solidFill>
                  <a:schemeClr val="accent1">
                    <a:lumMod val="75000"/>
                  </a:schemeClr>
                </a:solidFill>
              </a:rPr>
              <a:t> se </a:t>
            </a:r>
            <a:r>
              <a:rPr lang="en-US" i="1" dirty="0" err="1">
                <a:solidFill>
                  <a:schemeClr val="accent1">
                    <a:lumMod val="75000"/>
                  </a:schemeClr>
                </a:solidFill>
              </a:rPr>
              <a:t>socia</a:t>
            </a:r>
            <a:r>
              <a:rPr lang="en-US" i="1" dirty="0">
                <a:solidFill>
                  <a:schemeClr val="accent1">
                    <a:lumMod val="75000"/>
                  </a:schemeClr>
                </a:solidFill>
              </a:rPr>
              <a:t> di </a:t>
            </a:r>
            <a:r>
              <a:rPr lang="en-US" i="1" dirty="0" err="1">
                <a:solidFill>
                  <a:schemeClr val="accent1">
                    <a:lumMod val="75000"/>
                  </a:schemeClr>
                </a:solidFill>
              </a:rPr>
              <a:t>una</a:t>
            </a:r>
            <a:r>
              <a:rPr lang="en-US" i="1" dirty="0">
                <a:solidFill>
                  <a:schemeClr val="accent1">
                    <a:lumMod val="75000"/>
                  </a:schemeClr>
                </a:solidFill>
              </a:rPr>
              <a:t> </a:t>
            </a:r>
            <a:r>
              <a:rPr lang="en-US" i="1" dirty="0" err="1">
                <a:solidFill>
                  <a:schemeClr val="accent1">
                    <a:lumMod val="75000"/>
                  </a:schemeClr>
                </a:solidFill>
              </a:rPr>
              <a:t>delle</a:t>
            </a:r>
            <a:r>
              <a:rPr lang="en-US" i="1" dirty="0">
                <a:solidFill>
                  <a:schemeClr val="accent1">
                    <a:lumMod val="75000"/>
                  </a:schemeClr>
                </a:solidFill>
              </a:rPr>
              <a:t> </a:t>
            </a:r>
            <a:r>
              <a:rPr lang="en-US" i="1" dirty="0" err="1">
                <a:solidFill>
                  <a:schemeClr val="accent1">
                    <a:lumMod val="75000"/>
                  </a:schemeClr>
                </a:solidFill>
              </a:rPr>
              <a:t>società</a:t>
            </a:r>
            <a:r>
              <a:rPr lang="en-US" i="1" dirty="0">
                <a:solidFill>
                  <a:schemeClr val="accent1">
                    <a:lumMod val="75000"/>
                  </a:schemeClr>
                </a:solidFill>
              </a:rPr>
              <a:t> </a:t>
            </a:r>
            <a:r>
              <a:rPr lang="en-US" i="1" dirty="0" err="1">
                <a:solidFill>
                  <a:schemeClr val="accent1">
                    <a:lumMod val="75000"/>
                  </a:schemeClr>
                </a:solidFill>
              </a:rPr>
              <a:t>appartenenti</a:t>
            </a:r>
            <a:r>
              <a:rPr lang="en-US" i="1" dirty="0">
                <a:solidFill>
                  <a:schemeClr val="accent1">
                    <a:lumMod val="75000"/>
                  </a:schemeClr>
                </a:solidFill>
              </a:rPr>
              <a:t> ad uno </a:t>
            </a:r>
            <a:r>
              <a:rPr lang="en-US" i="1" dirty="0" err="1">
                <a:solidFill>
                  <a:schemeClr val="accent1">
                    <a:lumMod val="75000"/>
                  </a:schemeClr>
                </a:solidFill>
              </a:rPr>
              <a:t>dei</a:t>
            </a:r>
            <a:r>
              <a:rPr lang="en-US" i="1" dirty="0">
                <a:solidFill>
                  <a:schemeClr val="accent1">
                    <a:lumMod val="75000"/>
                  </a:schemeClr>
                </a:solidFill>
              </a:rPr>
              <a:t> tipi </a:t>
            </a:r>
            <a:r>
              <a:rPr lang="en-US" i="1" dirty="0" err="1">
                <a:solidFill>
                  <a:schemeClr val="accent1">
                    <a:lumMod val="75000"/>
                  </a:schemeClr>
                </a:solidFill>
              </a:rPr>
              <a:t>regolati</a:t>
            </a:r>
            <a:r>
              <a:rPr lang="en-US" i="1" dirty="0">
                <a:solidFill>
                  <a:schemeClr val="accent1">
                    <a:lumMod val="75000"/>
                  </a:schemeClr>
                </a:solidFill>
              </a:rPr>
              <a:t> </a:t>
            </a:r>
            <a:r>
              <a:rPr lang="en-US" i="1" dirty="0" err="1">
                <a:solidFill>
                  <a:schemeClr val="accent1">
                    <a:lumMod val="75000"/>
                  </a:schemeClr>
                </a:solidFill>
              </a:rPr>
              <a:t>nei</a:t>
            </a:r>
            <a:r>
              <a:rPr lang="en-US" i="1" dirty="0">
                <a:solidFill>
                  <a:schemeClr val="accent1">
                    <a:lumMod val="75000"/>
                  </a:schemeClr>
                </a:solidFill>
              </a:rPr>
              <a:t> </a:t>
            </a:r>
            <a:r>
              <a:rPr lang="en-US" i="1" dirty="0" err="1">
                <a:solidFill>
                  <a:schemeClr val="accent1">
                    <a:lumMod val="75000"/>
                  </a:schemeClr>
                </a:solidFill>
              </a:rPr>
              <a:t>capi</a:t>
            </a:r>
            <a:r>
              <a:rPr lang="en-US" i="1" dirty="0">
                <a:solidFill>
                  <a:schemeClr val="accent1">
                    <a:lumMod val="75000"/>
                  </a:schemeClr>
                </a:solidFill>
              </a:rPr>
              <a:t> III, IV e VI del </a:t>
            </a:r>
            <a:r>
              <a:rPr lang="en-US" i="1" dirty="0" err="1">
                <a:solidFill>
                  <a:schemeClr val="accent1">
                    <a:lumMod val="75000"/>
                  </a:schemeClr>
                </a:solidFill>
              </a:rPr>
              <a:t>titolo</a:t>
            </a:r>
            <a:r>
              <a:rPr lang="en-US" i="1" dirty="0">
                <a:solidFill>
                  <a:schemeClr val="accent1">
                    <a:lumMod val="75000"/>
                  </a:schemeClr>
                </a:solidFill>
              </a:rPr>
              <a:t> V del </a:t>
            </a:r>
            <a:r>
              <a:rPr lang="en-US" i="1" dirty="0" err="1">
                <a:solidFill>
                  <a:schemeClr val="accent1">
                    <a:lumMod val="75000"/>
                  </a:schemeClr>
                </a:solidFill>
              </a:rPr>
              <a:t>libro</a:t>
            </a:r>
            <a:r>
              <a:rPr lang="en-US" i="1" dirty="0">
                <a:solidFill>
                  <a:schemeClr val="accent1">
                    <a:lumMod val="75000"/>
                  </a:schemeClr>
                </a:solidFill>
              </a:rPr>
              <a:t> quinto del </a:t>
            </a:r>
            <a:r>
              <a:rPr lang="en-US" i="1" dirty="0" err="1">
                <a:solidFill>
                  <a:schemeClr val="accent1">
                    <a:lumMod val="75000"/>
                  </a:schemeClr>
                </a:solidFill>
              </a:rPr>
              <a:t>codice</a:t>
            </a:r>
            <a:r>
              <a:rPr lang="en-US" i="1" dirty="0">
                <a:solidFill>
                  <a:schemeClr val="accent1">
                    <a:lumMod val="75000"/>
                  </a:schemeClr>
                </a:solidFill>
              </a:rPr>
              <a:t> civile, (e accede </a:t>
            </a:r>
            <a:r>
              <a:rPr lang="en-US" i="1" dirty="0" err="1">
                <a:solidFill>
                  <a:schemeClr val="accent1">
                    <a:lumMod val="75000"/>
                  </a:schemeClr>
                </a:solidFill>
              </a:rPr>
              <a:t>agli</a:t>
            </a:r>
            <a:r>
              <a:rPr lang="en-US" i="1" dirty="0">
                <a:solidFill>
                  <a:schemeClr val="accent1">
                    <a:lumMod val="75000"/>
                  </a:schemeClr>
                </a:solidFill>
              </a:rPr>
              <a:t> </a:t>
            </a:r>
            <a:r>
              <a:rPr lang="en-US" i="1" dirty="0" err="1">
                <a:solidFill>
                  <a:schemeClr val="accent1">
                    <a:lumMod val="75000"/>
                  </a:schemeClr>
                </a:solidFill>
              </a:rPr>
              <a:t>strumenti</a:t>
            </a:r>
            <a:r>
              <a:rPr lang="en-US" i="1" dirty="0">
                <a:solidFill>
                  <a:schemeClr val="accent1">
                    <a:lumMod val="75000"/>
                  </a:schemeClr>
                </a:solidFill>
              </a:rPr>
              <a:t> di </a:t>
            </a:r>
            <a:r>
              <a:rPr lang="en-US" i="1" dirty="0" err="1">
                <a:solidFill>
                  <a:schemeClr val="accent1">
                    <a:lumMod val="75000"/>
                  </a:schemeClr>
                </a:solidFill>
              </a:rPr>
              <a:t>regolazione</a:t>
            </a:r>
            <a:r>
              <a:rPr lang="en-US" i="1" dirty="0">
                <a:solidFill>
                  <a:schemeClr val="accent1">
                    <a:lumMod val="75000"/>
                  </a:schemeClr>
                </a:solidFill>
              </a:rPr>
              <a:t> </a:t>
            </a:r>
            <a:r>
              <a:rPr lang="en-US" i="1" dirty="0" err="1">
                <a:solidFill>
                  <a:schemeClr val="accent1">
                    <a:lumMod val="75000"/>
                  </a:schemeClr>
                </a:solidFill>
              </a:rPr>
              <a:t>della</a:t>
            </a:r>
            <a:r>
              <a:rPr lang="en-US" i="1" dirty="0">
                <a:solidFill>
                  <a:schemeClr val="accent1">
                    <a:lumMod val="75000"/>
                  </a:schemeClr>
                </a:solidFill>
              </a:rPr>
              <a:t> </a:t>
            </a:r>
            <a:r>
              <a:rPr lang="en-US" i="1" dirty="0" err="1">
                <a:solidFill>
                  <a:schemeClr val="accent1">
                    <a:lumMod val="75000"/>
                  </a:schemeClr>
                </a:solidFill>
              </a:rPr>
              <a:t>crisi</a:t>
            </a:r>
            <a:r>
              <a:rPr lang="en-US" i="1" dirty="0">
                <a:solidFill>
                  <a:schemeClr val="accent1">
                    <a:lumMod val="75000"/>
                  </a:schemeClr>
                </a:solidFill>
              </a:rPr>
              <a:t> e </a:t>
            </a:r>
            <a:r>
              <a:rPr lang="en-US" i="1" dirty="0" err="1">
                <a:solidFill>
                  <a:schemeClr val="accent1">
                    <a:lumMod val="75000"/>
                  </a:schemeClr>
                </a:solidFill>
              </a:rPr>
              <a:t>dell'insolvenza</a:t>
            </a:r>
            <a:r>
              <a:rPr lang="en-US" i="1" dirty="0">
                <a:solidFill>
                  <a:schemeClr val="accent1">
                    <a:lumMod val="75000"/>
                  </a:schemeClr>
                </a:solidFill>
              </a:rPr>
              <a:t> per </a:t>
            </a:r>
            <a:r>
              <a:rPr lang="en-US" i="1" dirty="0" err="1">
                <a:solidFill>
                  <a:schemeClr val="accent1">
                    <a:lumMod val="75000"/>
                  </a:schemeClr>
                </a:solidFill>
              </a:rPr>
              <a:t>debiti</a:t>
            </a:r>
            <a:r>
              <a:rPr lang="en-US" i="1" dirty="0">
                <a:solidFill>
                  <a:schemeClr val="accent1">
                    <a:lumMod val="75000"/>
                  </a:schemeClr>
                </a:solidFill>
              </a:rPr>
              <a:t> </a:t>
            </a:r>
            <a:r>
              <a:rPr lang="en-US" i="1" dirty="0" err="1">
                <a:solidFill>
                  <a:schemeClr val="accent1">
                    <a:lumMod val="75000"/>
                  </a:schemeClr>
                </a:solidFill>
              </a:rPr>
              <a:t>contratti</a:t>
            </a:r>
            <a:r>
              <a:rPr lang="en-US" i="1" dirty="0">
                <a:solidFill>
                  <a:schemeClr val="accent1">
                    <a:lumMod val="75000"/>
                  </a:schemeClr>
                </a:solidFill>
              </a:rPr>
              <a:t> </a:t>
            </a:r>
            <a:r>
              <a:rPr lang="en-US" i="1" dirty="0" err="1">
                <a:solidFill>
                  <a:schemeClr val="accent1">
                    <a:lumMod val="75000"/>
                  </a:schemeClr>
                </a:solidFill>
              </a:rPr>
              <a:t>nella</a:t>
            </a:r>
            <a:r>
              <a:rPr lang="en-US" i="1" dirty="0">
                <a:solidFill>
                  <a:schemeClr val="accent1">
                    <a:lumMod val="75000"/>
                  </a:schemeClr>
                </a:solidFill>
              </a:rPr>
              <a:t> </a:t>
            </a:r>
            <a:r>
              <a:rPr lang="en-US" i="1" dirty="0" err="1">
                <a:solidFill>
                  <a:schemeClr val="accent1">
                    <a:lumMod val="75000"/>
                  </a:schemeClr>
                </a:solidFill>
              </a:rPr>
              <a:t>qualità</a:t>
            </a:r>
            <a:r>
              <a:rPr lang="en-US" i="1" dirty="0">
                <a:solidFill>
                  <a:schemeClr val="accent1">
                    <a:lumMod val="75000"/>
                  </a:schemeClr>
                </a:solidFill>
              </a:rPr>
              <a:t> di </a:t>
            </a:r>
            <a:r>
              <a:rPr lang="en-US" i="1" dirty="0" err="1">
                <a:solidFill>
                  <a:schemeClr val="accent1">
                    <a:lumMod val="75000"/>
                  </a:schemeClr>
                </a:solidFill>
              </a:rPr>
              <a:t>consumatore</a:t>
            </a:r>
            <a:r>
              <a:rPr lang="en-US" i="1" dirty="0">
                <a:solidFill>
                  <a:schemeClr val="accent1">
                    <a:lumMod val="75000"/>
                  </a:schemeClr>
                </a:solidFill>
              </a:rPr>
              <a:t>)”</a:t>
            </a:r>
            <a:endParaRPr lang="en-US" dirty="0">
              <a:solidFill>
                <a:schemeClr val="accent1">
                  <a:lumMod val="75000"/>
                </a:schemeClr>
              </a:solidFill>
            </a:endParaRP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9C5710-BC38-1F4D-A3CC-CA91A4A50E65}" type="slidenum">
              <a:rPr lang="en-US" smtClean="0"/>
              <a:pPr>
                <a:spcAft>
                  <a:spcPts val="600"/>
                </a:spcAft>
              </a:pPr>
              <a:t>5</a:t>
            </a:fld>
            <a:endParaRPr lang="en-US"/>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pic>
        <p:nvPicPr>
          <p:cNvPr id="1030" name="Picture 6" descr="Generazione immagine completata">
            <a:extLst>
              <a:ext uri="{FF2B5EF4-FFF2-40B4-BE49-F238E27FC236}">
                <a16:creationId xmlns:a16="http://schemas.microsoft.com/office/drawing/2014/main" id="{5E3B1056-8402-6C06-6667-3B91B22CB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571" y="486184"/>
            <a:ext cx="3393096" cy="33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AC3DE7-722F-9146-EFDF-A5D7787502A0}"/>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58FB4AA-7058-4218-AE65-3ACD24A41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FABFF66-1589-9E72-37EF-719A1C1598E9}"/>
              </a:ext>
            </a:extLst>
          </p:cNvPr>
          <p:cNvSpPr txBox="1">
            <a:spLocks/>
          </p:cNvSpPr>
          <p:nvPr/>
        </p:nvSpPr>
        <p:spPr>
          <a:xfrm>
            <a:off x="643466" y="319088"/>
            <a:ext cx="5334930" cy="343868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spcAft>
                <a:spcPts val="600"/>
              </a:spcAft>
            </a:pPr>
            <a:r>
              <a:rPr lang="en-US" sz="3500" b="1" kern="1200" dirty="0">
                <a:solidFill>
                  <a:srgbClr val="C00000"/>
                </a:solidFill>
                <a:latin typeface="+mj-lt"/>
                <a:ea typeface="+mj-ea"/>
                <a:cs typeface="+mj-cs"/>
              </a:rPr>
              <a:t>IL CODICE DELLA CRISI D’IMPRESA </a:t>
            </a:r>
            <a:br>
              <a:rPr lang="en-US" sz="3500" b="1" kern="1200" dirty="0">
                <a:solidFill>
                  <a:srgbClr val="C00000"/>
                </a:solidFill>
                <a:latin typeface="+mj-lt"/>
                <a:ea typeface="+mj-ea"/>
                <a:cs typeface="+mj-cs"/>
              </a:rPr>
            </a:br>
            <a:r>
              <a:rPr lang="en-US" sz="3500" b="1" kern="1200" dirty="0">
                <a:solidFill>
                  <a:srgbClr val="C00000"/>
                </a:solidFill>
                <a:latin typeface="+mj-lt"/>
                <a:ea typeface="+mj-ea"/>
                <a:cs typeface="+mj-cs"/>
              </a:rPr>
              <a:t>E DELL’INSOLVENZA :</a:t>
            </a:r>
          </a:p>
          <a:p>
            <a:pPr algn="ctr">
              <a:spcAft>
                <a:spcPts val="600"/>
              </a:spcAft>
            </a:pPr>
            <a:endParaRPr lang="en-US" sz="3300" b="1" kern="1200" dirty="0">
              <a:solidFill>
                <a:srgbClr val="C00000"/>
              </a:solidFill>
              <a:latin typeface="+mj-lt"/>
              <a:ea typeface="+mj-ea"/>
              <a:cs typeface="+mj-cs"/>
            </a:endParaRPr>
          </a:p>
          <a:p>
            <a:pPr algn="ctr">
              <a:spcAft>
                <a:spcPts val="600"/>
              </a:spcAft>
            </a:pPr>
            <a:r>
              <a:rPr lang="en-US" sz="3300" b="1" kern="1200" dirty="0">
                <a:solidFill>
                  <a:schemeClr val="accent1">
                    <a:lumMod val="75000"/>
                  </a:schemeClr>
                </a:solidFill>
                <a:latin typeface="+mj-lt"/>
                <a:ea typeface="+mj-ea"/>
                <a:cs typeface="+mj-cs"/>
              </a:rPr>
              <a:t>LA PROCEDURA DI RISTRUTTURAZIONE </a:t>
            </a:r>
          </a:p>
          <a:p>
            <a:pPr algn="ctr">
              <a:spcAft>
                <a:spcPts val="600"/>
              </a:spcAft>
            </a:pPr>
            <a:r>
              <a:rPr lang="en-US" sz="3300" b="1" kern="1200" dirty="0">
                <a:solidFill>
                  <a:schemeClr val="accent1">
                    <a:lumMod val="75000"/>
                  </a:schemeClr>
                </a:solidFill>
                <a:latin typeface="+mj-lt"/>
                <a:ea typeface="+mj-ea"/>
                <a:cs typeface="+mj-cs"/>
              </a:rPr>
              <a:t>DEI DEBITI</a:t>
            </a:r>
          </a:p>
        </p:txBody>
      </p:sp>
      <p:sp>
        <p:nvSpPr>
          <p:cNvPr id="33" name="Oval 32">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5" name="Picture 6" descr="usura come uscirne — idealista/news">
            <a:extLst>
              <a:ext uri="{FF2B5EF4-FFF2-40B4-BE49-F238E27FC236}">
                <a16:creationId xmlns:a16="http://schemas.microsoft.com/office/drawing/2014/main" id="{8A941E84-A56A-834F-FE44-ADD71E17DAA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747" r="8829" b="-5"/>
          <a:stretch>
            <a:fillRect/>
          </a:stretch>
        </p:blipFill>
        <p:spPr bwMode="auto">
          <a:xfrm>
            <a:off x="1739769" y="4086245"/>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a:solidFill>
            <a:schemeClr val="bg1"/>
          </a:solidFill>
        </p:spPr>
      </p:pic>
      <p:pic>
        <p:nvPicPr>
          <p:cNvPr id="2" name="Immagine 1" descr="Immagine che contiene testo, Elementi grafici, logo, grafica&#10;&#10;Il contenuto generato dall'IA potrebbe non essere corretto.">
            <a:extLst>
              <a:ext uri="{FF2B5EF4-FFF2-40B4-BE49-F238E27FC236}">
                <a16:creationId xmlns:a16="http://schemas.microsoft.com/office/drawing/2014/main" id="{FFB03F26-AEE4-C4AB-D4A1-C6A2F6C98D05}"/>
              </a:ext>
            </a:extLst>
          </p:cNvPr>
          <p:cNvPicPr>
            <a:picLocks noChangeAspect="1"/>
          </p:cNvPicPr>
          <p:nvPr/>
        </p:nvPicPr>
        <p:blipFill>
          <a:blip r:embed="rId4"/>
          <a:srcRect t="5459" r="-5" b="-5"/>
          <a:stretch>
            <a:fillRect/>
          </a:stretch>
        </p:blipFill>
        <p:spPr>
          <a:xfrm>
            <a:off x="5934469" y="912770"/>
            <a:ext cx="6018532" cy="5690002"/>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37" name="Straight Connector 36">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67622"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43" name="Freeform: Shape 42">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
        <p:nvSpPr>
          <p:cNvPr id="3" name="Slide Number Placeholder 2">
            <a:extLst>
              <a:ext uri="{FF2B5EF4-FFF2-40B4-BE49-F238E27FC236}">
                <a16:creationId xmlns:a16="http://schemas.microsoft.com/office/drawing/2014/main" id="{1B1DCA33-426C-48B7-3A43-6E6CA84CE29B}"/>
              </a:ext>
            </a:extLst>
          </p:cNvPr>
          <p:cNvSpPr>
            <a:spLocks noGrp="1"/>
          </p:cNvSpPr>
          <p:nvPr>
            <p:ph type="sldNum" sz="quarter" idx="12"/>
          </p:nvPr>
        </p:nvSpPr>
        <p:spPr>
          <a:xfrm>
            <a:off x="10031654" y="6356350"/>
            <a:ext cx="1497991" cy="365125"/>
          </a:xfrm>
        </p:spPr>
        <p:txBody>
          <a:bodyPr vert="horz" lIns="91440" tIns="45720" rIns="91440" bIns="45720" rtlCol="0" anchor="ctr">
            <a:normAutofit/>
          </a:bodyPr>
          <a:lstStyle/>
          <a:p>
            <a:pPr>
              <a:spcAft>
                <a:spcPts val="600"/>
              </a:spcAft>
            </a:pPr>
            <a:fld id="{369C5710-BC38-1F4D-A3CC-CA91A4A50E65}" type="slidenum">
              <a:rPr lang="en-US">
                <a:solidFill>
                  <a:srgbClr val="FFFFFF"/>
                </a:solidFill>
              </a:rPr>
              <a:pPr>
                <a:spcAft>
                  <a:spcPts val="600"/>
                </a:spcAft>
              </a:pPr>
              <a:t>6</a:t>
            </a:fld>
            <a:endParaRPr lang="en-US">
              <a:solidFill>
                <a:srgbClr val="FFFFFF"/>
              </a:solidFill>
            </a:endParaRPr>
          </a:p>
        </p:txBody>
      </p:sp>
      <p:sp>
        <p:nvSpPr>
          <p:cNvPr id="6" name="CasellaDiTesto 5">
            <a:extLst>
              <a:ext uri="{FF2B5EF4-FFF2-40B4-BE49-F238E27FC236}">
                <a16:creationId xmlns:a16="http://schemas.microsoft.com/office/drawing/2014/main" id="{CB0851BA-23D8-5A84-3BD9-F096A9261C25}"/>
              </a:ext>
            </a:extLst>
          </p:cNvPr>
          <p:cNvSpPr txBox="1"/>
          <p:nvPr/>
        </p:nvSpPr>
        <p:spPr>
          <a:xfrm>
            <a:off x="4726112" y="669875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50070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7</a:t>
            </a:fld>
            <a:endParaRPr lang="en-US" dirty="0"/>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pic>
        <p:nvPicPr>
          <p:cNvPr id="7" name="Immagine 6">
            <a:hlinkClick r:id="rId2"/>
            <a:extLst>
              <a:ext uri="{FF2B5EF4-FFF2-40B4-BE49-F238E27FC236}">
                <a16:creationId xmlns:a16="http://schemas.microsoft.com/office/drawing/2014/main" id="{68D959C2-935F-8DF2-1F21-3EE2C40CBE3C}"/>
              </a:ext>
            </a:extLst>
          </p:cNvPr>
          <p:cNvPicPr>
            <a:picLocks noChangeAspect="1"/>
          </p:cNvPicPr>
          <p:nvPr/>
        </p:nvPicPr>
        <p:blipFill>
          <a:blip r:embed="rId3"/>
          <a:stretch>
            <a:fillRect/>
          </a:stretch>
        </p:blipFill>
        <p:spPr>
          <a:xfrm>
            <a:off x="6706677" y="1201246"/>
            <a:ext cx="3810000" cy="5270500"/>
          </a:xfrm>
          <a:prstGeom prst="rect">
            <a:avLst/>
          </a:prstGeom>
          <a:effectLst>
            <a:outerShdw blurRad="50800" dist="38100" dir="8100000" algn="tr" rotWithShape="0">
              <a:prstClr val="black">
                <a:alpha val="40000"/>
              </a:prstClr>
            </a:outerShdw>
          </a:effectLst>
        </p:spPr>
      </p:pic>
      <p:sp>
        <p:nvSpPr>
          <p:cNvPr id="9" name="Title 1">
            <a:extLst>
              <a:ext uri="{FF2B5EF4-FFF2-40B4-BE49-F238E27FC236}">
                <a16:creationId xmlns:a16="http://schemas.microsoft.com/office/drawing/2014/main" id="{6842E665-2297-F26B-4E5D-34BC75554C1C}"/>
              </a:ext>
            </a:extLst>
          </p:cNvPr>
          <p:cNvSpPr txBox="1">
            <a:spLocks/>
          </p:cNvSpPr>
          <p:nvPr/>
        </p:nvSpPr>
        <p:spPr>
          <a:xfrm>
            <a:off x="557928" y="487068"/>
            <a:ext cx="9424272" cy="746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3700" b="1" cap="all" dirty="0">
                <a:solidFill>
                  <a:srgbClr val="C00000"/>
                </a:solidFill>
              </a:rPr>
              <a:t>Il </a:t>
            </a:r>
            <a:r>
              <a:rPr lang="en-US" sz="3700" b="1" cap="all" dirty="0" err="1">
                <a:solidFill>
                  <a:srgbClr val="C00000"/>
                </a:solidFill>
              </a:rPr>
              <a:t>Codice</a:t>
            </a:r>
            <a:r>
              <a:rPr lang="en-US" sz="3700" b="1" cap="all" dirty="0">
                <a:solidFill>
                  <a:srgbClr val="C00000"/>
                </a:solidFill>
              </a:rPr>
              <a:t> </a:t>
            </a:r>
            <a:r>
              <a:rPr lang="en-US" sz="3700" b="1" cap="all" dirty="0" err="1">
                <a:solidFill>
                  <a:srgbClr val="C00000"/>
                </a:solidFill>
              </a:rPr>
              <a:t>della</a:t>
            </a:r>
            <a:r>
              <a:rPr lang="en-US" sz="3700" b="1" cap="all" dirty="0">
                <a:solidFill>
                  <a:srgbClr val="C00000"/>
                </a:solidFill>
              </a:rPr>
              <a:t> </a:t>
            </a:r>
            <a:r>
              <a:rPr lang="en-US" sz="3700" b="1" cap="all" dirty="0" err="1">
                <a:solidFill>
                  <a:srgbClr val="C00000"/>
                </a:solidFill>
              </a:rPr>
              <a:t>crisi</a:t>
            </a:r>
            <a:r>
              <a:rPr lang="en-US" sz="3700" b="1" cap="all" dirty="0">
                <a:solidFill>
                  <a:srgbClr val="C00000"/>
                </a:solidFill>
              </a:rPr>
              <a:t> </a:t>
            </a:r>
            <a:r>
              <a:rPr lang="en-US" sz="3700" b="1" cap="all" dirty="0" err="1">
                <a:solidFill>
                  <a:srgbClr val="C00000"/>
                </a:solidFill>
              </a:rPr>
              <a:t>d’impresa</a:t>
            </a:r>
            <a:r>
              <a:rPr lang="en-US" sz="3700" b="1" cap="all" dirty="0">
                <a:solidFill>
                  <a:srgbClr val="C00000"/>
                </a:solidFill>
              </a:rPr>
              <a:t> e </a:t>
            </a:r>
          </a:p>
          <a:p>
            <a:r>
              <a:rPr lang="en-US" sz="3700" b="1" cap="all" dirty="0">
                <a:solidFill>
                  <a:srgbClr val="C00000"/>
                </a:solidFill>
              </a:rPr>
              <a:t>dell’ </a:t>
            </a:r>
            <a:r>
              <a:rPr lang="en-US" sz="3700" b="1" cap="all" dirty="0" err="1">
                <a:solidFill>
                  <a:srgbClr val="C00000"/>
                </a:solidFill>
              </a:rPr>
              <a:t>insolvenza</a:t>
            </a:r>
            <a:endParaRPr lang="en-US" sz="3700" b="1" cap="all" dirty="0">
              <a:solidFill>
                <a:srgbClr val="C00000"/>
              </a:solidFill>
            </a:endParaRP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9C8CD551-4CF7-53BC-0439-C0DD01CBEAA8}"/>
              </a:ext>
            </a:extLst>
          </p:cNvPr>
          <p:cNvPicPr>
            <a:picLocks noChangeAspect="1"/>
          </p:cNvPicPr>
          <p:nvPr/>
        </p:nvPicPr>
        <p:blipFill>
          <a:blip r:embed="rId4"/>
          <a:srcRect l="19903" t="14629" r="22036" b="20982"/>
          <a:stretch>
            <a:fillRect/>
          </a:stretch>
        </p:blipFill>
        <p:spPr>
          <a:xfrm>
            <a:off x="10712826" y="172229"/>
            <a:ext cx="1220320" cy="1353312"/>
          </a:xfrm>
          <a:prstGeom prst="rect">
            <a:avLst/>
          </a:prstGeom>
        </p:spPr>
      </p:pic>
      <p:graphicFrame>
        <p:nvGraphicFramePr>
          <p:cNvPr id="11" name="Text Placeholder 3">
            <a:extLst>
              <a:ext uri="{FF2B5EF4-FFF2-40B4-BE49-F238E27FC236}">
                <a16:creationId xmlns:a16="http://schemas.microsoft.com/office/drawing/2014/main" id="{B508B90A-EEEB-2BFB-8C0B-E5A53E25D0F8}"/>
              </a:ext>
            </a:extLst>
          </p:cNvPr>
          <p:cNvGraphicFramePr/>
          <p:nvPr>
            <p:extLst>
              <p:ext uri="{D42A27DB-BD31-4B8C-83A1-F6EECF244321}">
                <p14:modId xmlns:p14="http://schemas.microsoft.com/office/powerpoint/2010/main" val="1187897743"/>
              </p:ext>
            </p:extLst>
          </p:nvPr>
        </p:nvGraphicFramePr>
        <p:xfrm>
          <a:off x="89690" y="1367243"/>
          <a:ext cx="6251674" cy="54727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4383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8</a:t>
            </a:fld>
            <a:endParaRPr lang="en-US" dirty="0"/>
          </a:p>
        </p:txBody>
      </p:sp>
      <p:sp>
        <p:nvSpPr>
          <p:cNvPr id="4" name="Text Placeholder 3"/>
          <p:cNvSpPr>
            <a:spLocks noGrp="1"/>
          </p:cNvSpPr>
          <p:nvPr>
            <p:ph type="body" sz="quarter" idx="14"/>
          </p:nvPr>
        </p:nvSpPr>
        <p:spPr>
          <a:xfrm>
            <a:off x="182881" y="1304365"/>
            <a:ext cx="5913120" cy="5268483"/>
          </a:xfrm>
        </p:spPr>
        <p:txBody>
          <a:bodyPr>
            <a:normAutofit lnSpcReduction="10000"/>
          </a:bodyPr>
          <a:lstStyle/>
          <a:p>
            <a:pPr marL="0" indent="0">
              <a:buNone/>
            </a:pPr>
            <a:r>
              <a:rPr lang="en-US" dirty="0">
                <a:solidFill>
                  <a:schemeClr val="accent1">
                    <a:lumMod val="75000"/>
                  </a:schemeClr>
                </a:solidFill>
              </a:rPr>
              <a:t>Si </a:t>
            </a:r>
            <a:r>
              <a:rPr lang="en-US" dirty="0" err="1">
                <a:solidFill>
                  <a:schemeClr val="accent1">
                    <a:lumMod val="75000"/>
                  </a:schemeClr>
                </a:solidFill>
              </a:rPr>
              <a:t>applica</a:t>
            </a:r>
            <a:r>
              <a:rPr lang="en-US" dirty="0">
                <a:solidFill>
                  <a:schemeClr val="accent1">
                    <a:lumMod val="75000"/>
                  </a:schemeClr>
                </a:solidFill>
              </a:rPr>
              <a:t> al </a:t>
            </a:r>
            <a:r>
              <a:rPr lang="en-US" dirty="0" err="1">
                <a:solidFill>
                  <a:schemeClr val="accent1">
                    <a:lumMod val="75000"/>
                  </a:schemeClr>
                </a:solidFill>
              </a:rPr>
              <a:t>consumatore</a:t>
            </a:r>
            <a:r>
              <a:rPr lang="en-US" dirty="0">
                <a:solidFill>
                  <a:schemeClr val="accent1">
                    <a:lumMod val="75000"/>
                  </a:schemeClr>
                </a:solidFill>
              </a:rPr>
              <a:t> </a:t>
            </a:r>
            <a:r>
              <a:rPr lang="en-US" dirty="0" err="1">
                <a:solidFill>
                  <a:schemeClr val="accent1">
                    <a:lumMod val="75000"/>
                  </a:schemeClr>
                </a:solidFill>
              </a:rPr>
              <a:t>quando</a:t>
            </a:r>
            <a:r>
              <a:rPr lang="en-US" dirty="0">
                <a:solidFill>
                  <a:schemeClr val="accent1">
                    <a:lumMod val="75000"/>
                  </a:schemeClr>
                </a:solidFill>
              </a:rPr>
              <a:t>:</a:t>
            </a:r>
          </a:p>
          <a:p>
            <a:pPr lvl="1">
              <a:buFont typeface="Wingdings" pitchFamily="2" charset="2"/>
              <a:buChar char="ü"/>
            </a:pPr>
            <a:r>
              <a:rPr lang="en-US" dirty="0">
                <a:solidFill>
                  <a:schemeClr val="accent1">
                    <a:lumMod val="75000"/>
                  </a:schemeClr>
                </a:solidFill>
              </a:rPr>
              <a:t>E’ in </a:t>
            </a:r>
            <a:r>
              <a:rPr lang="en-US" dirty="0" err="1">
                <a:solidFill>
                  <a:schemeClr val="accent1">
                    <a:lumMod val="75000"/>
                  </a:schemeClr>
                </a:solidFill>
              </a:rPr>
              <a:t>crisi</a:t>
            </a:r>
            <a:r>
              <a:rPr lang="en-US" dirty="0">
                <a:solidFill>
                  <a:schemeClr val="accent1">
                    <a:lumMod val="75000"/>
                  </a:schemeClr>
                </a:solidFill>
              </a:rPr>
              <a:t>: </a:t>
            </a:r>
            <a:r>
              <a:rPr lang="en-US" dirty="0" err="1">
                <a:solidFill>
                  <a:schemeClr val="accent1">
                    <a:lumMod val="75000"/>
                  </a:schemeClr>
                </a:solidFill>
              </a:rPr>
              <a:t>ovvero</a:t>
            </a:r>
            <a:r>
              <a:rPr lang="en-US" dirty="0">
                <a:solidFill>
                  <a:schemeClr val="accent1">
                    <a:lumMod val="75000"/>
                  </a:schemeClr>
                </a:solidFill>
              </a:rPr>
              <a:t> a causa di </a:t>
            </a:r>
            <a:r>
              <a:rPr lang="en-US" dirty="0" err="1">
                <a:solidFill>
                  <a:schemeClr val="accent1">
                    <a:lumMod val="75000"/>
                  </a:schemeClr>
                </a:solidFill>
              </a:rPr>
              <a:t>difficoltà</a:t>
            </a:r>
            <a:r>
              <a:rPr lang="en-US" dirty="0">
                <a:solidFill>
                  <a:schemeClr val="accent1">
                    <a:lumMod val="75000"/>
                  </a:schemeClr>
                </a:solidFill>
              </a:rPr>
              <a:t> </a:t>
            </a:r>
            <a:r>
              <a:rPr lang="en-US" dirty="0" err="1">
                <a:solidFill>
                  <a:schemeClr val="accent1">
                    <a:lumMod val="75000"/>
                  </a:schemeClr>
                </a:solidFill>
              </a:rPr>
              <a:t>economico</a:t>
            </a:r>
            <a:r>
              <a:rPr lang="en-US" dirty="0">
                <a:solidFill>
                  <a:schemeClr val="accent1">
                    <a:lumMod val="75000"/>
                  </a:schemeClr>
                </a:solidFill>
              </a:rPr>
              <a:t> </a:t>
            </a:r>
            <a:r>
              <a:rPr lang="en-US" dirty="0" err="1">
                <a:solidFill>
                  <a:schemeClr val="accent1">
                    <a:lumMod val="75000"/>
                  </a:schemeClr>
                </a:solidFill>
              </a:rPr>
              <a:t>finanziarie</a:t>
            </a:r>
            <a:r>
              <a:rPr lang="en-US" dirty="0">
                <a:solidFill>
                  <a:schemeClr val="accent1">
                    <a:lumMod val="75000"/>
                  </a:schemeClr>
                </a:solidFill>
              </a:rPr>
              <a:t> </a:t>
            </a:r>
            <a:r>
              <a:rPr lang="en-US" dirty="0" err="1">
                <a:solidFill>
                  <a:schemeClr val="accent1">
                    <a:lumMod val="75000"/>
                  </a:schemeClr>
                </a:solidFill>
              </a:rPr>
              <a:t>sia</a:t>
            </a:r>
            <a:r>
              <a:rPr lang="en-US" dirty="0">
                <a:solidFill>
                  <a:schemeClr val="accent1">
                    <a:lumMod val="75000"/>
                  </a:schemeClr>
                </a:solidFill>
              </a:rPr>
              <a:t> </a:t>
            </a:r>
            <a:r>
              <a:rPr lang="en-US" dirty="0" err="1">
                <a:solidFill>
                  <a:schemeClr val="accent1">
                    <a:lumMod val="75000"/>
                  </a:schemeClr>
                </a:solidFill>
              </a:rPr>
              <a:t>incapace</a:t>
            </a:r>
            <a:r>
              <a:rPr lang="en-US" dirty="0">
                <a:solidFill>
                  <a:schemeClr val="accent1">
                    <a:lumMod val="75000"/>
                  </a:schemeClr>
                </a:solidFill>
              </a:rPr>
              <a:t> di far </a:t>
            </a:r>
            <a:r>
              <a:rPr lang="en-US" dirty="0" err="1">
                <a:solidFill>
                  <a:schemeClr val="accent1">
                    <a:lumMod val="75000"/>
                  </a:schemeClr>
                </a:solidFill>
              </a:rPr>
              <a:t>fronte</a:t>
            </a:r>
            <a:r>
              <a:rPr lang="en-US" dirty="0">
                <a:solidFill>
                  <a:schemeClr val="accent1">
                    <a:lumMod val="75000"/>
                  </a:schemeClr>
                </a:solidFill>
              </a:rPr>
              <a:t> </a:t>
            </a:r>
            <a:r>
              <a:rPr lang="en-US" dirty="0" err="1">
                <a:solidFill>
                  <a:schemeClr val="accent1">
                    <a:lumMod val="75000"/>
                  </a:schemeClr>
                </a:solidFill>
              </a:rPr>
              <a:t>regolarmente</a:t>
            </a:r>
            <a:r>
              <a:rPr lang="en-US" dirty="0">
                <a:solidFill>
                  <a:schemeClr val="accent1">
                    <a:lumMod val="75000"/>
                  </a:schemeClr>
                </a:solidFill>
              </a:rPr>
              <a:t> alle </a:t>
            </a:r>
            <a:r>
              <a:rPr lang="en-US" dirty="0" err="1">
                <a:solidFill>
                  <a:schemeClr val="accent1">
                    <a:lumMod val="75000"/>
                  </a:schemeClr>
                </a:solidFill>
              </a:rPr>
              <a:t>obbligazioni</a:t>
            </a:r>
            <a:r>
              <a:rPr lang="en-US" dirty="0">
                <a:solidFill>
                  <a:schemeClr val="accent1">
                    <a:lumMod val="75000"/>
                  </a:schemeClr>
                </a:solidFill>
              </a:rPr>
              <a:t> </a:t>
            </a:r>
            <a:r>
              <a:rPr lang="en-US" dirty="0" err="1">
                <a:solidFill>
                  <a:schemeClr val="accent1">
                    <a:lumMod val="75000"/>
                  </a:schemeClr>
                </a:solidFill>
              </a:rPr>
              <a:t>pianificate</a:t>
            </a:r>
            <a:endParaRPr lang="en-US" dirty="0">
              <a:solidFill>
                <a:schemeClr val="accent1">
                  <a:lumMod val="75000"/>
                </a:schemeClr>
              </a:solidFill>
            </a:endParaRPr>
          </a:p>
          <a:p>
            <a:pPr lvl="1">
              <a:buFont typeface="Wingdings" pitchFamily="2" charset="2"/>
              <a:buChar char="ü"/>
            </a:pPr>
            <a:r>
              <a:rPr lang="en-US" dirty="0">
                <a:solidFill>
                  <a:schemeClr val="accent1">
                    <a:lumMod val="75000"/>
                  </a:schemeClr>
                </a:solidFill>
              </a:rPr>
              <a:t>E’ </a:t>
            </a:r>
            <a:r>
              <a:rPr lang="en-US" dirty="0" err="1">
                <a:solidFill>
                  <a:schemeClr val="accent1">
                    <a:lumMod val="75000"/>
                  </a:schemeClr>
                </a:solidFill>
              </a:rPr>
              <a:t>insolvente</a:t>
            </a:r>
            <a:r>
              <a:rPr lang="en-US" dirty="0">
                <a:solidFill>
                  <a:schemeClr val="accent1">
                    <a:lumMod val="75000"/>
                  </a:schemeClr>
                </a:solidFill>
              </a:rPr>
              <a:t>, </a:t>
            </a:r>
            <a:r>
              <a:rPr lang="en-US" dirty="0" err="1">
                <a:solidFill>
                  <a:schemeClr val="accent1">
                    <a:lumMod val="75000"/>
                  </a:schemeClr>
                </a:solidFill>
              </a:rPr>
              <a:t>ovvero</a:t>
            </a:r>
            <a:r>
              <a:rPr lang="en-US" dirty="0">
                <a:solidFill>
                  <a:schemeClr val="accent1">
                    <a:lumMod val="75000"/>
                  </a:schemeClr>
                </a:solidFill>
              </a:rPr>
              <a:t> </a:t>
            </a:r>
            <a:r>
              <a:rPr lang="en-US" dirty="0" err="1">
                <a:solidFill>
                  <a:schemeClr val="accent1">
                    <a:lumMod val="75000"/>
                  </a:schemeClr>
                </a:solidFill>
              </a:rPr>
              <a:t>manifesti</a:t>
            </a:r>
            <a:r>
              <a:rPr lang="en-US" dirty="0">
                <a:solidFill>
                  <a:schemeClr val="accent1">
                    <a:lumMod val="75000"/>
                  </a:schemeClr>
                </a:solidFill>
              </a:rPr>
              <a:t> </a:t>
            </a:r>
            <a:r>
              <a:rPr lang="en-US" dirty="0" err="1">
                <a:solidFill>
                  <a:schemeClr val="accent1">
                    <a:lumMod val="75000"/>
                  </a:schemeClr>
                </a:solidFill>
              </a:rPr>
              <a:t>inadempimenti</a:t>
            </a:r>
            <a:r>
              <a:rPr lang="en-US" dirty="0">
                <a:solidFill>
                  <a:schemeClr val="accent1">
                    <a:lumMod val="75000"/>
                  </a:schemeClr>
                </a:solidFill>
              </a:rPr>
              <a:t> o </a:t>
            </a:r>
            <a:r>
              <a:rPr lang="en-US" dirty="0" err="1">
                <a:solidFill>
                  <a:schemeClr val="accent1">
                    <a:lumMod val="75000"/>
                  </a:schemeClr>
                </a:solidFill>
              </a:rPr>
              <a:t>altri</a:t>
            </a:r>
            <a:r>
              <a:rPr lang="en-US" dirty="0">
                <a:solidFill>
                  <a:schemeClr val="accent1">
                    <a:lumMod val="75000"/>
                  </a:schemeClr>
                </a:solidFill>
              </a:rPr>
              <a:t> </a:t>
            </a:r>
            <a:r>
              <a:rPr lang="en-US" dirty="0" err="1">
                <a:solidFill>
                  <a:schemeClr val="accent1">
                    <a:lumMod val="75000"/>
                  </a:schemeClr>
                </a:solidFill>
              </a:rPr>
              <a:t>fatti</a:t>
            </a:r>
            <a:r>
              <a:rPr lang="en-US" dirty="0">
                <a:solidFill>
                  <a:schemeClr val="accent1">
                    <a:lumMod val="75000"/>
                  </a:schemeClr>
                </a:solidFill>
              </a:rPr>
              <a:t> </a:t>
            </a:r>
            <a:r>
              <a:rPr lang="en-US" dirty="0" err="1">
                <a:solidFill>
                  <a:schemeClr val="accent1">
                    <a:lumMod val="75000"/>
                  </a:schemeClr>
                </a:solidFill>
              </a:rPr>
              <a:t>esterni</a:t>
            </a:r>
            <a:r>
              <a:rPr lang="en-US" dirty="0">
                <a:solidFill>
                  <a:schemeClr val="accent1">
                    <a:lumMod val="75000"/>
                  </a:schemeClr>
                </a:solidFill>
              </a:rPr>
              <a:t> </a:t>
            </a:r>
            <a:r>
              <a:rPr lang="en-US" dirty="0" err="1">
                <a:solidFill>
                  <a:schemeClr val="accent1">
                    <a:lumMod val="75000"/>
                  </a:schemeClr>
                </a:solidFill>
              </a:rPr>
              <a:t>che</a:t>
            </a:r>
            <a:r>
              <a:rPr lang="en-US" dirty="0">
                <a:solidFill>
                  <a:schemeClr val="accent1">
                    <a:lumMod val="75000"/>
                  </a:schemeClr>
                </a:solidFill>
              </a:rPr>
              <a:t> ne </a:t>
            </a:r>
            <a:r>
              <a:rPr lang="en-US" dirty="0" err="1">
                <a:solidFill>
                  <a:schemeClr val="accent1">
                    <a:lumMod val="75000"/>
                  </a:schemeClr>
                </a:solidFill>
              </a:rPr>
              <a:t>dimostrino</a:t>
            </a:r>
            <a:r>
              <a:rPr lang="en-US" dirty="0">
                <a:solidFill>
                  <a:schemeClr val="accent1">
                    <a:lumMod val="75000"/>
                  </a:schemeClr>
                </a:solidFill>
              </a:rPr>
              <a:t> </a:t>
            </a:r>
            <a:r>
              <a:rPr lang="en-US" dirty="0" err="1">
                <a:solidFill>
                  <a:schemeClr val="accent1">
                    <a:lumMod val="75000"/>
                  </a:schemeClr>
                </a:solidFill>
              </a:rPr>
              <a:t>l’impossibilità</a:t>
            </a:r>
            <a:r>
              <a:rPr lang="en-US" dirty="0">
                <a:solidFill>
                  <a:schemeClr val="accent1">
                    <a:lumMod val="75000"/>
                  </a:schemeClr>
                </a:solidFill>
              </a:rPr>
              <a:t> di </a:t>
            </a:r>
            <a:r>
              <a:rPr lang="en-US" dirty="0" err="1">
                <a:solidFill>
                  <a:schemeClr val="accent1">
                    <a:lumMod val="75000"/>
                  </a:schemeClr>
                </a:solidFill>
              </a:rPr>
              <a:t>soddisfare</a:t>
            </a:r>
            <a:r>
              <a:rPr lang="en-US" dirty="0">
                <a:solidFill>
                  <a:schemeClr val="accent1">
                    <a:lumMod val="75000"/>
                  </a:schemeClr>
                </a:solidFill>
              </a:rPr>
              <a:t> </a:t>
            </a:r>
            <a:r>
              <a:rPr lang="en-US" dirty="0" err="1">
                <a:solidFill>
                  <a:schemeClr val="accent1">
                    <a:lumMod val="75000"/>
                  </a:schemeClr>
                </a:solidFill>
              </a:rPr>
              <a:t>regolarmente</a:t>
            </a:r>
            <a:r>
              <a:rPr lang="en-US" dirty="0">
                <a:solidFill>
                  <a:schemeClr val="accent1">
                    <a:lumMod val="75000"/>
                  </a:schemeClr>
                </a:solidFill>
              </a:rPr>
              <a:t> le </a:t>
            </a:r>
            <a:r>
              <a:rPr lang="en-US" dirty="0" err="1">
                <a:solidFill>
                  <a:schemeClr val="accent1">
                    <a:lumMod val="75000"/>
                  </a:schemeClr>
                </a:solidFill>
              </a:rPr>
              <a:t>proprie</a:t>
            </a:r>
            <a:r>
              <a:rPr lang="en-US" dirty="0">
                <a:solidFill>
                  <a:schemeClr val="accent1">
                    <a:lumMod val="75000"/>
                  </a:schemeClr>
                </a:solidFill>
              </a:rPr>
              <a:t> </a:t>
            </a:r>
            <a:r>
              <a:rPr lang="en-US" dirty="0" err="1">
                <a:solidFill>
                  <a:schemeClr val="accent1">
                    <a:lumMod val="75000"/>
                  </a:schemeClr>
                </a:solidFill>
              </a:rPr>
              <a:t>obbligazioni</a:t>
            </a:r>
            <a:r>
              <a:rPr lang="en-US" dirty="0">
                <a:solidFill>
                  <a:schemeClr val="accent1">
                    <a:lumMod val="75000"/>
                  </a:schemeClr>
                </a:solidFill>
              </a:rPr>
              <a:t> </a:t>
            </a:r>
          </a:p>
          <a:p>
            <a:pPr lvl="1">
              <a:buFont typeface="Wingdings" pitchFamily="2" charset="2"/>
              <a:buChar char="ü"/>
            </a:pPr>
            <a:r>
              <a:rPr lang="en-US" dirty="0">
                <a:solidFill>
                  <a:schemeClr val="accent1">
                    <a:lumMod val="75000"/>
                  </a:schemeClr>
                </a:solidFill>
              </a:rPr>
              <a:t>E’ </a:t>
            </a:r>
            <a:r>
              <a:rPr lang="en-US" dirty="0" err="1">
                <a:solidFill>
                  <a:schemeClr val="accent1">
                    <a:lumMod val="75000"/>
                  </a:schemeClr>
                </a:solidFill>
              </a:rPr>
              <a:t>meritevole</a:t>
            </a:r>
            <a:r>
              <a:rPr lang="en-US" dirty="0">
                <a:solidFill>
                  <a:schemeClr val="accent1">
                    <a:lumMod val="75000"/>
                  </a:schemeClr>
                </a:solidFill>
              </a:rPr>
              <a:t>, ossia </a:t>
            </a:r>
            <a:r>
              <a:rPr lang="en-US" dirty="0" err="1">
                <a:solidFill>
                  <a:schemeClr val="accent1">
                    <a:lumMod val="75000"/>
                  </a:schemeClr>
                </a:solidFill>
              </a:rPr>
              <a:t>che</a:t>
            </a:r>
            <a:r>
              <a:rPr lang="en-US" dirty="0">
                <a:solidFill>
                  <a:schemeClr val="accent1">
                    <a:lumMod val="75000"/>
                  </a:schemeClr>
                </a:solidFill>
              </a:rPr>
              <a:t> non </a:t>
            </a:r>
            <a:r>
              <a:rPr lang="en-US" dirty="0" err="1">
                <a:solidFill>
                  <a:schemeClr val="accent1">
                    <a:lumMod val="75000"/>
                  </a:schemeClr>
                </a:solidFill>
              </a:rPr>
              <a:t>abbia</a:t>
            </a:r>
            <a:r>
              <a:rPr lang="en-US" dirty="0">
                <a:solidFill>
                  <a:schemeClr val="accent1">
                    <a:lumMod val="75000"/>
                  </a:schemeClr>
                </a:solidFill>
              </a:rPr>
              <a:t> </a:t>
            </a:r>
            <a:r>
              <a:rPr lang="en-US" dirty="0" err="1">
                <a:solidFill>
                  <a:schemeClr val="accent1">
                    <a:lumMod val="75000"/>
                  </a:schemeClr>
                </a:solidFill>
              </a:rPr>
              <a:t>determinato</a:t>
            </a:r>
            <a:r>
              <a:rPr lang="en-US" dirty="0">
                <a:solidFill>
                  <a:schemeClr val="accent1">
                    <a:lumMod val="75000"/>
                  </a:schemeClr>
                </a:solidFill>
              </a:rPr>
              <a:t> il sovraindebitamento per </a:t>
            </a:r>
            <a:r>
              <a:rPr lang="en-US" dirty="0" err="1">
                <a:solidFill>
                  <a:schemeClr val="accent1">
                    <a:lumMod val="75000"/>
                  </a:schemeClr>
                </a:solidFill>
              </a:rPr>
              <a:t>colpa</a:t>
            </a:r>
            <a:r>
              <a:rPr lang="en-US" dirty="0">
                <a:solidFill>
                  <a:schemeClr val="accent1">
                    <a:lumMod val="75000"/>
                  </a:schemeClr>
                </a:solidFill>
              </a:rPr>
              <a:t> grave o </a:t>
            </a:r>
            <a:r>
              <a:rPr lang="en-US" dirty="0" err="1">
                <a:solidFill>
                  <a:schemeClr val="accent1">
                    <a:lumMod val="75000"/>
                  </a:schemeClr>
                </a:solidFill>
              </a:rPr>
              <a:t>dolo</a:t>
            </a:r>
            <a:r>
              <a:rPr lang="en-US" dirty="0">
                <a:solidFill>
                  <a:schemeClr val="accent1">
                    <a:lumMod val="75000"/>
                  </a:schemeClr>
                </a:solidFill>
              </a:rPr>
              <a:t> e non </a:t>
            </a:r>
            <a:r>
              <a:rPr lang="en-US" dirty="0" err="1">
                <a:solidFill>
                  <a:schemeClr val="accent1">
                    <a:lumMod val="75000"/>
                  </a:schemeClr>
                </a:solidFill>
              </a:rPr>
              <a:t>sia</a:t>
            </a:r>
            <a:r>
              <a:rPr lang="en-US" dirty="0">
                <a:solidFill>
                  <a:schemeClr val="accent1">
                    <a:lumMod val="75000"/>
                  </a:schemeClr>
                </a:solidFill>
              </a:rPr>
              <a:t> </a:t>
            </a:r>
            <a:r>
              <a:rPr lang="en-US" dirty="0" err="1">
                <a:solidFill>
                  <a:schemeClr val="accent1">
                    <a:lumMod val="75000"/>
                  </a:schemeClr>
                </a:solidFill>
              </a:rPr>
              <a:t>già</a:t>
            </a:r>
            <a:r>
              <a:rPr lang="en-US" dirty="0">
                <a:solidFill>
                  <a:schemeClr val="accent1">
                    <a:lumMod val="75000"/>
                  </a:schemeClr>
                </a:solidFill>
              </a:rPr>
              <a:t> </a:t>
            </a:r>
            <a:r>
              <a:rPr lang="en-US" dirty="0" err="1">
                <a:solidFill>
                  <a:schemeClr val="accent1">
                    <a:lumMod val="75000"/>
                  </a:schemeClr>
                </a:solidFill>
              </a:rPr>
              <a:t>stato</a:t>
            </a:r>
            <a:r>
              <a:rPr lang="en-US" dirty="0">
                <a:solidFill>
                  <a:schemeClr val="accent1">
                    <a:lumMod val="75000"/>
                  </a:schemeClr>
                </a:solidFill>
              </a:rPr>
              <a:t> </a:t>
            </a:r>
            <a:r>
              <a:rPr lang="en-US" dirty="0" err="1">
                <a:solidFill>
                  <a:schemeClr val="accent1">
                    <a:lumMod val="75000"/>
                  </a:schemeClr>
                </a:solidFill>
              </a:rPr>
              <a:t>esdebitato</a:t>
            </a:r>
            <a:r>
              <a:rPr lang="en-US" dirty="0">
                <a:solidFill>
                  <a:schemeClr val="accent1">
                    <a:lumMod val="75000"/>
                  </a:schemeClr>
                </a:solidFill>
              </a:rPr>
              <a:t> </a:t>
            </a:r>
            <a:r>
              <a:rPr lang="en-US" dirty="0" err="1">
                <a:solidFill>
                  <a:schemeClr val="accent1">
                    <a:lumMod val="75000"/>
                  </a:schemeClr>
                </a:solidFill>
              </a:rPr>
              <a:t>nei</a:t>
            </a:r>
            <a:r>
              <a:rPr lang="en-US" dirty="0">
                <a:solidFill>
                  <a:schemeClr val="accent1">
                    <a:lumMod val="75000"/>
                  </a:schemeClr>
                </a:solidFill>
              </a:rPr>
              <a:t> 5 anni </a:t>
            </a:r>
            <a:r>
              <a:rPr lang="en-US" dirty="0" err="1">
                <a:solidFill>
                  <a:schemeClr val="accent1">
                    <a:lumMod val="75000"/>
                  </a:schemeClr>
                </a:solidFill>
              </a:rPr>
              <a:t>precedenti</a:t>
            </a:r>
            <a:r>
              <a:rPr lang="en-US" dirty="0">
                <a:solidFill>
                  <a:schemeClr val="accent1">
                    <a:lumMod val="75000"/>
                  </a:schemeClr>
                </a:solidFill>
              </a:rPr>
              <a:t> o ne </a:t>
            </a:r>
            <a:r>
              <a:rPr lang="en-US" dirty="0" err="1">
                <a:solidFill>
                  <a:schemeClr val="accent1">
                    <a:lumMod val="75000"/>
                  </a:schemeClr>
                </a:solidFill>
              </a:rPr>
              <a:t>abbia</a:t>
            </a:r>
            <a:r>
              <a:rPr lang="en-US" dirty="0">
                <a:solidFill>
                  <a:schemeClr val="accent1">
                    <a:lumMod val="75000"/>
                  </a:schemeClr>
                </a:solidFill>
              </a:rPr>
              <a:t> </a:t>
            </a:r>
            <a:r>
              <a:rPr lang="en-US" dirty="0" err="1">
                <a:solidFill>
                  <a:schemeClr val="accent1">
                    <a:lumMod val="75000"/>
                  </a:schemeClr>
                </a:solidFill>
              </a:rPr>
              <a:t>beneficiato</a:t>
            </a:r>
            <a:r>
              <a:rPr lang="en-US" dirty="0">
                <a:solidFill>
                  <a:schemeClr val="accent1">
                    <a:lumMod val="75000"/>
                  </a:schemeClr>
                </a:solidFill>
              </a:rPr>
              <a:t> due volte(art. 69 c. 1 </a:t>
            </a:r>
            <a:r>
              <a:rPr lang="en-US" dirty="0" err="1">
                <a:solidFill>
                  <a:schemeClr val="accent1">
                    <a:lumMod val="75000"/>
                  </a:schemeClr>
                </a:solidFill>
              </a:rPr>
              <a:t>d.lgs</a:t>
            </a:r>
            <a:r>
              <a:rPr lang="en-US" dirty="0">
                <a:solidFill>
                  <a:schemeClr val="accent1">
                    <a:lumMod val="75000"/>
                  </a:schemeClr>
                </a:solidFill>
              </a:rPr>
              <a:t>. 14/2019)</a:t>
            </a:r>
          </a:p>
          <a:p>
            <a:pPr lvl="1">
              <a:buFont typeface="Wingdings" pitchFamily="2" charset="2"/>
              <a:buChar char="ü"/>
            </a:pPr>
            <a:endParaRPr lang="en-US" dirty="0">
              <a:solidFill>
                <a:schemeClr val="accent1">
                  <a:lumMod val="75000"/>
                </a:schemeClr>
              </a:solidFill>
            </a:endParaRPr>
          </a:p>
          <a:p>
            <a:pPr lvl="1">
              <a:buFont typeface="Wingdings" pitchFamily="2" charset="2"/>
              <a:buChar char="ü"/>
            </a:pPr>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solidFill>
                <a:schemeClr val="accent1"/>
              </a:solidFill>
            </a:endParaRPr>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b="1" cap="all" dirty="0">
                <a:solidFill>
                  <a:srgbClr val="C00000"/>
                </a:solidFill>
              </a:rPr>
              <a:t>La </a:t>
            </a:r>
            <a:r>
              <a:rPr lang="en-US" b="1" cap="all" dirty="0" err="1">
                <a:solidFill>
                  <a:srgbClr val="C00000"/>
                </a:solidFill>
              </a:rPr>
              <a:t>procedura</a:t>
            </a:r>
            <a:r>
              <a:rPr lang="en-US" b="1" cap="all" dirty="0">
                <a:solidFill>
                  <a:srgbClr val="C00000"/>
                </a:solidFill>
              </a:rPr>
              <a:t> di </a:t>
            </a:r>
            <a:r>
              <a:rPr lang="en-US" b="1" cap="all" dirty="0" err="1">
                <a:solidFill>
                  <a:srgbClr val="C00000"/>
                </a:solidFill>
              </a:rPr>
              <a:t>ristrutturazione</a:t>
            </a:r>
            <a:r>
              <a:rPr lang="en-US" b="1" cap="all" dirty="0">
                <a:solidFill>
                  <a:srgbClr val="C00000"/>
                </a:solidFill>
              </a:rPr>
              <a:t> </a:t>
            </a:r>
            <a:r>
              <a:rPr lang="en-US" b="1" cap="all" dirty="0" err="1">
                <a:solidFill>
                  <a:srgbClr val="C00000"/>
                </a:solidFill>
              </a:rPr>
              <a:t>dei</a:t>
            </a:r>
            <a:r>
              <a:rPr lang="en-US" b="1" cap="all" dirty="0">
                <a:solidFill>
                  <a:srgbClr val="C00000"/>
                </a:solidFill>
              </a:rPr>
              <a:t> </a:t>
            </a:r>
            <a:r>
              <a:rPr lang="en-US" b="1" cap="all" dirty="0" err="1">
                <a:solidFill>
                  <a:srgbClr val="C00000"/>
                </a:solidFill>
              </a:rPr>
              <a:t>debiti</a:t>
            </a:r>
            <a:r>
              <a:rPr lang="en-US" b="1" cap="all" dirty="0">
                <a:solidFill>
                  <a:srgbClr val="C00000"/>
                </a:solidFill>
              </a:rPr>
              <a:t> </a:t>
            </a:r>
          </a:p>
        </p:txBody>
      </p:sp>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CAA37B84-BC9C-A98C-B1F4-4825B496F37A}"/>
              </a:ext>
            </a:extLst>
          </p:cNvPr>
          <p:cNvPicPr>
            <a:picLocks noChangeAspect="1"/>
          </p:cNvPicPr>
          <p:nvPr/>
        </p:nvPicPr>
        <p:blipFill>
          <a:blip r:embed="rId3"/>
          <a:srcRect l="19903" t="14629" r="22036" b="20982"/>
          <a:stretch>
            <a:fillRect/>
          </a:stretch>
        </p:blipFill>
        <p:spPr>
          <a:xfrm>
            <a:off x="9884673" y="136524"/>
            <a:ext cx="1676769" cy="1859505"/>
          </a:xfrm>
          <a:prstGeom prst="rect">
            <a:avLst/>
          </a:prstGeom>
        </p:spPr>
      </p:pic>
      <p:pic>
        <p:nvPicPr>
          <p:cNvPr id="1026" name="Picture 2" descr="L'usura: di cosa si tratta e quali sono le conseguenze">
            <a:extLst>
              <a:ext uri="{FF2B5EF4-FFF2-40B4-BE49-F238E27FC236}">
                <a16:creationId xmlns:a16="http://schemas.microsoft.com/office/drawing/2014/main" id="{7C350DAF-ECF9-3A12-6655-90E35CC2F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1269" y="2484022"/>
            <a:ext cx="5674562" cy="338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8" y="353518"/>
            <a:ext cx="9424272" cy="746625"/>
          </a:xfrm>
        </p:spPr>
        <p:txBody>
          <a:bodyPr>
            <a:normAutofit/>
          </a:bodyPr>
          <a:lstStyle/>
          <a:p>
            <a:r>
              <a:rPr lang="en-US" b="1" dirty="0">
                <a:solidFill>
                  <a:srgbClr val="C00000"/>
                </a:solidFill>
                <a:latin typeface="+mn-lt"/>
              </a:rPr>
              <a:t> </a:t>
            </a:r>
          </a:p>
        </p:txBody>
      </p:sp>
      <p:sp>
        <p:nvSpPr>
          <p:cNvPr id="3" name="Slide Number Placeholder 2"/>
          <p:cNvSpPr>
            <a:spLocks noGrp="1"/>
          </p:cNvSpPr>
          <p:nvPr>
            <p:ph type="sldNum" sz="quarter" idx="12"/>
          </p:nvPr>
        </p:nvSpPr>
        <p:spPr/>
        <p:txBody>
          <a:bodyPr/>
          <a:lstStyle/>
          <a:p>
            <a:fld id="{369C5710-BC38-1F4D-A3CC-CA91A4A50E65}" type="slidenum">
              <a:rPr lang="en-US" smtClean="0"/>
              <a:pPr/>
              <a:t>9</a:t>
            </a:fld>
            <a:endParaRPr lang="en-US" dirty="0"/>
          </a:p>
        </p:txBody>
      </p:sp>
      <p:sp>
        <p:nvSpPr>
          <p:cNvPr id="6" name="CasellaDiTesto 5">
            <a:extLst>
              <a:ext uri="{FF2B5EF4-FFF2-40B4-BE49-F238E27FC236}">
                <a16:creationId xmlns:a16="http://schemas.microsoft.com/office/drawing/2014/main" id="{EB807D01-C92E-2BA5-A002-7E15CF07D533}"/>
              </a:ext>
            </a:extLst>
          </p:cNvPr>
          <p:cNvSpPr txBox="1"/>
          <p:nvPr/>
        </p:nvSpPr>
        <p:spPr>
          <a:xfrm>
            <a:off x="4726112" y="6698751"/>
            <a:ext cx="184731" cy="369332"/>
          </a:xfrm>
          <a:prstGeom prst="rect">
            <a:avLst/>
          </a:prstGeom>
          <a:noFill/>
        </p:spPr>
        <p:txBody>
          <a:bodyPr wrap="none" rtlCol="0">
            <a:spAutoFit/>
          </a:bodyPr>
          <a:lstStyle/>
          <a:p>
            <a:endParaRPr lang="it-IT" dirty="0"/>
          </a:p>
        </p:txBody>
      </p:sp>
      <p:sp>
        <p:nvSpPr>
          <p:cNvPr id="9" name="Title 1">
            <a:extLst>
              <a:ext uri="{FF2B5EF4-FFF2-40B4-BE49-F238E27FC236}">
                <a16:creationId xmlns:a16="http://schemas.microsoft.com/office/drawing/2014/main" id="{6842E665-2297-F26B-4E5D-34BC75554C1C}"/>
              </a:ext>
            </a:extLst>
          </p:cNvPr>
          <p:cNvSpPr txBox="1">
            <a:spLocks/>
          </p:cNvSpPr>
          <p:nvPr/>
        </p:nvSpPr>
        <p:spPr>
          <a:xfrm>
            <a:off x="460401" y="240077"/>
            <a:ext cx="9424272" cy="746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3700" b="1" cap="all" dirty="0">
                <a:solidFill>
                  <a:srgbClr val="C00000"/>
                </a:solidFill>
              </a:rPr>
              <a:t>Come </a:t>
            </a:r>
            <a:r>
              <a:rPr lang="en-US" sz="3700" b="1" cap="all" dirty="0" err="1">
                <a:solidFill>
                  <a:srgbClr val="C00000"/>
                </a:solidFill>
              </a:rPr>
              <a:t>proporre</a:t>
            </a:r>
            <a:r>
              <a:rPr lang="en-US" sz="3700" b="1" cap="all" dirty="0">
                <a:solidFill>
                  <a:srgbClr val="C00000"/>
                </a:solidFill>
              </a:rPr>
              <a:t> la </a:t>
            </a:r>
            <a:r>
              <a:rPr lang="en-US" sz="3700" b="1" cap="all" dirty="0" err="1">
                <a:solidFill>
                  <a:srgbClr val="C00000"/>
                </a:solidFill>
              </a:rPr>
              <a:t>domanda</a:t>
            </a:r>
            <a:endParaRPr lang="en-US" sz="3700" b="1" cap="all" dirty="0">
              <a:solidFill>
                <a:srgbClr val="C00000"/>
              </a:solidFill>
            </a:endParaRPr>
          </a:p>
        </p:txBody>
      </p:sp>
      <p:pic>
        <p:nvPicPr>
          <p:cNvPr id="12" name="Immagine 11">
            <a:extLst>
              <a:ext uri="{FF2B5EF4-FFF2-40B4-BE49-F238E27FC236}">
                <a16:creationId xmlns:a16="http://schemas.microsoft.com/office/drawing/2014/main" id="{09B09491-C7B7-E61A-C635-F9EB07F461F8}"/>
              </a:ext>
            </a:extLst>
          </p:cNvPr>
          <p:cNvPicPr>
            <a:picLocks noChangeAspect="1"/>
          </p:cNvPicPr>
          <p:nvPr/>
        </p:nvPicPr>
        <p:blipFill>
          <a:blip r:embed="rId2"/>
          <a:stretch>
            <a:fillRect/>
          </a:stretch>
        </p:blipFill>
        <p:spPr>
          <a:xfrm>
            <a:off x="8358187" y="3212408"/>
            <a:ext cx="3558485" cy="1979407"/>
          </a:xfrm>
          <a:prstGeom prst="rect">
            <a:avLst/>
          </a:prstGeom>
          <a:scene3d>
            <a:camera prst="orthographicFront"/>
            <a:lightRig rig="threePt" dir="t"/>
          </a:scene3d>
          <a:sp3d>
            <a:bevelT w="165100" prst="coolSlant"/>
          </a:sp3d>
        </p:spPr>
      </p:pic>
      <p:pic>
        <p:nvPicPr>
          <p:cNvPr id="5" name="Immagine 4" descr="Immagine che contiene testo, Elementi grafici, logo, grafica&#10;&#10;Il contenuto generato dall'IA potrebbe non essere corretto.">
            <a:extLst>
              <a:ext uri="{FF2B5EF4-FFF2-40B4-BE49-F238E27FC236}">
                <a16:creationId xmlns:a16="http://schemas.microsoft.com/office/drawing/2014/main" id="{3B06F621-FB2E-E550-D27B-C3A38D78EBEB}"/>
              </a:ext>
            </a:extLst>
          </p:cNvPr>
          <p:cNvPicPr>
            <a:picLocks noChangeAspect="1"/>
          </p:cNvPicPr>
          <p:nvPr/>
        </p:nvPicPr>
        <p:blipFill>
          <a:blip r:embed="rId3"/>
          <a:srcRect l="19903" t="14629" r="22036" b="20982"/>
          <a:stretch>
            <a:fillRect/>
          </a:stretch>
        </p:blipFill>
        <p:spPr>
          <a:xfrm>
            <a:off x="9509760" y="240077"/>
            <a:ext cx="2406912" cy="2669220"/>
          </a:xfrm>
          <a:prstGeom prst="rect">
            <a:avLst/>
          </a:prstGeom>
        </p:spPr>
      </p:pic>
      <p:graphicFrame>
        <p:nvGraphicFramePr>
          <p:cNvPr id="14" name="Text Placeholder 3">
            <a:extLst>
              <a:ext uri="{FF2B5EF4-FFF2-40B4-BE49-F238E27FC236}">
                <a16:creationId xmlns:a16="http://schemas.microsoft.com/office/drawing/2014/main" id="{C6BA6C79-9D73-E4AF-F793-4741CDADCA74}"/>
              </a:ext>
            </a:extLst>
          </p:cNvPr>
          <p:cNvGraphicFramePr/>
          <p:nvPr>
            <p:extLst>
              <p:ext uri="{D42A27DB-BD31-4B8C-83A1-F6EECF244321}">
                <p14:modId xmlns:p14="http://schemas.microsoft.com/office/powerpoint/2010/main" val="2332880496"/>
              </p:ext>
            </p:extLst>
          </p:nvPr>
        </p:nvGraphicFramePr>
        <p:xfrm>
          <a:off x="557928" y="1206172"/>
          <a:ext cx="7557372" cy="5268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94340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7034</TotalTime>
  <Words>10345</Words>
  <Application>Microsoft Office PowerPoint</Application>
  <PresentationFormat>Widescreen</PresentationFormat>
  <Paragraphs>448</Paragraphs>
  <Slides>39</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39</vt:i4>
      </vt:variant>
    </vt:vector>
  </HeadingPairs>
  <TitlesOfParts>
    <vt:vector size="46" baseType="lpstr">
      <vt:lpstr>Arial</vt:lpstr>
      <vt:lpstr>Calibri</vt:lpstr>
      <vt:lpstr>Calibri Light</vt:lpstr>
      <vt:lpstr>Helvetica</vt:lpstr>
      <vt:lpstr>Roboto Slab</vt:lpstr>
      <vt:lpstr>Wingdings</vt:lpstr>
      <vt:lpstr>Tema di Office</vt:lpstr>
      <vt:lpstr>  Sovraindebitamento: i rimedi del Codice della Crisi d’impresa per i consumatori  Il Piano di ristrutturazione dei debiti  La Liquidazione controllata del debitore L’Esdebitazione (Aggiornato al D.lgs 136/24 «Correttivo Ter»)</vt:lpstr>
      <vt:lpstr>Presentazione standard di PowerPoint</vt:lpstr>
      <vt:lpstr>Debiti delle famiglie e rischio povertà</vt:lpstr>
      <vt:lpstr>Il sovraindebitamento: definizione</vt:lpstr>
      <vt:lpstr>Il CONSUMATORE: definizione nel CCII</vt:lpstr>
      <vt:lpstr>Presentazione standard di PowerPoint</vt:lpstr>
      <vt:lpstr> </vt:lpstr>
      <vt:lpstr> </vt:lpstr>
      <vt:lpstr> </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Codice del Consumo e la nuova normativa europea sulla tutela dei consumatori</dc:title>
  <dc:creator>Francesco Luongo</dc:creator>
  <cp:lastModifiedBy>Laura Galli</cp:lastModifiedBy>
  <cp:revision>98</cp:revision>
  <cp:lastPrinted>2023-02-22T17:04:37Z</cp:lastPrinted>
  <dcterms:created xsi:type="dcterms:W3CDTF">2022-06-20T13:32:46Z</dcterms:created>
  <dcterms:modified xsi:type="dcterms:W3CDTF">2025-07-17T09:17:39Z</dcterms:modified>
</cp:coreProperties>
</file>